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4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5" Type="http://schemas.openxmlformats.org/officeDocument/2006/relationships/image" Target="../media/image59.wmf"/><Relationship Id="rId4" Type="http://schemas.openxmlformats.org/officeDocument/2006/relationships/image" Target="../media/image5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6.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image" Target="../media/image31.wmf"/><Relationship Id="rId7" Type="http://schemas.openxmlformats.org/officeDocument/2006/relationships/image" Target="../media/image35.wmf"/><Relationship Id="rId2" Type="http://schemas.openxmlformats.org/officeDocument/2006/relationships/image" Target="../media/image30.wmf"/><Relationship Id="rId1" Type="http://schemas.openxmlformats.org/officeDocument/2006/relationships/image" Target="../media/image24.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850FB9-69AD-4B17-BC0B-5066438B740C}" type="datetimeFigureOut">
              <a:rPr lang="en-US" smtClean="0"/>
              <a:t>12/27/2012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E6A6B7-8E73-48CC-B7C1-2BEF6CFE090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01E8490-8DF0-4597-B877-7000BE527613}" type="slidenum">
              <a:rPr lang="en-US" smtClean="0"/>
              <a:pPr/>
              <a:t>1</a:t>
            </a:fld>
            <a:endParaRPr lang="en-US" smtClean="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BBD2983-66E6-420D-B14E-3E659E715B43}" type="slidenum">
              <a:rPr lang="en-US" smtClean="0"/>
              <a:pPr/>
              <a:t>16</a:t>
            </a:fld>
            <a:endParaRPr lang="en-US" smtClean="0"/>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F87C2E2-F10F-46D3-8D8D-BF808199BF54}" type="slidenum">
              <a:rPr lang="en-US" smtClean="0"/>
              <a:pPr/>
              <a:t>17</a:t>
            </a:fld>
            <a:endParaRPr lang="en-US" smtClean="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F821629-ECAF-445B-9BBD-6CD010CD081A}" type="slidenum">
              <a:rPr lang="en-US" smtClean="0"/>
              <a:pPr/>
              <a:t>18</a:t>
            </a:fld>
            <a:endParaRPr lang="en-US" smtClean="0"/>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0D2475BD-8F97-4819-91A9-8FFF9EC9EC0E}" type="slidenum">
              <a:rPr lang="en-US" smtClean="0"/>
              <a:pPr/>
              <a:t>19</a:t>
            </a:fld>
            <a:endParaRPr lang="en-US" smtClean="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1FF5A67-6447-47D1-B0C3-01E674EC525F}" type="slidenum">
              <a:rPr lang="en-US" smtClean="0"/>
              <a:pPr/>
              <a:t>20</a:t>
            </a:fld>
            <a:endParaRPr lang="en-US" smtClean="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3C130D7-75D2-4286-A821-2A677C17F16C}" type="slidenum">
              <a:rPr lang="en-US" smtClean="0"/>
              <a:pPr/>
              <a:t>22</a:t>
            </a:fld>
            <a:endParaRPr lang="en-US" smtClean="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30EFA69D-D723-4CD1-B80C-6D495E5AAFD5}" type="slidenum">
              <a:rPr lang="en-US" smtClean="0"/>
              <a:pPr/>
              <a:t>23</a:t>
            </a:fld>
            <a:endParaRPr lang="en-US" smtClean="0"/>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BD9CADA5-947C-4A27-9AFB-F23A5F7EE8C1}" type="slidenum">
              <a:rPr lang="en-US" smtClean="0"/>
              <a:pPr/>
              <a:t>24</a:t>
            </a:fld>
            <a:endParaRPr lang="en-US" smtClean="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AA4D215-DD4D-4506-904E-7FC28A48B46B}" type="slidenum">
              <a:rPr lang="en-US" smtClean="0"/>
              <a:pPr/>
              <a:t>25</a:t>
            </a:fld>
            <a:endParaRPr lang="en-US" smtClean="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smtClean="0"/>
              <a:t>Swedish, father was a surveryor, taught himself to read at age 3; In 1884, based on this work, he submitted a 150-page dissertation on electrolytic conductivity to Uppsala for the doctorate. It did not impress the professors, and he received the lowest possible passing grade. Later this very work would earn him the Nobel Prize in Chemistry.  Worked with Boltzmann and van’t Hoff.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2F97AF9-969A-4DF5-BB63-A480353B07BD}" type="slidenum">
              <a:rPr lang="en-US" smtClean="0"/>
              <a:pPr/>
              <a:t>26</a:t>
            </a:fld>
            <a:endParaRPr lang="en-US" smtClean="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F288708E-4D8A-45D9-A759-881FC0B6FA78}" type="slidenum">
              <a:rPr lang="en-US" smtClean="0"/>
              <a:pPr/>
              <a:t>2</a:t>
            </a:fld>
            <a:endParaRPr lang="en-US" smtClean="0"/>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DEA47CEB-875D-4136-8E52-2FDBBF5C5E1D}" type="slidenum">
              <a:rPr lang="en-US" smtClean="0"/>
              <a:pPr/>
              <a:t>27</a:t>
            </a:fld>
            <a:endParaRPr lang="en-US" smtClean="0"/>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FA395284-3A15-471F-8E48-5C80F737CB0A}" type="slidenum">
              <a:rPr lang="en-US" smtClean="0"/>
              <a:pPr/>
              <a:t>32</a:t>
            </a:fld>
            <a:endParaRPr lang="en-US" smtClean="0"/>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CF50EC9-080F-48E9-BD21-E7C7B103EB29}" type="slidenum">
              <a:rPr lang="en-US" smtClean="0"/>
              <a:pPr/>
              <a:t>33</a:t>
            </a:fld>
            <a:endParaRPr lang="en-US" smtClean="0"/>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E59C1BA9-B119-4D68-BB61-3ECA9CF6845A}" type="slidenum">
              <a:rPr lang="en-US" smtClean="0"/>
              <a:pPr/>
              <a:t>34</a:t>
            </a:fld>
            <a:endParaRPr lang="en-US" smtClean="0"/>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5E13446-F48D-4EF2-9ED6-5014F944D23E}" type="slidenum">
              <a:rPr lang="en-US" smtClean="0"/>
              <a:pPr/>
              <a:t>35</a:t>
            </a:fld>
            <a:endParaRPr lang="en-US" smtClean="0"/>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6350B4D-A565-440D-93B3-54A807CD1882}" type="slidenum">
              <a:rPr lang="en-US" smtClean="0"/>
              <a:pPr/>
              <a:t>36</a:t>
            </a:fld>
            <a:endParaRPr lang="en-US" smtClean="0"/>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981D9D8A-194B-4427-BFBD-E66872F5BD63}" type="slidenum">
              <a:rPr lang="en-US" smtClean="0"/>
              <a:pPr/>
              <a:t>37</a:t>
            </a:fld>
            <a:endParaRPr lang="en-US" smtClean="0"/>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AAD0678-6ABF-437A-A857-AA3BDDF7CE4C}" type="slidenum">
              <a:rPr lang="en-US" smtClean="0"/>
              <a:pPr/>
              <a:t>3</a:t>
            </a:fld>
            <a:endParaRPr lang="en-US" smtClean="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 = molarity unless otherwise noted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01D6BAF7-C4C3-4786-97F6-8BA15AF9609B}" type="slidenum">
              <a:rPr lang="en-US" smtClean="0"/>
              <a:pPr/>
              <a:t>4</a:t>
            </a:fld>
            <a:endParaRPr lang="en-US" smtClean="0"/>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 = molarity unless otherwise noted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206A6CC-0BE0-4BA6-BC75-8818ED39ABE2}" type="slidenum">
              <a:rPr lang="en-US" smtClean="0"/>
              <a:pPr/>
              <a:t>6</a:t>
            </a:fld>
            <a:endParaRPr lang="en-US" smtClean="0"/>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smtClean="0"/>
              <a:t>[] = molarity unless otherwise noted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730AB87-A811-456C-ABAC-1DBEE361C58E}" type="slidenum">
              <a:rPr lang="en-US" smtClean="0"/>
              <a:pPr/>
              <a:t>8</a:t>
            </a:fld>
            <a:endParaRPr lang="en-US" smtClean="0"/>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C9835002-FCFB-4B1B-AF59-A959535E90F0}" type="slidenum">
              <a:rPr lang="en-US" smtClean="0"/>
              <a:pPr/>
              <a:t>9</a:t>
            </a:fld>
            <a:endParaRPr lang="en-US" smtClean="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754746D6-BAA2-4732-9D3D-73AE181331DE}" type="slidenum">
              <a:rPr lang="en-US" smtClean="0"/>
              <a:pPr/>
              <a:t>14</a:t>
            </a:fld>
            <a:endParaRPr lang="en-US" smtClean="0"/>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F388FE4-6DFC-46E4-905C-F8B9FEB23427}" type="slidenum">
              <a:rPr lang="en-US" smtClean="0"/>
              <a:pPr/>
              <a:t>15</a:t>
            </a:fld>
            <a:endParaRPr lang="en-US" smtClean="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E770FEB-E20D-44E8-A536-9FB5FC863194}" type="datetimeFigureOut">
              <a:rPr lang="en-US" smtClean="0"/>
              <a:t>12/27/2012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5751B1C-AFB6-4411-BBEC-7A45FC4B9B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770FEB-E20D-44E8-A536-9FB5FC863194}" type="datetimeFigureOut">
              <a:rPr lang="en-US" smtClean="0"/>
              <a:t>12/27/2012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51B1C-AFB6-4411-BBEC-7A45FC4B9B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770FEB-E20D-44E8-A536-9FB5FC863194}" type="datetimeFigureOut">
              <a:rPr lang="en-US" smtClean="0"/>
              <a:t>12/27/2012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51B1C-AFB6-4411-BBEC-7A45FC4B9B5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778875"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685800"/>
            <a:ext cx="8839200" cy="5943600"/>
          </a:xfrm>
        </p:spPr>
        <p:txBody>
          <a:bodyPr/>
          <a:lstStyle/>
          <a:p>
            <a:pPr lvl="0"/>
            <a:endParaRPr lang="en-US" noProof="0" smtClean="0"/>
          </a:p>
        </p:txBody>
      </p:sp>
      <p:sp>
        <p:nvSpPr>
          <p:cNvPr id="4" name="Rectangle 53"/>
          <p:cNvSpPr>
            <a:spLocks noGrp="1" noChangeArrowheads="1"/>
          </p:cNvSpPr>
          <p:nvPr>
            <p:ph type="sldNum" sz="quarter" idx="10"/>
          </p:nvPr>
        </p:nvSpPr>
        <p:spPr>
          <a:ln/>
        </p:spPr>
        <p:txBody>
          <a:bodyPr/>
          <a:lstStyle>
            <a:lvl1pPr>
              <a:defRPr/>
            </a:lvl1pPr>
          </a:lstStyle>
          <a:p>
            <a:pPr>
              <a:defRPr/>
            </a:pPr>
            <a:fld id="{4C1C5B09-8522-4067-9BDB-2A8F9EB6C5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770FEB-E20D-44E8-A536-9FB5FC863194}" type="datetimeFigureOut">
              <a:rPr lang="en-US" smtClean="0"/>
              <a:t>12/27/2012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51B1C-AFB6-4411-BBEC-7A45FC4B9B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770FEB-E20D-44E8-A536-9FB5FC863194}" type="datetimeFigureOut">
              <a:rPr lang="en-US" smtClean="0"/>
              <a:t>12/27/2012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51B1C-AFB6-4411-BBEC-7A45FC4B9B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770FEB-E20D-44E8-A536-9FB5FC863194}" type="datetimeFigureOut">
              <a:rPr lang="en-US" smtClean="0"/>
              <a:t>12/27/2012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51B1C-AFB6-4411-BBEC-7A45FC4B9B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770FEB-E20D-44E8-A536-9FB5FC863194}" type="datetimeFigureOut">
              <a:rPr lang="en-US" smtClean="0"/>
              <a:t>12/27/2012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51B1C-AFB6-4411-BBEC-7A45FC4B9B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770FEB-E20D-44E8-A536-9FB5FC863194}" type="datetimeFigureOut">
              <a:rPr lang="en-US" smtClean="0"/>
              <a:t>12/27/2012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51B1C-AFB6-4411-BBEC-7A45FC4B9B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70FEB-E20D-44E8-A536-9FB5FC863194}" type="datetimeFigureOut">
              <a:rPr lang="en-US" smtClean="0"/>
              <a:t>12/27/2012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51B1C-AFB6-4411-BBEC-7A45FC4B9B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770FEB-E20D-44E8-A536-9FB5FC863194}" type="datetimeFigureOut">
              <a:rPr lang="en-US" smtClean="0"/>
              <a:t>12/27/2012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51B1C-AFB6-4411-BBEC-7A45FC4B9B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770FEB-E20D-44E8-A536-9FB5FC863194}" type="datetimeFigureOut">
              <a:rPr lang="en-US" smtClean="0"/>
              <a:t>12/27/2012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5751B1C-AFB6-4411-BBEC-7A45FC4B9B5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770FEB-E20D-44E8-A536-9FB5FC863194}" type="datetimeFigureOut">
              <a:rPr lang="en-US" smtClean="0"/>
              <a:t>12/27/2012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751B1C-AFB6-4411-BBEC-7A45FC4B9B5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9.xml"/><Relationship Id="rId7" Type="http://schemas.openxmlformats.org/officeDocument/2006/relationships/oleObject" Target="../embeddings/oleObject21.bin"/><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 Id="rId9" Type="http://schemas.openxmlformats.org/officeDocument/2006/relationships/oleObject" Target="../embeddings/oleObject23.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0.xml"/><Relationship Id="rId7" Type="http://schemas.openxmlformats.org/officeDocument/2006/relationships/oleObject" Target="../embeddings/oleObject27.bin"/><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 Id="rId9" Type="http://schemas.openxmlformats.org/officeDocument/2006/relationships/oleObject" Target="../embeddings/oleObject29.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11.xml"/><Relationship Id="rId7" Type="http://schemas.openxmlformats.org/officeDocument/2006/relationships/oleObject" Target="../embeddings/oleObject33.bin"/><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oleObject" Target="../embeddings/oleObject32.bin"/><Relationship Id="rId11" Type="http://schemas.openxmlformats.org/officeDocument/2006/relationships/oleObject" Target="../embeddings/oleObject37.bin"/><Relationship Id="rId5" Type="http://schemas.openxmlformats.org/officeDocument/2006/relationships/oleObject" Target="../embeddings/oleObject31.bin"/><Relationship Id="rId10" Type="http://schemas.openxmlformats.org/officeDocument/2006/relationships/oleObject" Target="../embeddings/oleObject36.bin"/><Relationship Id="rId4" Type="http://schemas.openxmlformats.org/officeDocument/2006/relationships/oleObject" Target="../embeddings/oleObject30.bin"/><Relationship Id="rId9" Type="http://schemas.openxmlformats.org/officeDocument/2006/relationships/oleObject" Target="../embeddings/oleObject35.bin"/></Relationships>
</file>

<file path=ppt/slides/_rels/slide1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13.xml"/><Relationship Id="rId7"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oleObject" Target="../embeddings/oleObject38.bin"/><Relationship Id="rId9" Type="http://schemas.openxmlformats.org/officeDocument/2006/relationships/oleObject" Target="../embeddings/oleObject43.bin"/></Relationships>
</file>

<file path=ppt/slides/_rels/slide2.xml.rels><?xml version="1.0" encoding="UTF-8" standalone="yes"?>
<Relationships xmlns="http://schemas.openxmlformats.org/package/2006/relationships"><Relationship Id="rId3" Type="http://schemas.openxmlformats.org/officeDocument/2006/relationships/hyperlink" Target="http://blobs.org/science/article.php?article=4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46.bin"/><Relationship Id="rId5" Type="http://schemas.openxmlformats.org/officeDocument/2006/relationships/oleObject" Target="../embeddings/oleObject45.bin"/><Relationship Id="rId4" Type="http://schemas.openxmlformats.org/officeDocument/2006/relationships/oleObject" Target="../embeddings/oleObject44.bin"/></Relationships>
</file>

<file path=ppt/slides/_rels/slide21.xml.rels><?xml version="1.0" encoding="UTF-8" standalone="yes"?>
<Relationships xmlns="http://schemas.openxmlformats.org/package/2006/relationships"><Relationship Id="rId2" Type="http://schemas.openxmlformats.org/officeDocument/2006/relationships/hyperlink" Target="http://www.chm.davidson.edu/vce/kinetics/integratedratelaws.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sci.sdsu.edu/mathtutor/kinetics1.html"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51.jpeg"/><Relationship Id="rId4" Type="http://schemas.openxmlformats.org/officeDocument/2006/relationships/image" Target="../media/image50.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54.png"/><Relationship Id="rId5" Type="http://schemas.openxmlformats.org/officeDocument/2006/relationships/oleObject" Target="../embeddings/oleObject49.bin"/><Relationship Id="rId4" Type="http://schemas.openxmlformats.org/officeDocument/2006/relationships/oleObject" Target="../embeddings/oleObject48.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notesSlide" Target="../notesSlides/notesSlide19.xml"/><Relationship Id="rId7"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52.bin"/><Relationship Id="rId5" Type="http://schemas.openxmlformats.org/officeDocument/2006/relationships/oleObject" Target="../embeddings/oleObject51.bin"/><Relationship Id="rId4" Type="http://schemas.openxmlformats.org/officeDocument/2006/relationships/oleObject" Target="../embeddings/oleObject50.bin"/><Relationship Id="rId9" Type="http://schemas.openxmlformats.org/officeDocument/2006/relationships/hyperlink" Target="http://www.shodor.org/unchem/advanced/kin/arrhenius.html"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57.bin"/><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3.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highered.mcgraw-hill.com/sites/0072396814/student_view0/chapter16/interactive_quiz_2.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7.xml"/><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oleObject" Target="../embeddings/oleObject11.bin"/><Relationship Id="rId10" Type="http://schemas.openxmlformats.org/officeDocument/2006/relationships/oleObject" Target="../embeddings/oleObject16.bin"/><Relationship Id="rId4" Type="http://schemas.openxmlformats.org/officeDocument/2006/relationships/oleObject" Target="../embeddings/oleObject10.bin"/><Relationship Id="rId9"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p:nvPr>
        </p:nvSpPr>
        <p:spPr>
          <a:effectLst>
            <a:outerShdw dist="35921" dir="2700000" algn="ctr" rotWithShape="0">
              <a:schemeClr val="bg2"/>
            </a:outerShdw>
          </a:effectLst>
        </p:spPr>
        <p:txBody>
          <a:bodyPr>
            <a:normAutofit/>
          </a:bodyPr>
          <a:lstStyle/>
          <a:p>
            <a:pPr algn="ctr" eaLnBrk="1" hangingPunct="1">
              <a:defRPr/>
            </a:pPr>
            <a:r>
              <a:rPr lang="en-US" sz="7200" dirty="0" smtClean="0"/>
              <a:t>Chemical Kinetics</a:t>
            </a:r>
          </a:p>
        </p:txBody>
      </p:sp>
      <p:sp>
        <p:nvSpPr>
          <p:cNvPr id="15364" name="Rectangle 3"/>
          <p:cNvSpPr>
            <a:spLocks noGrp="1" noChangeArrowheads="1"/>
          </p:cNvSpPr>
          <p:nvPr>
            <p:ph type="subTitle" idx="1"/>
          </p:nvPr>
        </p:nvSpPr>
        <p:spPr/>
        <p:txBody>
          <a:bodyPr/>
          <a:lstStyle/>
          <a:p>
            <a:pPr eaLnBrk="1" hangingPunct="1"/>
            <a:r>
              <a:rPr lang="en-US" smtClean="0"/>
              <a:t>Brown, LeMay, Ch 14</a:t>
            </a:r>
          </a:p>
          <a:p>
            <a:pPr eaLnBrk="1" hangingPunct="1"/>
            <a:r>
              <a:rPr lang="en-US" smtClean="0"/>
              <a:t>AP Chemistry</a:t>
            </a:r>
          </a:p>
          <a:p>
            <a:pPr eaLnBrk="1" hangingPunct="1"/>
            <a:r>
              <a:rPr lang="en-US" smtClean="0"/>
              <a:t>Monta Vista High School</a:t>
            </a:r>
          </a:p>
        </p:txBody>
      </p:sp>
      <p:sp>
        <p:nvSpPr>
          <p:cNvPr id="15362" name="Rectangle 45"/>
          <p:cNvSpPr>
            <a:spLocks noGrp="1" noChangeArrowheads="1"/>
          </p:cNvSpPr>
          <p:nvPr>
            <p:ph type="sldNum" sz="quarter" idx="12"/>
          </p:nvPr>
        </p:nvSpPr>
        <p:spPr>
          <a:noFill/>
        </p:spPr>
        <p:txBody>
          <a:bodyPr/>
          <a:lstStyle/>
          <a:p>
            <a:fld id="{15D37793-C448-4D42-A965-CA609966CEF7}"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p:cNvSpPr>
            <a:spLocks noGrp="1"/>
          </p:cNvSpPr>
          <p:nvPr>
            <p:ph type="sldNum" sz="quarter" idx="12"/>
          </p:nvPr>
        </p:nvSpPr>
        <p:spPr>
          <a:noFill/>
        </p:spPr>
        <p:txBody>
          <a:bodyPr/>
          <a:lstStyle/>
          <a:p>
            <a:fld id="{C308D100-FDF2-4E29-B48E-AE881AE619A2}" type="slidenum">
              <a:rPr lang="en-US" smtClean="0"/>
              <a:pPr/>
              <a:t>10</a:t>
            </a:fld>
            <a:endParaRPr lang="en-US" smtClean="0"/>
          </a:p>
        </p:txBody>
      </p:sp>
      <p:graphicFrame>
        <p:nvGraphicFramePr>
          <p:cNvPr id="3" name="Table 2"/>
          <p:cNvGraphicFramePr>
            <a:graphicFrameLocks noGrp="1"/>
          </p:cNvGraphicFramePr>
          <p:nvPr/>
        </p:nvGraphicFramePr>
        <p:xfrm>
          <a:off x="457200" y="3886200"/>
          <a:ext cx="8305800" cy="2238375"/>
        </p:xfrm>
        <a:graphic>
          <a:graphicData uri="http://schemas.openxmlformats.org/drawingml/2006/table">
            <a:tbl>
              <a:tblPr/>
              <a:tblGrid>
                <a:gridCol w="2062163"/>
                <a:gridCol w="955675"/>
                <a:gridCol w="963612"/>
                <a:gridCol w="4324350"/>
              </a:tblGrid>
              <a:tr h="685800">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Experiment</a:t>
                      </a:r>
                      <a:endParaRPr kumimoji="0" lang="en-US" sz="2800" b="0" i="0" u="none" strike="noStrike" cap="none" normalizeH="0" baseline="0" dirty="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[A]</a:t>
                      </a:r>
                      <a:endParaRPr kumimoji="0" lang="en-US" sz="2800" b="0" i="0" u="none" strike="noStrike" cap="none" normalizeH="0" baseline="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[B]</a:t>
                      </a:r>
                      <a:endParaRPr kumimoji="0" lang="en-US" sz="2800" b="0" i="0" u="none" strike="noStrike" cap="none" normalizeH="0" baseline="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Initial Rate of Formation of </a:t>
                      </a: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C in M</a:t>
                      </a:r>
                      <a:endParaRPr kumimoji="0" lang="en-US" sz="2800" b="0" i="0" u="none" strike="noStrike" cap="none" normalizeH="0" baseline="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en-US" sz="2800" b="0" i="0" u="none" strike="noStrike" cap="none" normalizeH="0" baseline="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0.60</a:t>
                      </a:r>
                      <a:endParaRPr kumimoji="0" lang="en-US" sz="2800" b="0" i="0" u="none" strike="noStrike" cap="none" normalizeH="0" baseline="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0.15</a:t>
                      </a:r>
                      <a:endParaRPr kumimoji="0" lang="en-US" sz="2800" b="0" i="0" u="none" strike="noStrike" cap="none" normalizeH="0" baseline="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6.3</a:t>
                      </a:r>
                      <a:r>
                        <a:rPr kumimoji="0" lang="en-US" sz="2800" b="0" i="0" u="none" strike="noStrike" cap="none" normalizeH="0" baseline="0" dirty="0" smtClean="0">
                          <a:ln>
                            <a:noFill/>
                          </a:ln>
                          <a:solidFill>
                            <a:srgbClr val="000000"/>
                          </a:solidFill>
                          <a:effectLst/>
                          <a:latin typeface="Symbol" pitchFamily="18" charset="2"/>
                          <a:cs typeface="Times New Roman" pitchFamily="18" charset="0"/>
                        </a:rPr>
                        <a:t>´</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10</a:t>
                      </a:r>
                      <a:r>
                        <a:rPr kumimoji="0" lang="en-US" sz="2800" b="0" i="0" u="none" strike="noStrike" cap="none" normalizeH="0" baseline="30000" dirty="0" smtClean="0">
                          <a:ln>
                            <a:noFill/>
                          </a:ln>
                          <a:solidFill>
                            <a:srgbClr val="000000"/>
                          </a:solidFill>
                          <a:effectLst/>
                          <a:latin typeface="Times New Roman" pitchFamily="18" charset="0"/>
                          <a:cs typeface="Times New Roman" pitchFamily="18" charset="0"/>
                        </a:rPr>
                        <a:t>-3</a:t>
                      </a:r>
                      <a:endParaRPr kumimoji="0" lang="en-US" sz="2800" b="0" i="0" u="none" strike="noStrike" cap="none" normalizeH="0" baseline="0" dirty="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517525">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en-US" sz="2800" b="0" i="0" u="none" strike="noStrike" cap="none" normalizeH="0" baseline="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0.20</a:t>
                      </a:r>
                      <a:endParaRPr kumimoji="0" lang="en-US" sz="2800" b="0" i="0" u="none" strike="noStrike" cap="none" normalizeH="0" baseline="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0.60</a:t>
                      </a:r>
                      <a:endParaRPr kumimoji="0" lang="en-US" sz="2800" b="0" i="0" u="none" strike="noStrike" cap="none" normalizeH="0" baseline="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2.8</a:t>
                      </a:r>
                      <a:r>
                        <a:rPr kumimoji="0" lang="en-US" sz="2800" b="0" i="0" u="none" strike="noStrike" cap="none" normalizeH="0" baseline="0" dirty="0" smtClean="0">
                          <a:ln>
                            <a:noFill/>
                          </a:ln>
                          <a:solidFill>
                            <a:srgbClr val="000000"/>
                          </a:solidFill>
                          <a:effectLst/>
                          <a:latin typeface="Symbol" pitchFamily="18" charset="2"/>
                          <a:cs typeface="Times New Roman" pitchFamily="18" charset="0"/>
                        </a:rPr>
                        <a:t>´</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10</a:t>
                      </a:r>
                      <a:r>
                        <a:rPr kumimoji="0" lang="en-US" sz="2800" b="0" i="0" u="none" strike="noStrike" cap="none" normalizeH="0" baseline="30000" dirty="0" smtClean="0">
                          <a:ln>
                            <a:noFill/>
                          </a:ln>
                          <a:solidFill>
                            <a:srgbClr val="000000"/>
                          </a:solidFill>
                          <a:effectLst/>
                          <a:latin typeface="Times New Roman" pitchFamily="18" charset="0"/>
                          <a:cs typeface="Times New Roman" pitchFamily="18" charset="0"/>
                        </a:rPr>
                        <a:t>-3</a:t>
                      </a:r>
                      <a:endParaRPr kumimoji="0" lang="en-US" sz="2800" b="0" i="0" u="none" strike="noStrike" cap="none" normalizeH="0" baseline="0" dirty="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517525">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3</a:t>
                      </a:r>
                      <a:endParaRPr kumimoji="0" lang="en-US" sz="2800" b="0" i="0" u="none" strike="noStrike" cap="none" normalizeH="0" baseline="0" dirty="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0.20</a:t>
                      </a:r>
                      <a:endParaRPr kumimoji="0" lang="en-US" sz="2800" b="0" i="0" u="none" strike="noStrike" cap="none" normalizeH="0" baseline="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smtClean="0">
                          <a:ln>
                            <a:noFill/>
                          </a:ln>
                          <a:solidFill>
                            <a:srgbClr val="000000"/>
                          </a:solidFill>
                          <a:effectLst/>
                          <a:latin typeface="Times New Roman" pitchFamily="18" charset="0"/>
                          <a:cs typeface="Times New Roman" pitchFamily="18" charset="0"/>
                        </a:rPr>
                        <a:t>0.15</a:t>
                      </a:r>
                      <a:endParaRPr kumimoji="0" lang="en-US" sz="2800" b="0" i="0" u="none" strike="noStrike" cap="none" normalizeH="0" baseline="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7.0</a:t>
                      </a:r>
                      <a:r>
                        <a:rPr kumimoji="0" lang="en-US" sz="2800" b="0" i="0" u="none" strike="noStrike" cap="none" normalizeH="0" baseline="0" dirty="0" smtClean="0">
                          <a:ln>
                            <a:noFill/>
                          </a:ln>
                          <a:solidFill>
                            <a:srgbClr val="000000"/>
                          </a:solidFill>
                          <a:effectLst/>
                          <a:latin typeface="Symbol" pitchFamily="18" charset="2"/>
                          <a:cs typeface="Times New Roman" pitchFamily="18" charset="0"/>
                        </a:rPr>
                        <a:t>´</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10</a:t>
                      </a:r>
                      <a:r>
                        <a:rPr kumimoji="0" lang="en-US" sz="2800" b="0" i="0" u="none" strike="noStrike" cap="none" normalizeH="0" baseline="30000" dirty="0" smtClean="0">
                          <a:ln>
                            <a:noFill/>
                          </a:ln>
                          <a:solidFill>
                            <a:srgbClr val="000000"/>
                          </a:solidFill>
                          <a:effectLst/>
                          <a:latin typeface="Times New Roman" pitchFamily="18" charset="0"/>
                          <a:cs typeface="Times New Roman" pitchFamily="18" charset="0"/>
                        </a:rPr>
                        <a:t>-4</a:t>
                      </a:r>
                      <a:endParaRPr kumimoji="0" lang="en-US" sz="2800" b="0" i="0" u="none" strike="noStrike" cap="none" normalizeH="0" baseline="0" dirty="0" smtClean="0">
                        <a:ln>
                          <a:noFill/>
                        </a:ln>
                        <a:solidFill>
                          <a:srgbClr val="000000"/>
                        </a:solidFill>
                        <a:effectLst/>
                        <a:latin typeface="Times" pitchFamily="18" charset="0"/>
                        <a:cs typeface="Times New Roman" pitchFamily="18" charset="0"/>
                      </a:endParaRPr>
                    </a:p>
                  </a:txBody>
                  <a:tcPr marL="50800" marR="5080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532" name="Rectangle 1"/>
          <p:cNvSpPr>
            <a:spLocks noChangeArrowheads="1"/>
          </p:cNvSpPr>
          <p:nvPr/>
        </p:nvSpPr>
        <p:spPr bwMode="auto">
          <a:xfrm>
            <a:off x="0" y="236428"/>
            <a:ext cx="9144000" cy="3108543"/>
          </a:xfrm>
          <a:prstGeom prst="rect">
            <a:avLst/>
          </a:prstGeom>
          <a:noFill/>
          <a:ln w="9525">
            <a:noFill/>
            <a:miter lim="800000"/>
            <a:headEnd/>
            <a:tailEnd/>
          </a:ln>
        </p:spPr>
        <p:txBody>
          <a:bodyPr wrap="square" anchor="ctr">
            <a:spAutoFit/>
          </a:bodyPr>
          <a:lstStyle/>
          <a:p>
            <a:pPr eaLnBrk="0" hangingPunct="0">
              <a:tabLst>
                <a:tab pos="2794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solidFill>
                  <a:srgbClr val="000000"/>
                </a:solidFill>
                <a:latin typeface="Times New Roman" pitchFamily="18" charset="0"/>
                <a:cs typeface="Times New Roman" pitchFamily="18" charset="0"/>
              </a:rPr>
              <a:t>Practice Problem:      2 A + 2 B</a:t>
            </a:r>
            <a:r>
              <a:rPr lang="en-US" sz="2800" dirty="0">
                <a:solidFill>
                  <a:srgbClr val="000000"/>
                </a:solidFill>
                <a:latin typeface="Times New Roman" pitchFamily="18" charset="0"/>
                <a:cs typeface="Times New Roman" pitchFamily="18" charset="0"/>
                <a:sym typeface="Wingdings" pitchFamily="2" charset="2"/>
              </a:rPr>
              <a:t></a:t>
            </a:r>
            <a:r>
              <a:rPr lang="en-US" sz="2800" dirty="0">
                <a:solidFill>
                  <a:srgbClr val="000000"/>
                </a:solidFill>
                <a:latin typeface="Times New Roman" pitchFamily="18" charset="0"/>
                <a:cs typeface="Times New Roman" pitchFamily="18" charset="0"/>
              </a:rPr>
              <a:t> C + D</a:t>
            </a:r>
            <a:endParaRPr lang="en-US" sz="2800" dirty="0"/>
          </a:p>
          <a:p>
            <a:pPr eaLnBrk="0" hangingPunct="0">
              <a:tabLst>
                <a:tab pos="2794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solidFill>
                  <a:srgbClr val="000000"/>
                </a:solidFill>
                <a:latin typeface="Times New Roman" pitchFamily="18" charset="0"/>
                <a:cs typeface="Times New Roman" pitchFamily="18" charset="0"/>
              </a:rPr>
              <a:t>The following data about the reaction above were obtained from three experiments:</a:t>
            </a:r>
            <a:endParaRPr lang="en-US" sz="2800" dirty="0"/>
          </a:p>
          <a:p>
            <a:pPr eaLnBrk="0" hangingPunct="0">
              <a:tabLst>
                <a:tab pos="2794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solidFill>
                  <a:srgbClr val="000000"/>
                </a:solidFill>
                <a:latin typeface="Times New Roman" pitchFamily="18" charset="0"/>
                <a:cs typeface="Times New Roman" pitchFamily="18" charset="0"/>
              </a:rPr>
              <a:t>(a)	What is the rate equation for the reaction?</a:t>
            </a:r>
            <a:endParaRPr lang="en-US" sz="2800" dirty="0"/>
          </a:p>
          <a:p>
            <a:pPr eaLnBrk="0" hangingPunct="0">
              <a:tabLst>
                <a:tab pos="2794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solidFill>
                  <a:srgbClr val="000000"/>
                </a:solidFill>
                <a:latin typeface="Times New Roman" pitchFamily="18" charset="0"/>
                <a:cs typeface="Times New Roman" pitchFamily="18" charset="0"/>
              </a:rPr>
              <a:t>(b)	What is the numerical value of the rate constant k? What are its dimensions?</a:t>
            </a:r>
            <a:endParaRPr lang="en-US" sz="2800" dirty="0">
              <a:solidFill>
                <a:srgbClr val="000000"/>
              </a:solidFill>
              <a:cs typeface="Times New Roman" pitchFamily="18" charset="0"/>
            </a:endParaRPr>
          </a:p>
          <a:p>
            <a:pPr eaLnBrk="0" hangingPunct="0">
              <a:tabLst>
                <a:tab pos="2794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solidFill>
                  <a:srgbClr val="000000"/>
                </a:solidFill>
                <a:cs typeface="Times New Roman" pitchFamily="18" charset="0"/>
              </a:rPr>
              <a:t>(c)	Propose a reaction mechanism for this reaction.</a:t>
            </a:r>
            <a:r>
              <a:rPr lang="en-US" sz="2800" dirty="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1"/>
          <p:cNvSpPr>
            <a:spLocks noGrp="1"/>
          </p:cNvSpPr>
          <p:nvPr>
            <p:ph type="sldNum" sz="quarter" idx="12"/>
          </p:nvPr>
        </p:nvSpPr>
        <p:spPr>
          <a:noFill/>
        </p:spPr>
        <p:txBody>
          <a:bodyPr/>
          <a:lstStyle/>
          <a:p>
            <a:fld id="{F751A3EF-6420-4BE4-9F01-25BFB295F28A}" type="slidenum">
              <a:rPr lang="en-US" smtClean="0"/>
              <a:pPr/>
              <a:t>11</a:t>
            </a:fld>
            <a:endParaRPr lang="en-US" smtClean="0"/>
          </a:p>
        </p:txBody>
      </p:sp>
      <p:sp>
        <p:nvSpPr>
          <p:cNvPr id="4100" name="Rectangle 8"/>
          <p:cNvSpPr>
            <a:spLocks noChangeArrowheads="1"/>
          </p:cNvSpPr>
          <p:nvPr/>
        </p:nvSpPr>
        <p:spPr bwMode="auto">
          <a:xfrm>
            <a:off x="0" y="451991"/>
            <a:ext cx="9144000" cy="1077218"/>
          </a:xfrm>
          <a:prstGeom prst="rect">
            <a:avLst/>
          </a:prstGeom>
          <a:noFill/>
          <a:ln w="9525">
            <a:noFill/>
            <a:miter lim="800000"/>
            <a:headEnd/>
            <a:tailEnd/>
          </a:ln>
        </p:spPr>
        <p:txBody>
          <a:bodyPr anchor="ctr">
            <a:spAutoFit/>
          </a:bodyPr>
          <a:lstStyle/>
          <a:p>
            <a:pPr algn="just" eaLnBrk="0" hangingPunct="0">
              <a:tabLst>
                <a:tab pos="2794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3200" dirty="0">
                <a:solidFill>
                  <a:srgbClr val="000000"/>
                </a:solidFill>
                <a:latin typeface="Times New Roman" pitchFamily="18" charset="0"/>
                <a:cs typeface="Times New Roman" pitchFamily="18" charset="0"/>
              </a:rPr>
              <a:t>(a)	rate = k [A]</a:t>
            </a:r>
            <a:r>
              <a:rPr lang="en-US" sz="3200" baseline="30000" dirty="0">
                <a:solidFill>
                  <a:srgbClr val="000000"/>
                </a:solidFill>
                <a:latin typeface="Times New Roman" pitchFamily="18" charset="0"/>
                <a:cs typeface="Times New Roman" pitchFamily="18" charset="0"/>
              </a:rPr>
              <a:t>2</a:t>
            </a:r>
            <a:r>
              <a:rPr lang="en-US" sz="3200" dirty="0">
                <a:solidFill>
                  <a:srgbClr val="000000"/>
                </a:solidFill>
                <a:latin typeface="Times New Roman" pitchFamily="18" charset="0"/>
                <a:cs typeface="Times New Roman" pitchFamily="18" charset="0"/>
              </a:rPr>
              <a:t>[B]</a:t>
            </a:r>
            <a:r>
              <a:rPr lang="en-US" sz="3200" baseline="30000" dirty="0">
                <a:solidFill>
                  <a:srgbClr val="000000"/>
                </a:solidFill>
                <a:latin typeface="Times New Roman" pitchFamily="18" charset="0"/>
                <a:cs typeface="Times New Roman" pitchFamily="18" charset="0"/>
              </a:rPr>
              <a:t>1</a:t>
            </a:r>
            <a:endParaRPr lang="en-US" sz="3200" dirty="0"/>
          </a:p>
          <a:p>
            <a:pPr algn="just" eaLnBrk="0" hangingPunct="0">
              <a:tabLst>
                <a:tab pos="2794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3200" dirty="0">
                <a:solidFill>
                  <a:srgbClr val="000000"/>
                </a:solidFill>
                <a:latin typeface="Times New Roman" pitchFamily="18" charset="0"/>
                <a:cs typeface="Times New Roman" pitchFamily="18" charset="0"/>
              </a:rPr>
              <a:t>(b)	</a:t>
            </a:r>
            <a:endParaRPr lang="en-US" sz="3200" dirty="0"/>
          </a:p>
        </p:txBody>
      </p:sp>
      <p:graphicFrame>
        <p:nvGraphicFramePr>
          <p:cNvPr id="4098" name="Object 7"/>
          <p:cNvGraphicFramePr>
            <a:graphicFrameLocks noChangeAspect="1"/>
          </p:cNvGraphicFramePr>
          <p:nvPr/>
        </p:nvGraphicFramePr>
        <p:xfrm>
          <a:off x="762000" y="1219200"/>
          <a:ext cx="5037138" cy="914400"/>
        </p:xfrm>
        <a:graphic>
          <a:graphicData uri="http://schemas.openxmlformats.org/presentationml/2006/ole">
            <p:oleObj spid="_x0000_s4098" r:id="rId3" imgW="2781300" imgH="508000" progId="Equation.DSMT4">
              <p:embed/>
            </p:oleObj>
          </a:graphicData>
        </a:graphic>
      </p:graphicFrame>
      <p:sp>
        <p:nvSpPr>
          <p:cNvPr id="4101" name="Rectangle 9"/>
          <p:cNvSpPr>
            <a:spLocks noChangeArrowheads="1"/>
          </p:cNvSpPr>
          <p:nvPr/>
        </p:nvSpPr>
        <p:spPr bwMode="auto">
          <a:xfrm>
            <a:off x="302558" y="2376140"/>
            <a:ext cx="3877985" cy="1384995"/>
          </a:xfrm>
          <a:prstGeom prst="rect">
            <a:avLst/>
          </a:prstGeom>
          <a:noFill/>
          <a:ln w="9525">
            <a:noFill/>
            <a:miter lim="800000"/>
            <a:headEnd/>
            <a:tailEnd/>
          </a:ln>
        </p:spPr>
        <p:txBody>
          <a:bodyPr wrap="none" anchor="ctr">
            <a:spAutoFit/>
          </a:bodyPr>
          <a:lstStyle/>
          <a:p>
            <a:pPr algn="just" eaLnBrk="0" hangingPunct="0">
              <a:tabLst>
                <a:tab pos="2794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solidFill>
                  <a:srgbClr val="000000"/>
                </a:solidFill>
                <a:latin typeface="Times New Roman" pitchFamily="18" charset="0"/>
                <a:cs typeface="Times New Roman" pitchFamily="18" charset="0"/>
              </a:rPr>
              <a:t>(c)	A + A </a:t>
            </a:r>
            <a:r>
              <a:rPr lang="en-US" sz="2800" dirty="0">
                <a:solidFill>
                  <a:srgbClr val="000000"/>
                </a:solidFill>
                <a:cs typeface="Times New Roman" pitchFamily="18" charset="0"/>
              </a:rPr>
              <a:t>®</a:t>
            </a:r>
            <a:r>
              <a:rPr lang="en-US" sz="2800" dirty="0">
                <a:solidFill>
                  <a:srgbClr val="000000"/>
                </a:solidFill>
                <a:latin typeface="Times New Roman" pitchFamily="18" charset="0"/>
                <a:cs typeface="Times New Roman" pitchFamily="18" charset="0"/>
              </a:rPr>
              <a:t> A</a:t>
            </a:r>
            <a:r>
              <a:rPr lang="en-US" sz="2800" baseline="-30000" dirty="0">
                <a:solidFill>
                  <a:srgbClr val="000000"/>
                </a:solidFill>
                <a:latin typeface="Times New Roman" pitchFamily="18" charset="0"/>
                <a:cs typeface="Times New Roman" pitchFamily="18" charset="0"/>
              </a:rPr>
              <a:t>2</a:t>
            </a:r>
            <a:r>
              <a:rPr lang="en-US" sz="2800" dirty="0">
                <a:solidFill>
                  <a:srgbClr val="000000"/>
                </a:solidFill>
                <a:latin typeface="Times New Roman" pitchFamily="18" charset="0"/>
                <a:cs typeface="Times New Roman" pitchFamily="18" charset="0"/>
              </a:rPr>
              <a:t>	(fast)</a:t>
            </a:r>
            <a:endParaRPr lang="en-US" sz="2800" dirty="0"/>
          </a:p>
          <a:p>
            <a:pPr algn="just" eaLnBrk="0" hangingPunct="0">
              <a:tabLst>
                <a:tab pos="2794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solidFill>
                  <a:srgbClr val="000000"/>
                </a:solidFill>
                <a:latin typeface="Times New Roman" pitchFamily="18" charset="0"/>
                <a:cs typeface="Times New Roman" pitchFamily="18" charset="0"/>
              </a:rPr>
              <a:t>	A</a:t>
            </a:r>
            <a:r>
              <a:rPr lang="en-US" sz="2800" baseline="-30000" dirty="0">
                <a:solidFill>
                  <a:srgbClr val="000000"/>
                </a:solidFill>
                <a:latin typeface="Times New Roman" pitchFamily="18" charset="0"/>
                <a:cs typeface="Times New Roman" pitchFamily="18" charset="0"/>
              </a:rPr>
              <a:t>2</a:t>
            </a:r>
            <a:r>
              <a:rPr lang="en-US" sz="2800" dirty="0">
                <a:solidFill>
                  <a:srgbClr val="000000"/>
                </a:solidFill>
                <a:latin typeface="Times New Roman" pitchFamily="18" charset="0"/>
                <a:cs typeface="Times New Roman" pitchFamily="18" charset="0"/>
              </a:rPr>
              <a:t> + B </a:t>
            </a:r>
            <a:r>
              <a:rPr lang="en-US" sz="2800" dirty="0">
                <a:solidFill>
                  <a:srgbClr val="000000"/>
                </a:solidFill>
                <a:cs typeface="Times New Roman" pitchFamily="18" charset="0"/>
              </a:rPr>
              <a:t>®</a:t>
            </a:r>
            <a:r>
              <a:rPr lang="en-US" sz="2800" dirty="0">
                <a:solidFill>
                  <a:srgbClr val="000000"/>
                </a:solidFill>
                <a:latin typeface="Times New Roman" pitchFamily="18" charset="0"/>
                <a:cs typeface="Times New Roman" pitchFamily="18" charset="0"/>
              </a:rPr>
              <a:t> C + Q	(slow)	</a:t>
            </a:r>
            <a:endParaRPr lang="en-US" sz="2800" dirty="0"/>
          </a:p>
          <a:p>
            <a:pPr algn="just" eaLnBrk="0" hangingPunct="0">
              <a:tabLst>
                <a:tab pos="2794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solidFill>
                  <a:srgbClr val="000000"/>
                </a:solidFill>
                <a:latin typeface="Times New Roman" pitchFamily="18" charset="0"/>
                <a:cs typeface="Times New Roman" pitchFamily="18" charset="0"/>
              </a:rPr>
              <a:t>	Q + B </a:t>
            </a:r>
            <a:r>
              <a:rPr lang="en-US" sz="2800" dirty="0">
                <a:solidFill>
                  <a:srgbClr val="000000"/>
                </a:solidFill>
                <a:cs typeface="Times New Roman" pitchFamily="18" charset="0"/>
              </a:rPr>
              <a:t>®</a:t>
            </a:r>
            <a:r>
              <a:rPr lang="en-US" sz="2800" dirty="0">
                <a:solidFill>
                  <a:srgbClr val="000000"/>
                </a:solidFill>
                <a:latin typeface="Times New Roman" pitchFamily="18" charset="0"/>
                <a:cs typeface="Times New Roman" pitchFamily="18" charset="0"/>
              </a:rPr>
              <a:t> D	(fast)</a:t>
            </a:r>
            <a:endParaRPr lang="en-US" sz="2800" dirty="0"/>
          </a:p>
        </p:txBody>
      </p:sp>
      <p:sp>
        <p:nvSpPr>
          <p:cNvPr id="4102" name="Rectangle 11"/>
          <p:cNvSpPr>
            <a:spLocks noChangeArrowheads="1"/>
          </p:cNvSpPr>
          <p:nvPr/>
        </p:nvSpPr>
        <p:spPr bwMode="auto">
          <a:xfrm>
            <a:off x="5661195" y="1295400"/>
            <a:ext cx="3050835" cy="523220"/>
          </a:xfrm>
          <a:prstGeom prst="rect">
            <a:avLst/>
          </a:prstGeom>
          <a:noFill/>
          <a:ln w="9525">
            <a:noFill/>
            <a:miter lim="800000"/>
            <a:headEnd/>
            <a:tailEnd/>
          </a:ln>
        </p:spPr>
        <p:txBody>
          <a:bodyPr wrap="none">
            <a:spAutoFit/>
          </a:bodyPr>
          <a:lstStyle/>
          <a:p>
            <a:pPr algn="just" eaLnBrk="0" hangingPunct="0">
              <a:tabLst>
                <a:tab pos="2794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2800" dirty="0">
                <a:solidFill>
                  <a:srgbClr val="000000"/>
                </a:solidFill>
                <a:latin typeface="Times New Roman" pitchFamily="18" charset="0"/>
                <a:cs typeface="Times New Roman" pitchFamily="18" charset="0"/>
              </a:rPr>
              <a:t>= 0.12 L</a:t>
            </a:r>
            <a:r>
              <a:rPr lang="en-US" sz="2800" baseline="30000" dirty="0">
                <a:solidFill>
                  <a:srgbClr val="000000"/>
                </a:solidFill>
                <a:latin typeface="Times New Roman" pitchFamily="18" charset="0"/>
                <a:cs typeface="Times New Roman" pitchFamily="18" charset="0"/>
              </a:rPr>
              <a:t>2</a:t>
            </a:r>
            <a:r>
              <a:rPr lang="en-US" sz="2800" dirty="0">
                <a:solidFill>
                  <a:srgbClr val="000000"/>
                </a:solidFill>
                <a:latin typeface="Times New Roman" pitchFamily="18" charset="0"/>
                <a:cs typeface="Times New Roman" pitchFamily="18" charset="0"/>
              </a:rPr>
              <a:t>mol</a:t>
            </a:r>
            <a:r>
              <a:rPr lang="en-US" sz="2800" baseline="30000" dirty="0">
                <a:solidFill>
                  <a:srgbClr val="000000"/>
                </a:solidFill>
                <a:latin typeface="Times New Roman" pitchFamily="18" charset="0"/>
                <a:cs typeface="Times New Roman" pitchFamily="18" charset="0"/>
              </a:rPr>
              <a:t>-2</a:t>
            </a:r>
            <a:r>
              <a:rPr lang="en-US" sz="2800" dirty="0">
                <a:solidFill>
                  <a:srgbClr val="000000"/>
                </a:solidFill>
                <a:latin typeface="Times New Roman" pitchFamily="18" charset="0"/>
                <a:cs typeface="Times New Roman" pitchFamily="18" charset="0"/>
              </a:rPr>
              <a:t>min</a:t>
            </a:r>
            <a:r>
              <a:rPr lang="en-US" sz="2800" baseline="30000" dirty="0">
                <a:solidFill>
                  <a:srgbClr val="000000"/>
                </a:solidFill>
                <a:latin typeface="Times New Roman" pitchFamily="18" charset="0"/>
                <a:cs typeface="Times New Roman" pitchFamily="18" charset="0"/>
              </a:rPr>
              <a:t>-1</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p:spPr>
        <p:txBody>
          <a:bodyPr/>
          <a:lstStyle/>
          <a:p>
            <a:fld id="{49A3F2AF-74AA-4480-9F51-9E8DD2C777B6}" type="slidenum">
              <a:rPr lang="en-US" smtClean="0"/>
              <a:pPr/>
              <a:t>12</a:t>
            </a:fld>
            <a:endParaRPr lang="en-US" smtClean="0"/>
          </a:p>
        </p:txBody>
      </p:sp>
      <p:sp>
        <p:nvSpPr>
          <p:cNvPr id="2" name="Title 1"/>
          <p:cNvSpPr>
            <a:spLocks noGrp="1"/>
          </p:cNvSpPr>
          <p:nvPr>
            <p:ph type="title" idx="4294967295"/>
          </p:nvPr>
        </p:nvSpPr>
        <p:spPr>
          <a:xfrm>
            <a:off x="365125" y="685800"/>
            <a:ext cx="8778875" cy="609600"/>
          </a:xfrm>
        </p:spPr>
        <p:txBody>
          <a:bodyPr>
            <a:normAutofit fontScale="90000"/>
          </a:bodyPr>
          <a:lstStyle/>
          <a:p>
            <a:pPr>
              <a:defRPr/>
            </a:pPr>
            <a:r>
              <a:rPr lang="en-US" dirty="0" smtClean="0"/>
              <a:t>AP test 2010 form B question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5" y="1066800"/>
            <a:ext cx="8778875" cy="609600"/>
          </a:xfrm>
        </p:spPr>
        <p:txBody>
          <a:bodyPr>
            <a:noAutofit/>
          </a:bodyPr>
          <a:lstStyle/>
          <a:p>
            <a:pPr eaLnBrk="1" hangingPunct="1">
              <a:defRPr/>
            </a:pPr>
            <a:r>
              <a:rPr lang="en-US" sz="4000" dirty="0" smtClean="0"/>
              <a:t>Determining Rate Law by Determining the Change in Concentration of reactants over </a:t>
            </a:r>
            <a:r>
              <a:rPr lang="en-US" sz="4000" dirty="0" smtClean="0"/>
              <a:t>time: Integration Method</a:t>
            </a:r>
            <a:endParaRPr lang="en-US" sz="4000" dirty="0" smtClean="0"/>
          </a:p>
        </p:txBody>
      </p:sp>
      <p:sp>
        <p:nvSpPr>
          <p:cNvPr id="23555" name="Content Placeholder 2"/>
          <p:cNvSpPr>
            <a:spLocks noGrp="1"/>
          </p:cNvSpPr>
          <p:nvPr>
            <p:ph idx="1"/>
          </p:nvPr>
        </p:nvSpPr>
        <p:spPr>
          <a:xfrm>
            <a:off x="0" y="1905000"/>
            <a:ext cx="8686800" cy="3962400"/>
          </a:xfrm>
        </p:spPr>
        <p:txBody>
          <a:bodyPr>
            <a:noAutofit/>
          </a:bodyPr>
          <a:lstStyle/>
          <a:p>
            <a:pPr eaLnBrk="1" hangingPunct="1"/>
            <a:r>
              <a:rPr lang="en-US" sz="3200" dirty="0" smtClean="0"/>
              <a:t>In this method, the change in concentration of reactants is studied over time. This data can give rate law either graphically or by calculations.</a:t>
            </a:r>
          </a:p>
          <a:p>
            <a:pPr eaLnBrk="1" hangingPunct="1"/>
            <a:r>
              <a:rPr lang="en-US" sz="3200" dirty="0" smtClean="0"/>
              <a:t>Integration of rate law equations give integrated rate law equations, which can be used to calculate the concentration of a reactant [A]t  at time t.</a:t>
            </a:r>
          </a:p>
        </p:txBody>
      </p:sp>
      <p:sp>
        <p:nvSpPr>
          <p:cNvPr id="23556" name="Slide Number Placeholder 3"/>
          <p:cNvSpPr>
            <a:spLocks noGrp="1"/>
          </p:cNvSpPr>
          <p:nvPr>
            <p:ph type="sldNum" sz="quarter" idx="12"/>
          </p:nvPr>
        </p:nvSpPr>
        <p:spPr>
          <a:noFill/>
        </p:spPr>
        <p:txBody>
          <a:bodyPr/>
          <a:lstStyle/>
          <a:p>
            <a:fld id="{1002C7A3-BE13-43DB-A998-12A197A504AB}"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0"/>
            <a:ext cx="8229600" cy="762000"/>
          </a:xfrm>
        </p:spPr>
        <p:txBody>
          <a:bodyPr>
            <a:normAutofit/>
          </a:bodyPr>
          <a:lstStyle/>
          <a:p>
            <a:pPr eaLnBrk="1" hangingPunct="1">
              <a:defRPr/>
            </a:pPr>
            <a:r>
              <a:rPr lang="en-US" sz="4000" dirty="0" smtClean="0"/>
              <a:t>14.3 Change of concentration over time</a:t>
            </a:r>
          </a:p>
        </p:txBody>
      </p:sp>
      <p:sp>
        <p:nvSpPr>
          <p:cNvPr id="6147" name="Rectangle 3"/>
          <p:cNvSpPr>
            <a:spLocks noGrp="1" noChangeArrowheads="1"/>
          </p:cNvSpPr>
          <p:nvPr>
            <p:ph idx="1"/>
          </p:nvPr>
        </p:nvSpPr>
        <p:spPr>
          <a:xfrm>
            <a:off x="381000" y="762000"/>
            <a:ext cx="8229600" cy="4389120"/>
          </a:xfrm>
        </p:spPr>
        <p:txBody>
          <a:bodyPr>
            <a:noAutofit/>
          </a:bodyPr>
          <a:lstStyle/>
          <a:p>
            <a:pPr eaLnBrk="1" hangingPunct="1"/>
            <a:r>
              <a:rPr lang="en-US" sz="2800" b="1" i="1" dirty="0" smtClean="0"/>
              <a:t>Order:</a:t>
            </a:r>
            <a:r>
              <a:rPr lang="en-US" sz="2800" i="1" dirty="0" smtClean="0"/>
              <a:t> </a:t>
            </a:r>
            <a:r>
              <a:rPr lang="en-US" sz="2800" dirty="0" smtClean="0"/>
              <a:t>the “level” or “degree” of a rate</a:t>
            </a:r>
            <a:endParaRPr lang="en-US" sz="2800" b="1" i="1" dirty="0" smtClean="0"/>
          </a:p>
          <a:p>
            <a:pPr eaLnBrk="1" hangingPunct="1"/>
            <a:r>
              <a:rPr lang="en-US" sz="2800" b="1" i="1" dirty="0" smtClean="0"/>
              <a:t>Reaction order: </a:t>
            </a:r>
            <a:r>
              <a:rPr lang="en-US" sz="2800" dirty="0" smtClean="0"/>
              <a:t>the exponents in a rate law</a:t>
            </a:r>
          </a:p>
          <a:p>
            <a:pPr lvl="1" eaLnBrk="1" hangingPunct="1"/>
            <a:r>
              <a:rPr lang="en-US" sz="2800" dirty="0" smtClean="0"/>
              <a:t>Usually whole numbers, but can be fractions or negative (think </a:t>
            </a:r>
            <a:r>
              <a:rPr lang="en-US" sz="2800" i="1" dirty="0" smtClean="0"/>
              <a:t>inhibitors</a:t>
            </a:r>
            <a:r>
              <a:rPr lang="en-US" sz="2800" dirty="0" smtClean="0"/>
              <a:t>)</a:t>
            </a:r>
          </a:p>
          <a:p>
            <a:pPr eaLnBrk="1" hangingPunct="1">
              <a:buFont typeface="Wingdings" pitchFamily="2" charset="2"/>
              <a:buNone/>
            </a:pPr>
            <a:r>
              <a:rPr lang="en-US" sz="2800" dirty="0" smtClean="0"/>
              <a:t>		Ex:	NH</a:t>
            </a:r>
            <a:r>
              <a:rPr lang="en-US" sz="2800" baseline="-25000" dirty="0" smtClean="0"/>
              <a:t>4</a:t>
            </a:r>
            <a:r>
              <a:rPr lang="en-US" sz="2800" baseline="30000" dirty="0" smtClean="0"/>
              <a:t>+ </a:t>
            </a:r>
            <a:r>
              <a:rPr lang="en-US" sz="2800" dirty="0" smtClean="0"/>
              <a:t>(</a:t>
            </a:r>
            <a:r>
              <a:rPr lang="en-US" sz="2800" dirty="0" err="1" smtClean="0"/>
              <a:t>aq</a:t>
            </a:r>
            <a:r>
              <a:rPr lang="en-US" sz="2800" dirty="0" smtClean="0"/>
              <a:t>) + NO</a:t>
            </a:r>
            <a:r>
              <a:rPr lang="en-US" sz="2800" baseline="-25000" dirty="0" smtClean="0"/>
              <a:t>2</a:t>
            </a:r>
            <a:r>
              <a:rPr lang="en-US" sz="2800" baseline="30000" dirty="0" smtClean="0"/>
              <a:t>1- </a:t>
            </a:r>
            <a:r>
              <a:rPr lang="en-US" sz="2800" dirty="0" smtClean="0"/>
              <a:t>(</a:t>
            </a:r>
            <a:r>
              <a:rPr lang="en-US" sz="2800" dirty="0" err="1" smtClean="0"/>
              <a:t>aq</a:t>
            </a:r>
            <a:r>
              <a:rPr lang="en-US" sz="2800" dirty="0" smtClean="0"/>
              <a:t>) → N</a:t>
            </a:r>
            <a:r>
              <a:rPr lang="en-US" sz="2800" baseline="-25000" dirty="0" smtClean="0"/>
              <a:t>2</a:t>
            </a:r>
            <a:r>
              <a:rPr lang="en-US" sz="2800" dirty="0" smtClean="0"/>
              <a:t> (g) + 2 H</a:t>
            </a:r>
            <a:r>
              <a:rPr lang="en-US" sz="2800" baseline="-25000" dirty="0" smtClean="0"/>
              <a:t>2</a:t>
            </a:r>
            <a:r>
              <a:rPr lang="en-US" sz="2800" dirty="0" smtClean="0"/>
              <a:t>O (l)</a:t>
            </a:r>
          </a:p>
          <a:p>
            <a:pPr eaLnBrk="1" hangingPunct="1">
              <a:buFont typeface="Wingdings" pitchFamily="2" charset="2"/>
              <a:buNone/>
            </a:pPr>
            <a:r>
              <a:rPr lang="en-US" sz="2800" dirty="0" smtClean="0"/>
              <a:t>			If:	Rate = k </a:t>
            </a:r>
            <a:r>
              <a:rPr lang="en-US" sz="2800" dirty="0" smtClean="0">
                <a:solidFill>
                  <a:srgbClr val="669900"/>
                </a:solidFill>
              </a:rPr>
              <a:t>[NH</a:t>
            </a:r>
            <a:r>
              <a:rPr lang="en-US" sz="2800" baseline="-25000" dirty="0" smtClean="0">
                <a:solidFill>
                  <a:srgbClr val="669900"/>
                </a:solidFill>
              </a:rPr>
              <a:t>4</a:t>
            </a:r>
            <a:r>
              <a:rPr lang="en-US" sz="2800" baseline="30000" dirty="0" smtClean="0">
                <a:solidFill>
                  <a:srgbClr val="669900"/>
                </a:solidFill>
              </a:rPr>
              <a:t>+</a:t>
            </a:r>
            <a:r>
              <a:rPr lang="en-US" sz="2800" dirty="0" smtClean="0">
                <a:solidFill>
                  <a:srgbClr val="669900"/>
                </a:solidFill>
              </a:rPr>
              <a:t>]</a:t>
            </a:r>
            <a:r>
              <a:rPr lang="en-US" sz="2800" baseline="30000" dirty="0" smtClean="0">
                <a:solidFill>
                  <a:srgbClr val="669900"/>
                </a:solidFill>
              </a:rPr>
              <a:t>2</a:t>
            </a:r>
            <a:r>
              <a:rPr lang="en-US" sz="2800" baseline="30000" dirty="0" smtClean="0"/>
              <a:t> </a:t>
            </a:r>
            <a:r>
              <a:rPr lang="en-US" sz="2800" dirty="0" smtClean="0">
                <a:solidFill>
                  <a:schemeClr val="accent1">
                    <a:lumMod val="75000"/>
                  </a:schemeClr>
                </a:solidFill>
              </a:rPr>
              <a:t>[NO</a:t>
            </a:r>
            <a:r>
              <a:rPr lang="en-US" sz="2800" baseline="-25000" dirty="0" smtClean="0">
                <a:solidFill>
                  <a:schemeClr val="accent1">
                    <a:lumMod val="75000"/>
                  </a:schemeClr>
                </a:solidFill>
              </a:rPr>
              <a:t>2</a:t>
            </a:r>
            <a:r>
              <a:rPr lang="en-US" sz="2800" baseline="30000" dirty="0" smtClean="0">
                <a:solidFill>
                  <a:schemeClr val="accent1">
                    <a:lumMod val="75000"/>
                  </a:schemeClr>
                </a:solidFill>
              </a:rPr>
              <a:t>1-</a:t>
            </a:r>
            <a:r>
              <a:rPr lang="en-US" sz="2800" dirty="0" smtClean="0">
                <a:solidFill>
                  <a:schemeClr val="accent1">
                    <a:lumMod val="75000"/>
                  </a:schemeClr>
                </a:solidFill>
              </a:rPr>
              <a:t>]</a:t>
            </a:r>
            <a:r>
              <a:rPr lang="en-US" sz="2800" baseline="30000" dirty="0" smtClean="0">
                <a:solidFill>
                  <a:schemeClr val="accent1">
                    <a:lumMod val="75000"/>
                  </a:schemeClr>
                </a:solidFill>
              </a:rPr>
              <a:t>1</a:t>
            </a:r>
          </a:p>
          <a:p>
            <a:pPr eaLnBrk="1" hangingPunct="1">
              <a:buFont typeface="Wingdings" pitchFamily="2" charset="2"/>
              <a:buNone/>
            </a:pPr>
            <a:r>
              <a:rPr lang="en-US" sz="2800" dirty="0" smtClean="0">
                <a:solidFill>
                  <a:schemeClr val="bg1"/>
                </a:solidFill>
              </a:rPr>
              <a:t>	Then:</a:t>
            </a:r>
          </a:p>
          <a:p>
            <a:pPr lvl="1" eaLnBrk="1" hangingPunct="1"/>
            <a:r>
              <a:rPr lang="en-US" sz="2800" dirty="0" smtClean="0">
                <a:solidFill>
                  <a:srgbClr val="669900"/>
                </a:solidFill>
              </a:rPr>
              <a:t>A “2</a:t>
            </a:r>
            <a:r>
              <a:rPr lang="en-US" sz="2800" baseline="30000" dirty="0" smtClean="0">
                <a:solidFill>
                  <a:srgbClr val="669900"/>
                </a:solidFill>
              </a:rPr>
              <a:t>nd</a:t>
            </a:r>
            <a:r>
              <a:rPr lang="en-US" sz="2800" dirty="0" smtClean="0">
                <a:solidFill>
                  <a:srgbClr val="669900"/>
                </a:solidFill>
              </a:rPr>
              <a:t> order” reaction with respect to [NH</a:t>
            </a:r>
            <a:r>
              <a:rPr lang="en-US" sz="2800" baseline="-25000" dirty="0" smtClean="0">
                <a:solidFill>
                  <a:srgbClr val="669900"/>
                </a:solidFill>
              </a:rPr>
              <a:t>4</a:t>
            </a:r>
            <a:r>
              <a:rPr lang="en-US" sz="2800" baseline="30000" dirty="0" smtClean="0">
                <a:solidFill>
                  <a:srgbClr val="669900"/>
                </a:solidFill>
              </a:rPr>
              <a:t>+</a:t>
            </a:r>
            <a:r>
              <a:rPr lang="en-US" sz="2800" dirty="0" smtClean="0">
                <a:solidFill>
                  <a:srgbClr val="669900"/>
                </a:solidFill>
              </a:rPr>
              <a:t>]</a:t>
            </a:r>
          </a:p>
          <a:p>
            <a:pPr lvl="1" eaLnBrk="1" hangingPunct="1"/>
            <a:r>
              <a:rPr lang="en-US" sz="2800" dirty="0" smtClean="0">
                <a:solidFill>
                  <a:schemeClr val="accent1">
                    <a:lumMod val="75000"/>
                  </a:schemeClr>
                </a:solidFill>
              </a:rPr>
              <a:t>1</a:t>
            </a:r>
            <a:r>
              <a:rPr lang="en-US" sz="2800" baseline="30000" dirty="0" smtClean="0">
                <a:solidFill>
                  <a:schemeClr val="accent1">
                    <a:lumMod val="75000"/>
                  </a:schemeClr>
                </a:solidFill>
              </a:rPr>
              <a:t>st</a:t>
            </a:r>
            <a:r>
              <a:rPr lang="en-US" sz="2800" dirty="0" smtClean="0">
                <a:solidFill>
                  <a:schemeClr val="accent1">
                    <a:lumMod val="75000"/>
                  </a:schemeClr>
                </a:solidFill>
              </a:rPr>
              <a:t> order with respect to [NO</a:t>
            </a:r>
            <a:r>
              <a:rPr lang="en-US" sz="2800" baseline="-25000" dirty="0" smtClean="0">
                <a:solidFill>
                  <a:schemeClr val="accent1">
                    <a:lumMod val="75000"/>
                  </a:schemeClr>
                </a:solidFill>
              </a:rPr>
              <a:t>2</a:t>
            </a:r>
            <a:r>
              <a:rPr lang="en-US" sz="2800" baseline="30000" dirty="0" smtClean="0">
                <a:solidFill>
                  <a:schemeClr val="accent1">
                    <a:lumMod val="75000"/>
                  </a:schemeClr>
                </a:solidFill>
              </a:rPr>
              <a:t>1-</a:t>
            </a:r>
            <a:r>
              <a:rPr lang="en-US" sz="2800" dirty="0" smtClean="0">
                <a:solidFill>
                  <a:schemeClr val="accent1">
                    <a:lumMod val="75000"/>
                  </a:schemeClr>
                </a:solidFill>
              </a:rPr>
              <a:t>]</a:t>
            </a:r>
          </a:p>
          <a:p>
            <a:pPr lvl="1" eaLnBrk="1" hangingPunct="1"/>
            <a:r>
              <a:rPr lang="en-US" sz="2800" dirty="0" smtClean="0">
                <a:solidFill>
                  <a:srgbClr val="0066FF"/>
                </a:solidFill>
              </a:rPr>
              <a:t>3</a:t>
            </a:r>
            <a:r>
              <a:rPr lang="en-US" sz="2800" baseline="30000" dirty="0" smtClean="0">
                <a:solidFill>
                  <a:srgbClr val="0066FF"/>
                </a:solidFill>
              </a:rPr>
              <a:t>rd</a:t>
            </a:r>
            <a:r>
              <a:rPr lang="en-US" sz="2800" dirty="0" smtClean="0">
                <a:solidFill>
                  <a:srgbClr val="0066FF"/>
                </a:solidFill>
              </a:rPr>
              <a:t> order overall (2 + 1 = 3)</a:t>
            </a:r>
          </a:p>
        </p:txBody>
      </p:sp>
      <p:sp>
        <p:nvSpPr>
          <p:cNvPr id="24578" name="Slide Number Placeholder 3"/>
          <p:cNvSpPr>
            <a:spLocks noGrp="1"/>
          </p:cNvSpPr>
          <p:nvPr>
            <p:ph type="sldNum" sz="quarter" idx="12"/>
          </p:nvPr>
        </p:nvSpPr>
        <p:spPr>
          <a:noFill/>
        </p:spPr>
        <p:txBody>
          <a:bodyPr/>
          <a:lstStyle/>
          <a:p>
            <a:fld id="{9D8C3856-83ED-415F-8655-6EAD0F1EBBBC}" type="slidenum">
              <a:rPr lang="en-US" smtClean="0"/>
              <a:pPr/>
              <a:t>14</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left)">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ipe(left)">
                                      <p:cBhvr>
                                        <p:cTn id="27" dur="5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wipe(left)">
                                      <p:cBhvr>
                                        <p:cTn id="32" dur="500"/>
                                        <p:tgtEl>
                                          <p:spTgt spid="61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wipe(left)">
                                      <p:cBhvr>
                                        <p:cTn id="37" dur="500"/>
                                        <p:tgtEl>
                                          <p:spTgt spid="61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147">
                                            <p:txEl>
                                              <p:pRg st="7" end="7"/>
                                            </p:txEl>
                                          </p:spTgt>
                                        </p:tgtEl>
                                        <p:attrNameLst>
                                          <p:attrName>style.visibility</p:attrName>
                                        </p:attrNameLst>
                                      </p:cBhvr>
                                      <p:to>
                                        <p:strVal val="visible"/>
                                      </p:to>
                                    </p:set>
                                    <p:animEffect transition="in" filter="wipe(left)">
                                      <p:cBhvr>
                                        <p:cTn id="42" dur="500"/>
                                        <p:tgtEl>
                                          <p:spTgt spid="614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147">
                                            <p:txEl>
                                              <p:pRg st="8" end="8"/>
                                            </p:txEl>
                                          </p:spTgt>
                                        </p:tgtEl>
                                        <p:attrNameLst>
                                          <p:attrName>style.visibility</p:attrName>
                                        </p:attrNameLst>
                                      </p:cBhvr>
                                      <p:to>
                                        <p:strVal val="visible"/>
                                      </p:to>
                                    </p:set>
                                    <p:animEffect transition="in" filter="wipe(left)">
                                      <p:cBhvr>
                                        <p:cTn id="47"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80" name="Group 64"/>
          <p:cNvGraphicFramePr>
            <a:graphicFrameLocks noGrp="1"/>
          </p:cNvGraphicFramePr>
          <p:nvPr>
            <p:ph type="tbl" idx="1"/>
          </p:nvPr>
        </p:nvGraphicFramePr>
        <p:xfrm>
          <a:off x="76200" y="152400"/>
          <a:ext cx="8839200" cy="6553073"/>
        </p:xfrm>
        <a:graphic>
          <a:graphicData uri="http://schemas.openxmlformats.org/drawingml/2006/table">
            <a:tbl>
              <a:tblPr/>
              <a:tblGrid>
                <a:gridCol w="990600"/>
                <a:gridCol w="2209800"/>
                <a:gridCol w="3048000"/>
                <a:gridCol w="2590800"/>
              </a:tblGrid>
              <a:tr h="609600">
                <a:tc gridSpan="4">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1" u="none" strike="noStrike" cap="none" normalizeH="0" baseline="0" dirty="0" smtClean="0">
                          <a:ln>
                            <a:noFill/>
                          </a:ln>
                          <a:solidFill>
                            <a:schemeClr val="accent1">
                              <a:lumMod val="75000"/>
                            </a:schemeClr>
                          </a:solidFill>
                          <a:effectLst/>
                          <a:latin typeface="Arial Narrow" pitchFamily="34" charset="0"/>
                        </a:rPr>
                        <a:t>Figure 1: Comparison of reaction orders based on the g</a:t>
                      </a:r>
                      <a:r>
                        <a:rPr kumimoji="0" lang="en-US" sz="2800" b="0" i="1" u="none" strike="noStrike" cap="none" normalizeH="0" baseline="0" dirty="0" smtClean="0">
                          <a:ln>
                            <a:noFill/>
                          </a:ln>
                          <a:solidFill>
                            <a:schemeClr val="accent1">
                              <a:lumMod val="75000"/>
                            </a:schemeClr>
                          </a:solidFill>
                          <a:effectLst/>
                          <a:latin typeface="Arial Narrow" pitchFamily="34" charset="0"/>
                          <a:cs typeface="Times New Roman" pitchFamily="18" charset="0"/>
                        </a:rPr>
                        <a:t>eneric reaction: A → 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03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600" b="1" i="0" u="none" strike="noStrike" cap="none" normalizeH="0" baseline="0" smtClean="0">
                          <a:ln>
                            <a:noFill/>
                          </a:ln>
                          <a:solidFill>
                            <a:schemeClr val="accent1">
                              <a:lumMod val="75000"/>
                            </a:schemeClr>
                          </a:solidFill>
                          <a:effectLst/>
                          <a:latin typeface="Arial Narrow" pitchFamily="34" charset="0"/>
                          <a:cs typeface="Times New Roman" pitchFamily="18" charset="0"/>
                        </a:rPr>
                        <a:t>Rxn order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600" b="1" i="0" u="none" strike="noStrike" cap="none" normalizeH="0" baseline="0" dirty="0" smtClean="0">
                          <a:ln>
                            <a:noFill/>
                          </a:ln>
                          <a:solidFill>
                            <a:schemeClr val="accent1">
                              <a:lumMod val="75000"/>
                            </a:schemeClr>
                          </a:solidFill>
                          <a:effectLst/>
                          <a:latin typeface="Arial Narrow" pitchFamily="34" charset="0"/>
                          <a:cs typeface="Times New Roman" pitchFamily="18" charset="0"/>
                        </a:rPr>
                        <a:t>Rate law</a:t>
                      </a:r>
                      <a:br>
                        <a:rPr kumimoji="0" lang="en-US" sz="2600" b="1" i="0" u="none" strike="noStrike" cap="none" normalizeH="0" baseline="0" dirty="0" smtClean="0">
                          <a:ln>
                            <a:noFill/>
                          </a:ln>
                          <a:solidFill>
                            <a:schemeClr val="accent1">
                              <a:lumMod val="75000"/>
                            </a:schemeClr>
                          </a:solidFill>
                          <a:effectLst/>
                          <a:latin typeface="Arial Narrow" pitchFamily="34" charset="0"/>
                          <a:cs typeface="Times New Roman" pitchFamily="18" charset="0"/>
                        </a:rPr>
                      </a:br>
                      <a:r>
                        <a:rPr kumimoji="0" lang="en-US" sz="2600" b="1" i="0" u="none" strike="noStrike" cap="none" normalizeH="0" baseline="0" dirty="0" smtClean="0">
                          <a:ln>
                            <a:noFill/>
                          </a:ln>
                          <a:solidFill>
                            <a:schemeClr val="accent1">
                              <a:lumMod val="75000"/>
                            </a:schemeClr>
                          </a:solidFill>
                          <a:effectLst/>
                          <a:latin typeface="Arial Narrow" pitchFamily="34" charset="0"/>
                          <a:cs typeface="Times New Roman" pitchFamily="18" charset="0"/>
                        </a:rPr>
                        <a:t>(simple format)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600" b="1" i="0" u="none" strike="noStrike" cap="none" normalizeH="0" baseline="0" dirty="0" smtClean="0">
                          <a:ln>
                            <a:noFill/>
                          </a:ln>
                          <a:solidFill>
                            <a:schemeClr val="accent1">
                              <a:lumMod val="75000"/>
                            </a:schemeClr>
                          </a:solidFill>
                          <a:effectLst/>
                          <a:latin typeface="Arial Narrow" pitchFamily="34" charset="0"/>
                          <a:cs typeface="Times New Roman" pitchFamily="18" charset="0"/>
                        </a:rPr>
                        <a:t>Rate law</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600" b="1" i="0" u="none" strike="noStrike" cap="none" normalizeH="0" baseline="0" dirty="0" smtClean="0">
                          <a:ln>
                            <a:noFill/>
                          </a:ln>
                          <a:solidFill>
                            <a:schemeClr val="accent1">
                              <a:lumMod val="75000"/>
                            </a:schemeClr>
                          </a:solidFill>
                          <a:effectLst/>
                          <a:latin typeface="Arial Narrow" pitchFamily="34" charset="0"/>
                          <a:cs typeface="Times New Roman" pitchFamily="18" charset="0"/>
                        </a:rPr>
                        <a:t>(relating [A] to [A</a:t>
                      </a:r>
                      <a:r>
                        <a:rPr kumimoji="0" lang="en-US" sz="2600" b="1" i="0" u="none" strike="noStrike" cap="none" normalizeH="0" baseline="-30000" dirty="0" smtClean="0">
                          <a:ln>
                            <a:noFill/>
                          </a:ln>
                          <a:solidFill>
                            <a:schemeClr val="accent1">
                              <a:lumMod val="75000"/>
                            </a:schemeClr>
                          </a:solidFill>
                          <a:effectLst/>
                          <a:latin typeface="Arial Narrow" pitchFamily="34" charset="0"/>
                          <a:cs typeface="Times New Roman" pitchFamily="18" charset="0"/>
                        </a:rPr>
                        <a:t>0</a:t>
                      </a:r>
                      <a:r>
                        <a:rPr kumimoji="0" lang="en-US" sz="2600" b="1" i="0" u="none" strike="noStrike" cap="none" normalizeH="0" baseline="0" dirty="0" smtClean="0">
                          <a:ln>
                            <a:noFill/>
                          </a:ln>
                          <a:solidFill>
                            <a:schemeClr val="accent1">
                              <a:lumMod val="75000"/>
                            </a:schemeClr>
                          </a:solidFill>
                          <a:effectLst/>
                          <a:latin typeface="Arial Narrow" pitchFamily="34" charset="0"/>
                          <a:cs typeface="Times New Roman"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600" b="1" i="0" u="none" strike="noStrike" cap="none" normalizeH="0" baseline="0" dirty="0" smtClean="0">
                          <a:ln>
                            <a:noFill/>
                          </a:ln>
                          <a:solidFill>
                            <a:schemeClr val="accent1">
                              <a:lumMod val="75000"/>
                            </a:schemeClr>
                          </a:solidFill>
                          <a:effectLst/>
                          <a:latin typeface="Arial Narrow" pitchFamily="34" charset="0"/>
                          <a:cs typeface="Times New Roman" pitchFamily="18" charset="0"/>
                        </a:rPr>
                        <a:t>Units of rate constant (k)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50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smtClean="0">
                          <a:ln>
                            <a:noFill/>
                          </a:ln>
                          <a:solidFill>
                            <a:srgbClr val="0066FF"/>
                          </a:solidFill>
                          <a:effectLst/>
                          <a:latin typeface="Arial Narrow" pitchFamily="34" charset="0"/>
                          <a:cs typeface="Times New Roman" pitchFamily="18" charset="0"/>
                        </a:rPr>
                        <a:t>Zero order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0" smtClean="0">
                        <a:ln>
                          <a:noFill/>
                        </a:ln>
                        <a:solidFill>
                          <a:schemeClr val="bg1"/>
                        </a:solidFill>
                        <a:effectLst/>
                        <a:latin typeface="Arial Narrow"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0" dirty="0" smtClean="0">
                        <a:ln>
                          <a:noFill/>
                        </a:ln>
                        <a:solidFill>
                          <a:srgbClr val="0066FF"/>
                        </a:solidFill>
                        <a:effectLst/>
                        <a:latin typeface="Arial Narrow" pitchFamily="34"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30000" smtClean="0">
                        <a:ln>
                          <a:noFill/>
                        </a:ln>
                        <a:solidFill>
                          <a:srgbClr val="0066FF"/>
                        </a:solidFill>
                        <a:effectLst/>
                        <a:latin typeface="Arial Narrow" pitchFamily="34"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8" name="Slide Number Placeholder 3"/>
          <p:cNvSpPr>
            <a:spLocks noGrp="1"/>
          </p:cNvSpPr>
          <p:nvPr>
            <p:ph type="sldNum" sz="quarter" idx="10"/>
          </p:nvPr>
        </p:nvSpPr>
        <p:spPr>
          <a:noFill/>
        </p:spPr>
        <p:txBody>
          <a:bodyPr/>
          <a:lstStyle/>
          <a:p>
            <a:fld id="{0881366E-4895-432A-8480-B7C19A8528C2}" type="slidenum">
              <a:rPr lang="en-US" smtClean="0"/>
              <a:pPr/>
              <a:t>15</a:t>
            </a:fld>
            <a:endParaRPr lang="en-US" smtClean="0"/>
          </a:p>
        </p:txBody>
      </p:sp>
      <p:grpSp>
        <p:nvGrpSpPr>
          <p:cNvPr id="2" name="Group 21"/>
          <p:cNvGrpSpPr>
            <a:grpSpLocks/>
          </p:cNvGrpSpPr>
          <p:nvPr/>
        </p:nvGrpSpPr>
        <p:grpSpPr bwMode="auto">
          <a:xfrm>
            <a:off x="1022350" y="4648200"/>
            <a:ext cx="2133600" cy="1949450"/>
            <a:chOff x="1248" y="2112"/>
            <a:chExt cx="1344" cy="1228"/>
          </a:xfrm>
        </p:grpSpPr>
        <p:sp>
          <p:nvSpPr>
            <p:cNvPr id="5153" name="Line 22"/>
            <p:cNvSpPr>
              <a:spLocks noChangeShapeType="1"/>
            </p:cNvSpPr>
            <p:nvPr/>
          </p:nvSpPr>
          <p:spPr bwMode="auto">
            <a:xfrm>
              <a:off x="1696" y="2112"/>
              <a:ext cx="0" cy="932"/>
            </a:xfrm>
            <a:prstGeom prst="line">
              <a:avLst/>
            </a:prstGeom>
            <a:noFill/>
            <a:ln w="28575">
              <a:solidFill>
                <a:srgbClr val="000000"/>
              </a:solidFill>
              <a:round/>
              <a:headEnd/>
              <a:tailEnd/>
            </a:ln>
          </p:spPr>
          <p:txBody>
            <a:bodyPr/>
            <a:lstStyle/>
            <a:p>
              <a:endParaRPr lang="en-US"/>
            </a:p>
          </p:txBody>
        </p:sp>
        <p:sp>
          <p:nvSpPr>
            <p:cNvPr id="5154" name="Line 23"/>
            <p:cNvSpPr>
              <a:spLocks noChangeShapeType="1"/>
            </p:cNvSpPr>
            <p:nvPr/>
          </p:nvSpPr>
          <p:spPr bwMode="auto">
            <a:xfrm>
              <a:off x="1696" y="3044"/>
              <a:ext cx="896" cy="0"/>
            </a:xfrm>
            <a:prstGeom prst="line">
              <a:avLst/>
            </a:prstGeom>
            <a:noFill/>
            <a:ln w="28575">
              <a:solidFill>
                <a:srgbClr val="000000"/>
              </a:solidFill>
              <a:round/>
              <a:headEnd/>
              <a:tailEnd/>
            </a:ln>
          </p:spPr>
          <p:txBody>
            <a:bodyPr/>
            <a:lstStyle/>
            <a:p>
              <a:endParaRPr lang="en-US"/>
            </a:p>
          </p:txBody>
        </p:sp>
        <p:sp>
          <p:nvSpPr>
            <p:cNvPr id="5155" name="Line 24"/>
            <p:cNvSpPr>
              <a:spLocks noChangeShapeType="1"/>
            </p:cNvSpPr>
            <p:nvPr/>
          </p:nvSpPr>
          <p:spPr bwMode="auto">
            <a:xfrm>
              <a:off x="1776" y="2256"/>
              <a:ext cx="720" cy="672"/>
            </a:xfrm>
            <a:prstGeom prst="line">
              <a:avLst/>
            </a:prstGeom>
            <a:noFill/>
            <a:ln w="57150">
              <a:solidFill>
                <a:srgbClr val="000000"/>
              </a:solidFill>
              <a:round/>
              <a:headEnd/>
              <a:tailEnd/>
            </a:ln>
          </p:spPr>
          <p:txBody>
            <a:bodyPr/>
            <a:lstStyle/>
            <a:p>
              <a:endParaRPr lang="en-US"/>
            </a:p>
          </p:txBody>
        </p:sp>
        <p:sp>
          <p:nvSpPr>
            <p:cNvPr id="5156" name="Text Box 25"/>
            <p:cNvSpPr txBox="1">
              <a:spLocks noChangeArrowheads="1"/>
            </p:cNvSpPr>
            <p:nvPr/>
          </p:nvSpPr>
          <p:spPr bwMode="auto">
            <a:xfrm>
              <a:off x="1248" y="2409"/>
              <a:ext cx="498" cy="393"/>
            </a:xfrm>
            <a:prstGeom prst="rect">
              <a:avLst/>
            </a:prstGeom>
            <a:noFill/>
            <a:ln w="28575">
              <a:noFill/>
              <a:miter lim="800000"/>
              <a:headEnd/>
              <a:tailEnd/>
            </a:ln>
          </p:spPr>
          <p:txBody>
            <a:bodyPr/>
            <a:lstStyle/>
            <a:p>
              <a:pPr eaLnBrk="0" hangingPunct="0"/>
              <a:r>
                <a:rPr lang="en-US" b="1" dirty="0">
                  <a:solidFill>
                    <a:srgbClr val="FF0000"/>
                  </a:solidFill>
                </a:rPr>
                <a:t>[A]</a:t>
              </a:r>
              <a:r>
                <a:rPr lang="en-US" b="1" baseline="-25000" dirty="0">
                  <a:solidFill>
                    <a:srgbClr val="FF0000"/>
                  </a:solidFill>
                </a:rPr>
                <a:t>t</a:t>
              </a:r>
            </a:p>
          </p:txBody>
        </p:sp>
        <p:sp>
          <p:nvSpPr>
            <p:cNvPr id="5157" name="Text Box 26"/>
            <p:cNvSpPr txBox="1">
              <a:spLocks noChangeArrowheads="1"/>
            </p:cNvSpPr>
            <p:nvPr/>
          </p:nvSpPr>
          <p:spPr bwMode="auto">
            <a:xfrm>
              <a:off x="1756" y="3024"/>
              <a:ext cx="610" cy="316"/>
            </a:xfrm>
            <a:prstGeom prst="rect">
              <a:avLst/>
            </a:prstGeom>
            <a:noFill/>
            <a:ln w="28575">
              <a:noFill/>
              <a:miter lim="800000"/>
              <a:headEnd/>
              <a:tailEnd/>
            </a:ln>
          </p:spPr>
          <p:txBody>
            <a:bodyPr/>
            <a:lstStyle/>
            <a:p>
              <a:pPr eaLnBrk="0" hangingPunct="0"/>
              <a:r>
                <a:rPr lang="en-US" b="1">
                  <a:solidFill>
                    <a:srgbClr val="FF0000"/>
                  </a:solidFill>
                </a:rPr>
                <a:t>Time</a:t>
              </a:r>
            </a:p>
          </p:txBody>
        </p:sp>
      </p:grpSp>
      <p:sp>
        <p:nvSpPr>
          <p:cNvPr id="9251" name="Rectangle 35"/>
          <p:cNvSpPr>
            <a:spLocks noChangeArrowheads="1"/>
          </p:cNvSpPr>
          <p:nvPr/>
        </p:nvSpPr>
        <p:spPr bwMode="auto">
          <a:xfrm>
            <a:off x="1295400" y="3748088"/>
            <a:ext cx="2286000" cy="519112"/>
          </a:xfrm>
          <a:prstGeom prst="rect">
            <a:avLst/>
          </a:prstGeom>
          <a:noFill/>
          <a:ln w="9525">
            <a:noFill/>
            <a:miter lim="800000"/>
            <a:headEnd/>
            <a:tailEnd/>
          </a:ln>
        </p:spPr>
        <p:txBody>
          <a:bodyPr>
            <a:spAutoFit/>
          </a:bodyPr>
          <a:lstStyle/>
          <a:p>
            <a:pPr>
              <a:spcBef>
                <a:spcPct val="50000"/>
              </a:spcBef>
              <a:buClr>
                <a:schemeClr val="tx2"/>
              </a:buClr>
              <a:buSzPct val="75000"/>
              <a:buFont typeface="Wingdings" pitchFamily="2" charset="2"/>
              <a:buNone/>
            </a:pPr>
            <a:r>
              <a:rPr lang="en-US" sz="2800">
                <a:solidFill>
                  <a:srgbClr val="0066FF"/>
                </a:solidFill>
                <a:cs typeface="Times New Roman" pitchFamily="18" charset="0"/>
              </a:rPr>
              <a:t>Rate = k</a:t>
            </a:r>
          </a:p>
        </p:txBody>
      </p:sp>
      <p:sp>
        <p:nvSpPr>
          <p:cNvPr id="9252" name="Rectangle 36"/>
          <p:cNvSpPr>
            <a:spLocks noChangeArrowheads="1"/>
          </p:cNvSpPr>
          <p:nvPr/>
        </p:nvSpPr>
        <p:spPr bwMode="auto">
          <a:xfrm>
            <a:off x="3657600" y="5486400"/>
            <a:ext cx="2492375" cy="579438"/>
          </a:xfrm>
          <a:prstGeom prst="rect">
            <a:avLst/>
          </a:prstGeom>
          <a:noFill/>
          <a:ln w="9525">
            <a:noFill/>
            <a:miter lim="800000"/>
            <a:headEnd/>
            <a:tailEnd/>
          </a:ln>
        </p:spPr>
        <p:txBody>
          <a:bodyPr wrap="none">
            <a:spAutoFit/>
          </a:bodyPr>
          <a:lstStyle/>
          <a:p>
            <a:pPr>
              <a:spcBef>
                <a:spcPct val="20000"/>
              </a:spcBef>
              <a:buClr>
                <a:schemeClr val="tx2"/>
              </a:buClr>
              <a:buSzPct val="75000"/>
              <a:buFont typeface="Wingdings" pitchFamily="2" charset="2"/>
              <a:buNone/>
            </a:pPr>
            <a:r>
              <a:rPr lang="en-US" sz="3200">
                <a:solidFill>
                  <a:srgbClr val="0066FF"/>
                </a:solidFill>
                <a:cs typeface="Times New Roman" pitchFamily="18" charset="0"/>
              </a:rPr>
              <a:t>[A]</a:t>
            </a:r>
            <a:r>
              <a:rPr lang="en-US" sz="3200" baseline="-30000">
                <a:solidFill>
                  <a:srgbClr val="0066FF"/>
                </a:solidFill>
                <a:cs typeface="Times New Roman" pitchFamily="18" charset="0"/>
              </a:rPr>
              <a:t>t</a:t>
            </a:r>
            <a:r>
              <a:rPr lang="en-US" sz="3200">
                <a:solidFill>
                  <a:srgbClr val="0066FF"/>
                </a:solidFill>
                <a:cs typeface="Times New Roman" pitchFamily="18" charset="0"/>
              </a:rPr>
              <a:t> = -kt  +  [A]</a:t>
            </a:r>
            <a:r>
              <a:rPr lang="en-US" sz="3200" baseline="-25000">
                <a:solidFill>
                  <a:srgbClr val="0066FF"/>
                </a:solidFill>
                <a:cs typeface="Times New Roman" pitchFamily="18" charset="0"/>
              </a:rPr>
              <a:t>0</a:t>
            </a:r>
            <a:endParaRPr lang="en-US">
              <a:solidFill>
                <a:srgbClr val="0066FF"/>
              </a:solidFill>
            </a:endParaRPr>
          </a:p>
        </p:txBody>
      </p:sp>
      <p:sp>
        <p:nvSpPr>
          <p:cNvPr id="9253" name="Rectangle 37"/>
          <p:cNvSpPr>
            <a:spLocks noChangeArrowheads="1"/>
          </p:cNvSpPr>
          <p:nvPr/>
        </p:nvSpPr>
        <p:spPr bwMode="auto">
          <a:xfrm>
            <a:off x="6343650" y="2287588"/>
            <a:ext cx="2497138" cy="3848100"/>
          </a:xfrm>
          <a:prstGeom prst="rect">
            <a:avLst/>
          </a:prstGeom>
          <a:noFill/>
          <a:ln w="9525">
            <a:noFill/>
            <a:miter lim="800000"/>
            <a:headEnd/>
            <a:tailEnd/>
          </a:ln>
        </p:spPr>
        <p:txBody>
          <a:bodyPr wrap="none">
            <a:spAutoFit/>
          </a:bodyPr>
          <a:lstStyle/>
          <a:p>
            <a:pPr algn="ctr">
              <a:lnSpc>
                <a:spcPct val="70000"/>
              </a:lnSpc>
              <a:spcBef>
                <a:spcPct val="20000"/>
              </a:spcBef>
              <a:buClr>
                <a:schemeClr val="tx2"/>
              </a:buClr>
              <a:buSzPct val="75000"/>
              <a:buFont typeface="Wingdings" pitchFamily="2" charset="2"/>
              <a:buNone/>
            </a:pPr>
            <a:r>
              <a:rPr lang="en-US" sz="2800">
                <a:solidFill>
                  <a:srgbClr val="0066FF"/>
                </a:solidFill>
                <a:cs typeface="Times New Roman" pitchFamily="18" charset="0"/>
              </a:rPr>
              <a:t>[A]</a:t>
            </a:r>
            <a:r>
              <a:rPr lang="en-US" sz="2800" baseline="-30000">
                <a:solidFill>
                  <a:srgbClr val="0066FF"/>
                </a:solidFill>
                <a:cs typeface="Times New Roman" pitchFamily="18" charset="0"/>
              </a:rPr>
              <a:t>t</a:t>
            </a:r>
            <a:r>
              <a:rPr lang="en-US" sz="2800">
                <a:solidFill>
                  <a:srgbClr val="0066FF"/>
                </a:solidFill>
                <a:cs typeface="Times New Roman" pitchFamily="18" charset="0"/>
              </a:rPr>
              <a:t> = -kt  +  [A</a:t>
            </a:r>
            <a:r>
              <a:rPr lang="en-US" sz="2800" baseline="-30000">
                <a:solidFill>
                  <a:srgbClr val="0066FF"/>
                </a:solidFill>
                <a:cs typeface="Times New Roman" pitchFamily="18" charset="0"/>
              </a:rPr>
              <a:t>0</a:t>
            </a:r>
            <a:r>
              <a:rPr lang="en-US" sz="2800">
                <a:solidFill>
                  <a:srgbClr val="0066FF"/>
                </a:solidFill>
                <a:cs typeface="Times New Roman" pitchFamily="18" charset="0"/>
              </a:rPr>
              <a:t>]</a:t>
            </a:r>
          </a:p>
          <a:p>
            <a:pPr algn="ctr">
              <a:lnSpc>
                <a:spcPct val="70000"/>
              </a:lnSpc>
              <a:spcBef>
                <a:spcPct val="20000"/>
              </a:spcBef>
              <a:buClr>
                <a:schemeClr val="tx2"/>
              </a:buClr>
              <a:buSzPct val="75000"/>
              <a:buFont typeface="Wingdings" pitchFamily="2" charset="2"/>
              <a:buNone/>
            </a:pPr>
            <a:r>
              <a:rPr lang="en-US" sz="2800">
                <a:solidFill>
                  <a:srgbClr val="0066FF"/>
                </a:solidFill>
                <a:cs typeface="Times New Roman" pitchFamily="18" charset="0"/>
              </a:rPr>
              <a:t>(M) = -(k)(s) + (M)</a:t>
            </a:r>
          </a:p>
          <a:p>
            <a:pPr algn="ctr">
              <a:lnSpc>
                <a:spcPct val="70000"/>
              </a:lnSpc>
              <a:spcBef>
                <a:spcPct val="20000"/>
              </a:spcBef>
              <a:buClr>
                <a:schemeClr val="tx2"/>
              </a:buClr>
              <a:buSzPct val="75000"/>
              <a:buFont typeface="Wingdings" pitchFamily="2" charset="2"/>
              <a:buNone/>
            </a:pPr>
            <a:endParaRPr lang="en-US" sz="2800">
              <a:solidFill>
                <a:srgbClr val="0066FF"/>
              </a:solidFill>
              <a:cs typeface="Times New Roman" pitchFamily="18" charset="0"/>
            </a:endParaRPr>
          </a:p>
          <a:p>
            <a:pPr algn="ctr">
              <a:lnSpc>
                <a:spcPct val="70000"/>
              </a:lnSpc>
              <a:spcBef>
                <a:spcPct val="20000"/>
              </a:spcBef>
              <a:buClr>
                <a:schemeClr val="tx2"/>
              </a:buClr>
              <a:buSzPct val="75000"/>
              <a:buFont typeface="Wingdings" pitchFamily="2" charset="2"/>
              <a:buNone/>
            </a:pPr>
            <a:r>
              <a:rPr lang="en-US" sz="2800">
                <a:solidFill>
                  <a:schemeClr val="bg1"/>
                </a:solidFill>
                <a:cs typeface="Times New Roman" pitchFamily="18" charset="0"/>
              </a:rPr>
              <a:t>therefore</a:t>
            </a:r>
          </a:p>
          <a:p>
            <a:pPr algn="ctr">
              <a:lnSpc>
                <a:spcPct val="70000"/>
              </a:lnSpc>
              <a:spcBef>
                <a:spcPct val="20000"/>
              </a:spcBef>
              <a:buClr>
                <a:schemeClr val="tx2"/>
              </a:buClr>
              <a:buSzPct val="75000"/>
              <a:buFont typeface="Wingdings" pitchFamily="2" charset="2"/>
              <a:buNone/>
            </a:pPr>
            <a:r>
              <a:rPr lang="en-US" sz="2800">
                <a:solidFill>
                  <a:srgbClr val="0066FF"/>
                </a:solidFill>
                <a:cs typeface="Times New Roman" pitchFamily="18" charset="0"/>
              </a:rPr>
              <a:t>(k)(s) = (M)</a:t>
            </a:r>
          </a:p>
          <a:p>
            <a:pPr algn="ctr">
              <a:lnSpc>
                <a:spcPct val="70000"/>
              </a:lnSpc>
              <a:spcBef>
                <a:spcPct val="20000"/>
              </a:spcBef>
              <a:buClr>
                <a:schemeClr val="tx2"/>
              </a:buClr>
              <a:buSzPct val="75000"/>
              <a:buFont typeface="Wingdings" pitchFamily="2" charset="2"/>
              <a:buNone/>
            </a:pPr>
            <a:endParaRPr lang="en-US" sz="2800">
              <a:solidFill>
                <a:srgbClr val="0066FF"/>
              </a:solidFill>
              <a:cs typeface="Times New Roman" pitchFamily="18" charset="0"/>
            </a:endParaRPr>
          </a:p>
          <a:p>
            <a:pPr algn="ctr">
              <a:lnSpc>
                <a:spcPct val="70000"/>
              </a:lnSpc>
              <a:spcBef>
                <a:spcPct val="20000"/>
              </a:spcBef>
              <a:buClr>
                <a:schemeClr val="tx2"/>
              </a:buClr>
              <a:buSzPct val="75000"/>
              <a:buFont typeface="Wingdings" pitchFamily="2" charset="2"/>
              <a:buNone/>
            </a:pPr>
            <a:r>
              <a:rPr lang="en-US" sz="2800">
                <a:solidFill>
                  <a:schemeClr val="bg1"/>
                </a:solidFill>
                <a:cs typeface="Times New Roman" pitchFamily="18" charset="0"/>
              </a:rPr>
              <a:t>so</a:t>
            </a:r>
          </a:p>
          <a:p>
            <a:pPr algn="ctr">
              <a:lnSpc>
                <a:spcPct val="70000"/>
              </a:lnSpc>
              <a:spcBef>
                <a:spcPct val="20000"/>
              </a:spcBef>
              <a:buClr>
                <a:schemeClr val="tx2"/>
              </a:buClr>
              <a:buSzPct val="75000"/>
              <a:buFont typeface="Wingdings" pitchFamily="2" charset="2"/>
              <a:buNone/>
            </a:pPr>
            <a:r>
              <a:rPr lang="en-US" sz="2800">
                <a:solidFill>
                  <a:srgbClr val="0066FF"/>
                </a:solidFill>
                <a:cs typeface="Times New Roman" pitchFamily="18" charset="0"/>
              </a:rPr>
              <a:t>(k) = M/s</a:t>
            </a:r>
          </a:p>
          <a:p>
            <a:pPr algn="ctr">
              <a:lnSpc>
                <a:spcPct val="70000"/>
              </a:lnSpc>
              <a:spcBef>
                <a:spcPct val="20000"/>
              </a:spcBef>
              <a:buClr>
                <a:schemeClr val="tx2"/>
              </a:buClr>
              <a:buSzPct val="75000"/>
              <a:buFont typeface="Wingdings" pitchFamily="2" charset="2"/>
              <a:buNone/>
            </a:pPr>
            <a:r>
              <a:rPr lang="en-US" sz="2800">
                <a:solidFill>
                  <a:schemeClr val="bg1"/>
                </a:solidFill>
                <a:cs typeface="Times New Roman" pitchFamily="18" charset="0"/>
              </a:rPr>
              <a:t>or</a:t>
            </a:r>
          </a:p>
          <a:p>
            <a:pPr algn="ctr">
              <a:lnSpc>
                <a:spcPct val="70000"/>
              </a:lnSpc>
              <a:spcBef>
                <a:spcPct val="20000"/>
              </a:spcBef>
              <a:buClr>
                <a:schemeClr val="tx2"/>
              </a:buClr>
              <a:buSzPct val="75000"/>
              <a:buFont typeface="Wingdings" pitchFamily="2" charset="2"/>
              <a:buNone/>
            </a:pPr>
            <a:r>
              <a:rPr lang="en-US" sz="2800">
                <a:solidFill>
                  <a:srgbClr val="0066FF"/>
                </a:solidFill>
                <a:cs typeface="Times New Roman" pitchFamily="18" charset="0"/>
              </a:rPr>
              <a:t>(k) = mol·L</a:t>
            </a:r>
            <a:r>
              <a:rPr lang="en-US" sz="2800" baseline="30000">
                <a:solidFill>
                  <a:srgbClr val="0066FF"/>
                </a:solidFill>
                <a:cs typeface="Times New Roman" pitchFamily="18" charset="0"/>
              </a:rPr>
              <a:t>-1</a:t>
            </a:r>
            <a:r>
              <a:rPr lang="en-US" sz="2800">
                <a:solidFill>
                  <a:srgbClr val="0066FF"/>
                </a:solidFill>
                <a:cs typeface="Times New Roman" pitchFamily="18" charset="0"/>
              </a:rPr>
              <a:t>·s</a:t>
            </a:r>
            <a:r>
              <a:rPr lang="en-US" sz="2800" baseline="30000">
                <a:solidFill>
                  <a:srgbClr val="0066FF"/>
                </a:solidFill>
                <a:cs typeface="Times New Roman" pitchFamily="18" charset="0"/>
              </a:rPr>
              <a:t>-1</a:t>
            </a:r>
          </a:p>
        </p:txBody>
      </p:sp>
      <p:graphicFrame>
        <p:nvGraphicFramePr>
          <p:cNvPr id="9254" name="Object 38"/>
          <p:cNvGraphicFramePr>
            <a:graphicFrameLocks noChangeAspect="1"/>
          </p:cNvGraphicFramePr>
          <p:nvPr/>
        </p:nvGraphicFramePr>
        <p:xfrm>
          <a:off x="1109663" y="2200275"/>
          <a:ext cx="2090737" cy="923925"/>
        </p:xfrm>
        <a:graphic>
          <a:graphicData uri="http://schemas.openxmlformats.org/presentationml/2006/ole">
            <p:oleObj spid="_x0000_s5122" name="Equation" r:id="rId4" imgW="888840" imgH="393480" progId="Equation.3">
              <p:embed/>
            </p:oleObj>
          </a:graphicData>
        </a:graphic>
      </p:graphicFrame>
      <p:graphicFrame>
        <p:nvGraphicFramePr>
          <p:cNvPr id="9255" name="Object 39"/>
          <p:cNvGraphicFramePr>
            <a:graphicFrameLocks noChangeAspect="1"/>
          </p:cNvGraphicFramePr>
          <p:nvPr/>
        </p:nvGraphicFramePr>
        <p:xfrm>
          <a:off x="4003675" y="2152650"/>
          <a:ext cx="1560513" cy="895350"/>
        </p:xfrm>
        <a:graphic>
          <a:graphicData uri="http://schemas.openxmlformats.org/presentationml/2006/ole">
            <p:oleObj spid="_x0000_s5123" name="Equation" r:id="rId5" imgW="685800" imgH="393480" progId="Equation.3">
              <p:embed/>
            </p:oleObj>
          </a:graphicData>
        </a:graphic>
      </p:graphicFrame>
      <p:graphicFrame>
        <p:nvGraphicFramePr>
          <p:cNvPr id="9256" name="Object 40"/>
          <p:cNvGraphicFramePr>
            <a:graphicFrameLocks noChangeAspect="1"/>
          </p:cNvGraphicFramePr>
          <p:nvPr/>
        </p:nvGraphicFramePr>
        <p:xfrm>
          <a:off x="4173538" y="3108325"/>
          <a:ext cx="1558925" cy="473075"/>
        </p:xfrm>
        <a:graphic>
          <a:graphicData uri="http://schemas.openxmlformats.org/presentationml/2006/ole">
            <p:oleObj spid="_x0000_s5124" name="Equation" r:id="rId6" imgW="711000" imgH="215640" progId="Equation.3">
              <p:embed/>
            </p:oleObj>
          </a:graphicData>
        </a:graphic>
      </p:graphicFrame>
      <p:graphicFrame>
        <p:nvGraphicFramePr>
          <p:cNvPr id="9265" name="Object 49"/>
          <p:cNvGraphicFramePr>
            <a:graphicFrameLocks noChangeAspect="1"/>
          </p:cNvGraphicFramePr>
          <p:nvPr/>
        </p:nvGraphicFramePr>
        <p:xfrm>
          <a:off x="3629025" y="3505200"/>
          <a:ext cx="2214563" cy="1136650"/>
        </p:xfrm>
        <a:graphic>
          <a:graphicData uri="http://schemas.openxmlformats.org/presentationml/2006/ole">
            <p:oleObj spid="_x0000_s5125" name="Equation" r:id="rId7" imgW="965160" imgH="507960" progId="Equation.3">
              <p:embed/>
            </p:oleObj>
          </a:graphicData>
        </a:graphic>
      </p:graphicFrame>
      <p:graphicFrame>
        <p:nvGraphicFramePr>
          <p:cNvPr id="9267" name="Object 51"/>
          <p:cNvGraphicFramePr>
            <a:graphicFrameLocks noChangeAspect="1"/>
          </p:cNvGraphicFramePr>
          <p:nvPr/>
        </p:nvGraphicFramePr>
        <p:xfrm>
          <a:off x="3260725" y="4724400"/>
          <a:ext cx="3159125" cy="525463"/>
        </p:xfrm>
        <a:graphic>
          <a:graphicData uri="http://schemas.openxmlformats.org/presentationml/2006/ole">
            <p:oleObj spid="_x0000_s5126" name="Equation" r:id="rId8" imgW="1295280" imgH="215640" progId="Equation.3">
              <p:embed/>
            </p:oleObj>
          </a:graphicData>
        </a:graphic>
      </p:graphicFrame>
      <p:graphicFrame>
        <p:nvGraphicFramePr>
          <p:cNvPr id="9281" name="Object 65"/>
          <p:cNvGraphicFramePr>
            <a:graphicFrameLocks noChangeAspect="1"/>
          </p:cNvGraphicFramePr>
          <p:nvPr/>
        </p:nvGraphicFramePr>
        <p:xfrm>
          <a:off x="1169988" y="3084513"/>
          <a:ext cx="2011362" cy="573087"/>
        </p:xfrm>
        <a:graphic>
          <a:graphicData uri="http://schemas.openxmlformats.org/presentationml/2006/ole">
            <p:oleObj spid="_x0000_s5127" name="Equation" r:id="rId9" imgW="799920" imgH="228600" progId="Equation.3">
              <p:embed/>
            </p:oleObj>
          </a:graphicData>
        </a:graphic>
      </p:graphicFrame>
      <p:sp>
        <p:nvSpPr>
          <p:cNvPr id="9282" name="Freeform 66"/>
          <p:cNvSpPr>
            <a:spLocks/>
          </p:cNvSpPr>
          <p:nvPr/>
        </p:nvSpPr>
        <p:spPr bwMode="auto">
          <a:xfrm>
            <a:off x="3130550" y="5889625"/>
            <a:ext cx="4413250" cy="542925"/>
          </a:xfrm>
          <a:custGeom>
            <a:avLst/>
            <a:gdLst>
              <a:gd name="T0" fmla="*/ 2147483647 w 2780"/>
              <a:gd name="T1" fmla="*/ 2147483647 h 342"/>
              <a:gd name="T2" fmla="*/ 2147483647 w 2780"/>
              <a:gd name="T3" fmla="*/ 2147483647 h 342"/>
              <a:gd name="T4" fmla="*/ 2147483647 w 2780"/>
              <a:gd name="T5" fmla="*/ 2147483647 h 342"/>
              <a:gd name="T6" fmla="*/ 0 w 2780"/>
              <a:gd name="T7" fmla="*/ 0 h 342"/>
              <a:gd name="T8" fmla="*/ 0 60000 65536"/>
              <a:gd name="T9" fmla="*/ 0 60000 65536"/>
              <a:gd name="T10" fmla="*/ 0 60000 65536"/>
              <a:gd name="T11" fmla="*/ 0 60000 65536"/>
              <a:gd name="T12" fmla="*/ 0 w 2780"/>
              <a:gd name="T13" fmla="*/ 0 h 342"/>
              <a:gd name="T14" fmla="*/ 2780 w 2780"/>
              <a:gd name="T15" fmla="*/ 342 h 342"/>
            </a:gdLst>
            <a:ahLst/>
            <a:cxnLst>
              <a:cxn ang="T8">
                <a:pos x="T0" y="T1"/>
              </a:cxn>
              <a:cxn ang="T9">
                <a:pos x="T2" y="T3"/>
              </a:cxn>
              <a:cxn ang="T10">
                <a:pos x="T4" y="T5"/>
              </a:cxn>
              <a:cxn ang="T11">
                <a:pos x="T6" y="T7"/>
              </a:cxn>
            </a:cxnLst>
            <a:rect l="T12" t="T13" r="T14" b="T15"/>
            <a:pathLst>
              <a:path w="2780" h="342">
                <a:moveTo>
                  <a:pt x="2780" y="130"/>
                </a:moveTo>
                <a:lnTo>
                  <a:pt x="1787" y="342"/>
                </a:lnTo>
                <a:lnTo>
                  <a:pt x="674" y="342"/>
                </a:lnTo>
                <a:lnTo>
                  <a:pt x="0" y="0"/>
                </a:lnTo>
              </a:path>
            </a:pathLst>
          </a:custGeom>
          <a:noFill/>
          <a:ln w="57150">
            <a:solidFill>
              <a:srgbClr val="FFFF00"/>
            </a:solidFill>
            <a:round/>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54"/>
                                        </p:tgtEl>
                                        <p:attrNameLst>
                                          <p:attrName>style.visibility</p:attrName>
                                        </p:attrNameLst>
                                      </p:cBhvr>
                                      <p:to>
                                        <p:strVal val="visible"/>
                                      </p:to>
                                    </p:set>
                                    <p:animEffect transition="in" filter="wipe(left)">
                                      <p:cBhvr>
                                        <p:cTn id="7" dur="500"/>
                                        <p:tgtEl>
                                          <p:spTgt spid="92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81"/>
                                        </p:tgtEl>
                                        <p:attrNameLst>
                                          <p:attrName>style.visibility</p:attrName>
                                        </p:attrNameLst>
                                      </p:cBhvr>
                                      <p:to>
                                        <p:strVal val="visible"/>
                                      </p:to>
                                    </p:set>
                                    <p:animEffect transition="in" filter="wipe(left)">
                                      <p:cBhvr>
                                        <p:cTn id="12" dur="500"/>
                                        <p:tgtEl>
                                          <p:spTgt spid="928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51"/>
                                        </p:tgtEl>
                                        <p:attrNameLst>
                                          <p:attrName>style.visibility</p:attrName>
                                        </p:attrNameLst>
                                      </p:cBhvr>
                                      <p:to>
                                        <p:strVal val="visible"/>
                                      </p:to>
                                    </p:set>
                                    <p:animEffect transition="in" filter="wipe(left)">
                                      <p:cBhvr>
                                        <p:cTn id="17" dur="500"/>
                                        <p:tgtEl>
                                          <p:spTgt spid="92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255"/>
                                        </p:tgtEl>
                                        <p:attrNameLst>
                                          <p:attrName>style.visibility</p:attrName>
                                        </p:attrNameLst>
                                      </p:cBhvr>
                                      <p:to>
                                        <p:strVal val="visible"/>
                                      </p:to>
                                    </p:set>
                                    <p:animEffect transition="in" filter="wipe(left)">
                                      <p:cBhvr>
                                        <p:cTn id="27" dur="500"/>
                                        <p:tgtEl>
                                          <p:spTgt spid="925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256"/>
                                        </p:tgtEl>
                                        <p:attrNameLst>
                                          <p:attrName>style.visibility</p:attrName>
                                        </p:attrNameLst>
                                      </p:cBhvr>
                                      <p:to>
                                        <p:strVal val="visible"/>
                                      </p:to>
                                    </p:set>
                                    <p:animEffect transition="in" filter="wipe(left)">
                                      <p:cBhvr>
                                        <p:cTn id="32" dur="500"/>
                                        <p:tgtEl>
                                          <p:spTgt spid="925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265"/>
                                        </p:tgtEl>
                                        <p:attrNameLst>
                                          <p:attrName>style.visibility</p:attrName>
                                        </p:attrNameLst>
                                      </p:cBhvr>
                                      <p:to>
                                        <p:strVal val="visible"/>
                                      </p:to>
                                    </p:set>
                                    <p:animEffect transition="in" filter="wipe(left)">
                                      <p:cBhvr>
                                        <p:cTn id="37" dur="500"/>
                                        <p:tgtEl>
                                          <p:spTgt spid="926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9267"/>
                                        </p:tgtEl>
                                        <p:attrNameLst>
                                          <p:attrName>style.visibility</p:attrName>
                                        </p:attrNameLst>
                                      </p:cBhvr>
                                      <p:to>
                                        <p:strVal val="visible"/>
                                      </p:to>
                                    </p:set>
                                    <p:animEffect transition="in" filter="wipe(left)">
                                      <p:cBhvr>
                                        <p:cTn id="42" dur="500"/>
                                        <p:tgtEl>
                                          <p:spTgt spid="926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9252"/>
                                        </p:tgtEl>
                                        <p:attrNameLst>
                                          <p:attrName>style.visibility</p:attrName>
                                        </p:attrNameLst>
                                      </p:cBhvr>
                                      <p:to>
                                        <p:strVal val="visible"/>
                                      </p:to>
                                    </p:set>
                                    <p:animEffect transition="in" filter="wipe(left)">
                                      <p:cBhvr>
                                        <p:cTn id="47" dur="500"/>
                                        <p:tgtEl>
                                          <p:spTgt spid="925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9253">
                                            <p:txEl>
                                              <p:pRg st="0" end="0"/>
                                            </p:txEl>
                                          </p:spTgt>
                                        </p:tgtEl>
                                        <p:attrNameLst>
                                          <p:attrName>style.visibility</p:attrName>
                                        </p:attrNameLst>
                                      </p:cBhvr>
                                      <p:to>
                                        <p:strVal val="visible"/>
                                      </p:to>
                                    </p:set>
                                    <p:animEffect transition="in" filter="wipe(left)">
                                      <p:cBhvr>
                                        <p:cTn id="52" dur="500"/>
                                        <p:tgtEl>
                                          <p:spTgt spid="925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9253">
                                            <p:txEl>
                                              <p:pRg st="1" end="1"/>
                                            </p:txEl>
                                          </p:spTgt>
                                        </p:tgtEl>
                                        <p:attrNameLst>
                                          <p:attrName>style.visibility</p:attrName>
                                        </p:attrNameLst>
                                      </p:cBhvr>
                                      <p:to>
                                        <p:strVal val="visible"/>
                                      </p:to>
                                    </p:set>
                                    <p:animEffect transition="in" filter="wipe(left)">
                                      <p:cBhvr>
                                        <p:cTn id="57" dur="500"/>
                                        <p:tgtEl>
                                          <p:spTgt spid="9253">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9253">
                                            <p:txEl>
                                              <p:pRg st="3" end="3"/>
                                            </p:txEl>
                                          </p:spTgt>
                                        </p:tgtEl>
                                        <p:attrNameLst>
                                          <p:attrName>style.visibility</p:attrName>
                                        </p:attrNameLst>
                                      </p:cBhvr>
                                      <p:to>
                                        <p:strVal val="visible"/>
                                      </p:to>
                                    </p:set>
                                    <p:animEffect transition="in" filter="wipe(left)">
                                      <p:cBhvr>
                                        <p:cTn id="62" dur="500"/>
                                        <p:tgtEl>
                                          <p:spTgt spid="925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9253">
                                            <p:txEl>
                                              <p:pRg st="4" end="4"/>
                                            </p:txEl>
                                          </p:spTgt>
                                        </p:tgtEl>
                                        <p:attrNameLst>
                                          <p:attrName>style.visibility</p:attrName>
                                        </p:attrNameLst>
                                      </p:cBhvr>
                                      <p:to>
                                        <p:strVal val="visible"/>
                                      </p:to>
                                    </p:set>
                                    <p:animEffect transition="in" filter="wipe(left)">
                                      <p:cBhvr>
                                        <p:cTn id="67" dur="500"/>
                                        <p:tgtEl>
                                          <p:spTgt spid="9253">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9253">
                                            <p:txEl>
                                              <p:pRg st="6" end="6"/>
                                            </p:txEl>
                                          </p:spTgt>
                                        </p:tgtEl>
                                        <p:attrNameLst>
                                          <p:attrName>style.visibility</p:attrName>
                                        </p:attrNameLst>
                                      </p:cBhvr>
                                      <p:to>
                                        <p:strVal val="visible"/>
                                      </p:to>
                                    </p:set>
                                    <p:animEffect transition="in" filter="wipe(left)">
                                      <p:cBhvr>
                                        <p:cTn id="72" dur="500"/>
                                        <p:tgtEl>
                                          <p:spTgt spid="9253">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9253">
                                            <p:txEl>
                                              <p:pRg st="7" end="7"/>
                                            </p:txEl>
                                          </p:spTgt>
                                        </p:tgtEl>
                                        <p:attrNameLst>
                                          <p:attrName>style.visibility</p:attrName>
                                        </p:attrNameLst>
                                      </p:cBhvr>
                                      <p:to>
                                        <p:strVal val="visible"/>
                                      </p:to>
                                    </p:set>
                                    <p:animEffect transition="in" filter="wipe(left)">
                                      <p:cBhvr>
                                        <p:cTn id="77" dur="500"/>
                                        <p:tgtEl>
                                          <p:spTgt spid="9253">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9253">
                                            <p:txEl>
                                              <p:pRg st="8" end="8"/>
                                            </p:txEl>
                                          </p:spTgt>
                                        </p:tgtEl>
                                        <p:attrNameLst>
                                          <p:attrName>style.visibility</p:attrName>
                                        </p:attrNameLst>
                                      </p:cBhvr>
                                      <p:to>
                                        <p:strVal val="visible"/>
                                      </p:to>
                                    </p:set>
                                    <p:animEffect transition="in" filter="wipe(left)">
                                      <p:cBhvr>
                                        <p:cTn id="82" dur="500"/>
                                        <p:tgtEl>
                                          <p:spTgt spid="9253">
                                            <p:txEl>
                                              <p:pRg st="8" end="8"/>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9253">
                                            <p:txEl>
                                              <p:pRg st="9" end="9"/>
                                            </p:txEl>
                                          </p:spTgt>
                                        </p:tgtEl>
                                        <p:attrNameLst>
                                          <p:attrName>style.visibility</p:attrName>
                                        </p:attrNameLst>
                                      </p:cBhvr>
                                      <p:to>
                                        <p:strVal val="visible"/>
                                      </p:to>
                                    </p:set>
                                    <p:animEffect transition="in" filter="wipe(left)">
                                      <p:cBhvr>
                                        <p:cTn id="87" dur="500"/>
                                        <p:tgtEl>
                                          <p:spTgt spid="9253">
                                            <p:txEl>
                                              <p:pRg st="9" end="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2" fill="hold" grpId="0" nodeType="clickEffect">
                                  <p:stCondLst>
                                    <p:cond delay="0"/>
                                  </p:stCondLst>
                                  <p:childTnLst>
                                    <p:set>
                                      <p:cBhvr>
                                        <p:cTn id="91" dur="1" fill="hold">
                                          <p:stCondLst>
                                            <p:cond delay="0"/>
                                          </p:stCondLst>
                                        </p:cTn>
                                        <p:tgtEl>
                                          <p:spTgt spid="9282"/>
                                        </p:tgtEl>
                                        <p:attrNameLst>
                                          <p:attrName>style.visibility</p:attrName>
                                        </p:attrNameLst>
                                      </p:cBhvr>
                                      <p:to>
                                        <p:strVal val="visible"/>
                                      </p:to>
                                    </p:set>
                                    <p:animEffect transition="in" filter="wipe(right)">
                                      <p:cBhvr>
                                        <p:cTn id="92" dur="500"/>
                                        <p:tgtEl>
                                          <p:spTgt spid="9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1" grpId="0" autoUpdateAnimBg="0"/>
      <p:bldP spid="9252" grpId="0" autoUpdateAnimBg="0"/>
      <p:bldP spid="9253" grpId="0" build="p" autoUpdateAnimBg="0"/>
      <p:bldP spid="928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54" name="Group 114"/>
          <p:cNvGraphicFramePr>
            <a:graphicFrameLocks noGrp="1"/>
          </p:cNvGraphicFramePr>
          <p:nvPr>
            <p:ph type="tbl" idx="1"/>
          </p:nvPr>
        </p:nvGraphicFramePr>
        <p:xfrm>
          <a:off x="79375" y="76200"/>
          <a:ext cx="8839200" cy="6674993"/>
        </p:xfrm>
        <a:graphic>
          <a:graphicData uri="http://schemas.openxmlformats.org/drawingml/2006/table">
            <a:tbl>
              <a:tblPr/>
              <a:tblGrid>
                <a:gridCol w="990600"/>
                <a:gridCol w="2206625"/>
                <a:gridCol w="3352800"/>
                <a:gridCol w="2289175"/>
              </a:tblGrid>
              <a:tr h="6096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600" b="1" i="0" u="none" strike="noStrike" cap="none" normalizeH="0" baseline="0" dirty="0" err="1" smtClean="0">
                          <a:ln>
                            <a:noFill/>
                          </a:ln>
                          <a:solidFill>
                            <a:schemeClr val="tx1"/>
                          </a:solidFill>
                          <a:effectLst/>
                          <a:latin typeface="Arial Narrow" pitchFamily="34" charset="0"/>
                          <a:cs typeface="Times New Roman" pitchFamily="18" charset="0"/>
                        </a:rPr>
                        <a:t>Rxn</a:t>
                      </a:r>
                      <a:r>
                        <a:rPr kumimoji="0" lang="en-US" sz="2600" b="1" i="0" u="none" strike="noStrike" cap="none" normalizeH="0" baseline="0" dirty="0" smtClean="0">
                          <a:ln>
                            <a:noFill/>
                          </a:ln>
                          <a:solidFill>
                            <a:schemeClr val="tx1"/>
                          </a:solidFill>
                          <a:effectLst/>
                          <a:latin typeface="Arial Narrow" pitchFamily="34" charset="0"/>
                          <a:cs typeface="Times New Roman" pitchFamily="18" charset="0"/>
                        </a:rPr>
                        <a:t> order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600" b="1" i="0" u="none" strike="noStrike" cap="none" normalizeH="0" baseline="0" dirty="0" smtClean="0">
                          <a:ln>
                            <a:noFill/>
                          </a:ln>
                          <a:solidFill>
                            <a:schemeClr val="tx1"/>
                          </a:solidFill>
                          <a:effectLst/>
                          <a:latin typeface="Arial Narrow" pitchFamily="34" charset="0"/>
                          <a:cs typeface="Times New Roman" pitchFamily="18" charset="0"/>
                        </a:rPr>
                        <a:t>Rate law</a:t>
                      </a:r>
                      <a:br>
                        <a:rPr kumimoji="0" lang="en-US" sz="2600" b="1" i="0" u="none" strike="noStrike" cap="none" normalizeH="0" baseline="0" dirty="0" smtClean="0">
                          <a:ln>
                            <a:noFill/>
                          </a:ln>
                          <a:solidFill>
                            <a:schemeClr val="tx1"/>
                          </a:solidFill>
                          <a:effectLst/>
                          <a:latin typeface="Arial Narrow" pitchFamily="34" charset="0"/>
                          <a:cs typeface="Times New Roman" pitchFamily="18" charset="0"/>
                        </a:rPr>
                      </a:br>
                      <a:r>
                        <a:rPr kumimoji="0" lang="en-US" sz="2600" b="1" i="0" u="none" strike="noStrike" cap="none" normalizeH="0" baseline="0" dirty="0" smtClean="0">
                          <a:ln>
                            <a:noFill/>
                          </a:ln>
                          <a:solidFill>
                            <a:schemeClr val="tx1"/>
                          </a:solidFill>
                          <a:effectLst/>
                          <a:latin typeface="Arial Narrow" pitchFamily="34" charset="0"/>
                          <a:cs typeface="Times New Roman" pitchFamily="18" charset="0"/>
                        </a:rPr>
                        <a:t>(simple format)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600" b="1" i="0" u="none" strike="noStrike" cap="none" normalizeH="0" baseline="0" dirty="0" smtClean="0">
                          <a:ln>
                            <a:noFill/>
                          </a:ln>
                          <a:solidFill>
                            <a:schemeClr val="tx1"/>
                          </a:solidFill>
                          <a:effectLst/>
                          <a:latin typeface="Arial Narrow" pitchFamily="34" charset="0"/>
                          <a:cs typeface="Times New Roman" pitchFamily="18" charset="0"/>
                        </a:rPr>
                        <a:t>Rate law</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600" b="1" i="0" u="none" strike="noStrike" cap="none" normalizeH="0" baseline="0" dirty="0" smtClean="0">
                          <a:ln>
                            <a:noFill/>
                          </a:ln>
                          <a:solidFill>
                            <a:schemeClr val="tx1"/>
                          </a:solidFill>
                          <a:effectLst/>
                          <a:latin typeface="Arial Narrow" pitchFamily="34" charset="0"/>
                          <a:cs typeface="Times New Roman" pitchFamily="18" charset="0"/>
                        </a:rPr>
                        <a:t>(relating [A] to [A</a:t>
                      </a:r>
                      <a:r>
                        <a:rPr kumimoji="0" lang="en-US" sz="2600" b="1" i="0" u="none" strike="noStrike" cap="none" normalizeH="0" baseline="-30000" dirty="0" smtClean="0">
                          <a:ln>
                            <a:noFill/>
                          </a:ln>
                          <a:solidFill>
                            <a:schemeClr val="tx1"/>
                          </a:solidFill>
                          <a:effectLst/>
                          <a:latin typeface="Arial Narrow" pitchFamily="34" charset="0"/>
                          <a:cs typeface="Times New Roman" pitchFamily="18" charset="0"/>
                        </a:rPr>
                        <a:t>0</a:t>
                      </a:r>
                      <a:r>
                        <a:rPr kumimoji="0" lang="en-US" sz="2600" b="1" i="0" u="none" strike="noStrike" cap="none" normalizeH="0" baseline="0" dirty="0" smtClean="0">
                          <a:ln>
                            <a:noFill/>
                          </a:ln>
                          <a:solidFill>
                            <a:schemeClr val="tx1"/>
                          </a:solidFill>
                          <a:effectLst/>
                          <a:latin typeface="Arial Narrow" pitchFamily="34" charset="0"/>
                          <a:cs typeface="Times New Roman"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600" b="1" i="0" u="none" strike="noStrike" cap="none" normalizeH="0" baseline="0" dirty="0" smtClean="0">
                          <a:ln>
                            <a:noFill/>
                          </a:ln>
                          <a:solidFill>
                            <a:schemeClr val="tx1"/>
                          </a:solidFill>
                          <a:effectLst/>
                          <a:latin typeface="Arial Narrow" pitchFamily="34" charset="0"/>
                          <a:cs typeface="Times New Roman" pitchFamily="18" charset="0"/>
                        </a:rPr>
                        <a:t>Units of rate constant (k)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18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smtClean="0">
                          <a:ln>
                            <a:noFill/>
                          </a:ln>
                          <a:solidFill>
                            <a:srgbClr val="0066FF"/>
                          </a:solidFill>
                          <a:effectLst/>
                          <a:latin typeface="Arial Narrow" pitchFamily="34" charset="0"/>
                          <a:cs typeface="Times New Roman" pitchFamily="18" charset="0"/>
                        </a:rPr>
                        <a:t>1</a:t>
                      </a:r>
                      <a:r>
                        <a:rPr kumimoji="0" lang="en-US" sz="3200" b="0" i="0" u="none" strike="noStrike" cap="none" normalizeH="0" baseline="30000" smtClean="0">
                          <a:ln>
                            <a:noFill/>
                          </a:ln>
                          <a:solidFill>
                            <a:srgbClr val="0066FF"/>
                          </a:solidFill>
                          <a:effectLst/>
                          <a:latin typeface="Arial Narrow" pitchFamily="34" charset="0"/>
                          <a:cs typeface="Times New Roman" pitchFamily="18" charset="0"/>
                        </a:rPr>
                        <a:t>st</a:t>
                      </a:r>
                      <a:r>
                        <a:rPr kumimoji="0" lang="en-US" sz="3200" b="0" i="0" u="none" strike="noStrike" cap="none" normalizeH="0" baseline="0" smtClean="0">
                          <a:ln>
                            <a:noFill/>
                          </a:ln>
                          <a:solidFill>
                            <a:srgbClr val="0066FF"/>
                          </a:solidFill>
                          <a:effectLst/>
                          <a:latin typeface="Arial Narrow" pitchFamily="34" charset="0"/>
                          <a:cs typeface="Times New Roman" pitchFamily="18" charset="0"/>
                        </a:rPr>
                        <a:t> order</a:t>
                      </a:r>
                      <a:endParaRPr kumimoji="0" lang="en-US" sz="3600" b="0" i="0" u="none" strike="noStrike" cap="none" normalizeH="0" baseline="0" smtClean="0">
                        <a:ln>
                          <a:noFill/>
                        </a:ln>
                        <a:solidFill>
                          <a:srgbClr val="0066FF"/>
                        </a:solidFill>
                        <a:effectLst/>
                        <a:latin typeface="Arial Narrow" pitchFamily="34"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0" dirty="0" smtClean="0">
                        <a:ln>
                          <a:noFill/>
                        </a:ln>
                        <a:solidFill>
                          <a:srgbClr val="0066FF"/>
                        </a:solidFill>
                        <a:effectLst/>
                        <a:latin typeface="Arial Narrow"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0" dirty="0" smtClean="0">
                        <a:ln>
                          <a:noFill/>
                        </a:ln>
                        <a:solidFill>
                          <a:srgbClr val="0066FF"/>
                        </a:solidFill>
                        <a:effectLst/>
                        <a:latin typeface="Arial Narrow"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0" dirty="0" smtClean="0">
                        <a:ln>
                          <a:noFill/>
                        </a:ln>
                        <a:solidFill>
                          <a:srgbClr val="0066FF"/>
                        </a:solidFill>
                        <a:effectLst/>
                        <a:latin typeface="Arial Narrow"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0" dirty="0" smtClean="0">
                        <a:ln>
                          <a:noFill/>
                        </a:ln>
                        <a:solidFill>
                          <a:srgbClr val="0066FF"/>
                        </a:solidFill>
                        <a:effectLst/>
                        <a:latin typeface="Arial Narrow"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0" dirty="0" smtClean="0">
                        <a:ln>
                          <a:noFill/>
                        </a:ln>
                        <a:solidFill>
                          <a:srgbClr val="0066FF"/>
                        </a:solidFill>
                        <a:effectLst/>
                        <a:latin typeface="Arial Narrow"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0" dirty="0" smtClean="0">
                        <a:ln>
                          <a:noFill/>
                        </a:ln>
                        <a:solidFill>
                          <a:srgbClr val="0066FF"/>
                        </a:solidFill>
                        <a:effectLst/>
                        <a:latin typeface="Arial Narrow"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30000" dirty="0" smtClean="0">
                        <a:ln>
                          <a:noFill/>
                        </a:ln>
                        <a:solidFill>
                          <a:srgbClr val="0066FF"/>
                        </a:solidFill>
                        <a:effectLst/>
                        <a:latin typeface="Arial Narrow" pitchFamily="34"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52" name="Slide Number Placeholder 3"/>
          <p:cNvSpPr>
            <a:spLocks noGrp="1"/>
          </p:cNvSpPr>
          <p:nvPr>
            <p:ph type="sldNum" sz="quarter" idx="10"/>
          </p:nvPr>
        </p:nvSpPr>
        <p:spPr>
          <a:noFill/>
        </p:spPr>
        <p:txBody>
          <a:bodyPr/>
          <a:lstStyle/>
          <a:p>
            <a:fld id="{3BCE0CEF-3E8B-4DD8-B4B6-215A0DFD6508}" type="slidenum">
              <a:rPr lang="en-US" smtClean="0"/>
              <a:pPr/>
              <a:t>16</a:t>
            </a:fld>
            <a:endParaRPr lang="en-US" smtClean="0"/>
          </a:p>
        </p:txBody>
      </p:sp>
      <p:grpSp>
        <p:nvGrpSpPr>
          <p:cNvPr id="2" name="Group 59"/>
          <p:cNvGrpSpPr>
            <a:grpSpLocks/>
          </p:cNvGrpSpPr>
          <p:nvPr/>
        </p:nvGrpSpPr>
        <p:grpSpPr bwMode="auto">
          <a:xfrm>
            <a:off x="3822700" y="5181600"/>
            <a:ext cx="2362200" cy="1600200"/>
            <a:chOff x="912" y="2784"/>
            <a:chExt cx="1440" cy="1248"/>
          </a:xfrm>
        </p:grpSpPr>
        <p:sp>
          <p:nvSpPr>
            <p:cNvPr id="6180" name="Line 54"/>
            <p:cNvSpPr>
              <a:spLocks noChangeShapeType="1"/>
            </p:cNvSpPr>
            <p:nvPr/>
          </p:nvSpPr>
          <p:spPr bwMode="auto">
            <a:xfrm>
              <a:off x="1456" y="2784"/>
              <a:ext cx="0" cy="932"/>
            </a:xfrm>
            <a:prstGeom prst="line">
              <a:avLst/>
            </a:prstGeom>
            <a:noFill/>
            <a:ln w="28575">
              <a:solidFill>
                <a:srgbClr val="000000"/>
              </a:solidFill>
              <a:round/>
              <a:headEnd/>
              <a:tailEnd/>
            </a:ln>
          </p:spPr>
          <p:txBody>
            <a:bodyPr/>
            <a:lstStyle/>
            <a:p>
              <a:endParaRPr lang="en-US"/>
            </a:p>
          </p:txBody>
        </p:sp>
        <p:sp>
          <p:nvSpPr>
            <p:cNvPr id="6181" name="Line 55"/>
            <p:cNvSpPr>
              <a:spLocks noChangeShapeType="1"/>
            </p:cNvSpPr>
            <p:nvPr/>
          </p:nvSpPr>
          <p:spPr bwMode="auto">
            <a:xfrm>
              <a:off x="1456" y="3716"/>
              <a:ext cx="896" cy="0"/>
            </a:xfrm>
            <a:prstGeom prst="line">
              <a:avLst/>
            </a:prstGeom>
            <a:noFill/>
            <a:ln w="28575">
              <a:solidFill>
                <a:srgbClr val="000000"/>
              </a:solidFill>
              <a:round/>
              <a:headEnd/>
              <a:tailEnd/>
            </a:ln>
          </p:spPr>
          <p:txBody>
            <a:bodyPr/>
            <a:lstStyle/>
            <a:p>
              <a:endParaRPr lang="en-US"/>
            </a:p>
          </p:txBody>
        </p:sp>
        <p:sp>
          <p:nvSpPr>
            <p:cNvPr id="6182" name="Line 56"/>
            <p:cNvSpPr>
              <a:spLocks noChangeShapeType="1"/>
            </p:cNvSpPr>
            <p:nvPr/>
          </p:nvSpPr>
          <p:spPr bwMode="auto">
            <a:xfrm>
              <a:off x="1536" y="2928"/>
              <a:ext cx="720" cy="672"/>
            </a:xfrm>
            <a:prstGeom prst="line">
              <a:avLst/>
            </a:prstGeom>
            <a:noFill/>
            <a:ln w="57150">
              <a:solidFill>
                <a:srgbClr val="000000"/>
              </a:solidFill>
              <a:round/>
              <a:headEnd/>
              <a:tailEnd/>
            </a:ln>
          </p:spPr>
          <p:txBody>
            <a:bodyPr/>
            <a:lstStyle/>
            <a:p>
              <a:endParaRPr lang="en-US"/>
            </a:p>
          </p:txBody>
        </p:sp>
        <p:sp>
          <p:nvSpPr>
            <p:cNvPr id="6183" name="Text Box 57"/>
            <p:cNvSpPr txBox="1">
              <a:spLocks noChangeArrowheads="1"/>
            </p:cNvSpPr>
            <p:nvPr/>
          </p:nvSpPr>
          <p:spPr bwMode="auto">
            <a:xfrm>
              <a:off x="912" y="3081"/>
              <a:ext cx="624" cy="393"/>
            </a:xfrm>
            <a:prstGeom prst="rect">
              <a:avLst/>
            </a:prstGeom>
            <a:noFill/>
            <a:ln w="28575">
              <a:noFill/>
              <a:miter lim="800000"/>
              <a:headEnd/>
              <a:tailEnd/>
            </a:ln>
          </p:spPr>
          <p:txBody>
            <a:bodyPr/>
            <a:lstStyle/>
            <a:p>
              <a:pPr eaLnBrk="0" hangingPunct="0"/>
              <a:r>
                <a:rPr lang="en-US" b="1" dirty="0" err="1">
                  <a:solidFill>
                    <a:srgbClr val="FF0000"/>
                  </a:solidFill>
                </a:rPr>
                <a:t>ln</a:t>
              </a:r>
              <a:r>
                <a:rPr lang="en-US" b="1" dirty="0">
                  <a:solidFill>
                    <a:srgbClr val="FF0000"/>
                  </a:solidFill>
                </a:rPr>
                <a:t> [A]</a:t>
              </a:r>
              <a:r>
                <a:rPr lang="en-US" b="1" baseline="-25000" dirty="0">
                  <a:solidFill>
                    <a:srgbClr val="FF0000"/>
                  </a:solidFill>
                </a:rPr>
                <a:t>t</a:t>
              </a:r>
            </a:p>
          </p:txBody>
        </p:sp>
        <p:sp>
          <p:nvSpPr>
            <p:cNvPr id="6184" name="Text Box 58"/>
            <p:cNvSpPr txBox="1">
              <a:spLocks noChangeArrowheads="1"/>
            </p:cNvSpPr>
            <p:nvPr/>
          </p:nvSpPr>
          <p:spPr bwMode="auto">
            <a:xfrm>
              <a:off x="1518" y="3716"/>
              <a:ext cx="610" cy="316"/>
            </a:xfrm>
            <a:prstGeom prst="rect">
              <a:avLst/>
            </a:prstGeom>
            <a:noFill/>
            <a:ln w="28575">
              <a:noFill/>
              <a:miter lim="800000"/>
              <a:headEnd/>
              <a:tailEnd/>
            </a:ln>
          </p:spPr>
          <p:txBody>
            <a:bodyPr/>
            <a:lstStyle/>
            <a:p>
              <a:pPr eaLnBrk="0" hangingPunct="0"/>
              <a:r>
                <a:rPr lang="en-US" b="1" dirty="0">
                  <a:solidFill>
                    <a:srgbClr val="FF0000"/>
                  </a:solidFill>
                </a:rPr>
                <a:t>Time</a:t>
              </a:r>
            </a:p>
          </p:txBody>
        </p:sp>
      </p:grpSp>
      <p:graphicFrame>
        <p:nvGraphicFramePr>
          <p:cNvPr id="6146" name="Object 64"/>
          <p:cNvGraphicFramePr>
            <a:graphicFrameLocks noChangeAspect="1"/>
          </p:cNvGraphicFramePr>
          <p:nvPr/>
        </p:nvGraphicFramePr>
        <p:xfrm>
          <a:off x="1066800" y="1204913"/>
          <a:ext cx="2209800" cy="977900"/>
        </p:xfrm>
        <a:graphic>
          <a:graphicData uri="http://schemas.openxmlformats.org/presentationml/2006/ole">
            <p:oleObj spid="_x0000_s6146" name="Equation" r:id="rId4" imgW="888840" imgH="393480" progId="Equation.3">
              <p:embed/>
            </p:oleObj>
          </a:graphicData>
        </a:graphic>
      </p:graphicFrame>
      <p:graphicFrame>
        <p:nvGraphicFramePr>
          <p:cNvPr id="10305" name="Object 65"/>
          <p:cNvGraphicFramePr>
            <a:graphicFrameLocks noChangeAspect="1"/>
          </p:cNvGraphicFramePr>
          <p:nvPr/>
        </p:nvGraphicFramePr>
        <p:xfrm>
          <a:off x="1158875" y="2735263"/>
          <a:ext cx="1978025" cy="573087"/>
        </p:xfrm>
        <a:graphic>
          <a:graphicData uri="http://schemas.openxmlformats.org/presentationml/2006/ole">
            <p:oleObj spid="_x0000_s6147" name="Equation" r:id="rId5" imgW="787320" imgH="228600" progId="Equation.3">
              <p:embed/>
            </p:oleObj>
          </a:graphicData>
        </a:graphic>
      </p:graphicFrame>
      <p:sp>
        <p:nvSpPr>
          <p:cNvPr id="10338" name="Rectangle 98"/>
          <p:cNvSpPr>
            <a:spLocks noChangeArrowheads="1"/>
          </p:cNvSpPr>
          <p:nvPr/>
        </p:nvSpPr>
        <p:spPr bwMode="auto">
          <a:xfrm>
            <a:off x="3236913" y="4232275"/>
            <a:ext cx="3533775" cy="1025525"/>
          </a:xfrm>
          <a:prstGeom prst="rect">
            <a:avLst/>
          </a:prstGeom>
          <a:noFill/>
          <a:ln w="9525">
            <a:noFill/>
            <a:miter lim="800000"/>
            <a:headEnd/>
            <a:tailEnd/>
          </a:ln>
        </p:spPr>
        <p:txBody>
          <a:bodyPr wrap="none">
            <a:spAutoFit/>
          </a:bodyPr>
          <a:lstStyle/>
          <a:p>
            <a:pPr algn="ctr">
              <a:spcBef>
                <a:spcPct val="20000"/>
              </a:spcBef>
              <a:buClr>
                <a:schemeClr val="tx2"/>
              </a:buClr>
              <a:buSzPct val="75000"/>
              <a:buFont typeface="Wingdings" pitchFamily="2" charset="2"/>
              <a:buNone/>
            </a:pPr>
            <a:r>
              <a:rPr lang="en-US" sz="3000">
                <a:solidFill>
                  <a:srgbClr val="0066FF"/>
                </a:solidFill>
                <a:cs typeface="Times New Roman" pitchFamily="18" charset="0"/>
              </a:rPr>
              <a:t>ln[A]</a:t>
            </a:r>
            <a:r>
              <a:rPr lang="en-US" sz="3000" baseline="-30000">
                <a:solidFill>
                  <a:srgbClr val="0066FF"/>
                </a:solidFill>
                <a:cs typeface="Times New Roman" pitchFamily="18" charset="0"/>
              </a:rPr>
              <a:t>t</a:t>
            </a:r>
            <a:r>
              <a:rPr lang="en-US" sz="3000">
                <a:solidFill>
                  <a:srgbClr val="0066FF"/>
                </a:solidFill>
                <a:cs typeface="Times New Roman" pitchFamily="18" charset="0"/>
              </a:rPr>
              <a:t> = -kt + ln[A]</a:t>
            </a:r>
            <a:r>
              <a:rPr lang="en-US" sz="3000" baseline="-25000">
                <a:solidFill>
                  <a:srgbClr val="0066FF"/>
                </a:solidFill>
                <a:cs typeface="Times New Roman" pitchFamily="18" charset="0"/>
              </a:rPr>
              <a:t>0</a:t>
            </a:r>
            <a:endParaRPr lang="en-US" sz="3000">
              <a:solidFill>
                <a:srgbClr val="0066FF"/>
              </a:solidFill>
              <a:cs typeface="Times New Roman" pitchFamily="18" charset="0"/>
            </a:endParaRPr>
          </a:p>
          <a:p>
            <a:pPr algn="ctr">
              <a:spcBef>
                <a:spcPct val="20000"/>
              </a:spcBef>
              <a:buClr>
                <a:schemeClr val="tx2"/>
              </a:buClr>
              <a:buSzPct val="75000"/>
              <a:buFont typeface="Wingdings" pitchFamily="2" charset="2"/>
              <a:buNone/>
            </a:pPr>
            <a:r>
              <a:rPr lang="en-US" sz="2600">
                <a:solidFill>
                  <a:srgbClr val="0066FF"/>
                </a:solidFill>
                <a:cs typeface="Times New Roman" pitchFamily="18" charset="0"/>
              </a:rPr>
              <a:t>log[A]</a:t>
            </a:r>
            <a:r>
              <a:rPr lang="en-US" sz="2600" baseline="-30000">
                <a:solidFill>
                  <a:srgbClr val="0066FF"/>
                </a:solidFill>
                <a:cs typeface="Times New Roman" pitchFamily="18" charset="0"/>
              </a:rPr>
              <a:t>t</a:t>
            </a:r>
            <a:r>
              <a:rPr lang="en-US" sz="2600">
                <a:solidFill>
                  <a:srgbClr val="0066FF"/>
                </a:solidFill>
                <a:cs typeface="Times New Roman" pitchFamily="18" charset="0"/>
              </a:rPr>
              <a:t> = -kt / 2.303 + log[A]</a:t>
            </a:r>
            <a:r>
              <a:rPr lang="en-US" sz="2600" baseline="-25000">
                <a:solidFill>
                  <a:srgbClr val="0066FF"/>
                </a:solidFill>
                <a:cs typeface="Times New Roman" pitchFamily="18" charset="0"/>
              </a:rPr>
              <a:t>0</a:t>
            </a:r>
            <a:endParaRPr lang="en-US" sz="2600">
              <a:solidFill>
                <a:srgbClr val="0066FF"/>
              </a:solidFill>
              <a:cs typeface="Times New Roman" pitchFamily="18" charset="0"/>
            </a:endParaRPr>
          </a:p>
        </p:txBody>
      </p:sp>
      <p:graphicFrame>
        <p:nvGraphicFramePr>
          <p:cNvPr id="10341" name="Object 101"/>
          <p:cNvGraphicFramePr>
            <a:graphicFrameLocks noChangeAspect="1"/>
          </p:cNvGraphicFramePr>
          <p:nvPr/>
        </p:nvGraphicFramePr>
        <p:xfrm>
          <a:off x="4106863" y="1066800"/>
          <a:ext cx="1793875" cy="817563"/>
        </p:xfrm>
        <a:graphic>
          <a:graphicData uri="http://schemas.openxmlformats.org/presentationml/2006/ole">
            <p:oleObj spid="_x0000_s6148" name="Equation" r:id="rId6" imgW="863280" imgH="393480" progId="Equation.3">
              <p:embed/>
            </p:oleObj>
          </a:graphicData>
        </a:graphic>
      </p:graphicFrame>
      <p:graphicFrame>
        <p:nvGraphicFramePr>
          <p:cNvPr id="10343" name="Object 103"/>
          <p:cNvGraphicFramePr>
            <a:graphicFrameLocks noChangeAspect="1"/>
          </p:cNvGraphicFramePr>
          <p:nvPr/>
        </p:nvGraphicFramePr>
        <p:xfrm>
          <a:off x="4183063" y="1828800"/>
          <a:ext cx="1643062" cy="931863"/>
        </p:xfrm>
        <a:graphic>
          <a:graphicData uri="http://schemas.openxmlformats.org/presentationml/2006/ole">
            <p:oleObj spid="_x0000_s6149" name="Equation" r:id="rId7" imgW="736560" imgH="419040" progId="Equation.3">
              <p:embed/>
            </p:oleObj>
          </a:graphicData>
        </a:graphic>
      </p:graphicFrame>
      <p:graphicFrame>
        <p:nvGraphicFramePr>
          <p:cNvPr id="10344" name="Object 104"/>
          <p:cNvGraphicFramePr>
            <a:graphicFrameLocks noChangeAspect="1"/>
          </p:cNvGraphicFramePr>
          <p:nvPr/>
        </p:nvGraphicFramePr>
        <p:xfrm>
          <a:off x="3768725" y="2711450"/>
          <a:ext cx="2289175" cy="1022350"/>
        </p:xfrm>
        <a:graphic>
          <a:graphicData uri="http://schemas.openxmlformats.org/presentationml/2006/ole">
            <p:oleObj spid="_x0000_s6150" name="Equation" r:id="rId8" imgW="1041120" imgH="507960" progId="Equation.3">
              <p:embed/>
            </p:oleObj>
          </a:graphicData>
        </a:graphic>
      </p:graphicFrame>
      <p:graphicFrame>
        <p:nvGraphicFramePr>
          <p:cNvPr id="10345" name="Object 105"/>
          <p:cNvGraphicFramePr>
            <a:graphicFrameLocks noChangeAspect="1"/>
          </p:cNvGraphicFramePr>
          <p:nvPr/>
        </p:nvGraphicFramePr>
        <p:xfrm>
          <a:off x="3328988" y="3797300"/>
          <a:ext cx="3352800" cy="469900"/>
        </p:xfrm>
        <a:graphic>
          <a:graphicData uri="http://schemas.openxmlformats.org/presentationml/2006/ole">
            <p:oleObj spid="_x0000_s6151" name="Equation" r:id="rId9" imgW="1536480" imgH="215640" progId="Equation.3">
              <p:embed/>
            </p:oleObj>
          </a:graphicData>
        </a:graphic>
      </p:graphicFrame>
      <p:sp>
        <p:nvSpPr>
          <p:cNvPr id="10353" name="Rectangle 113"/>
          <p:cNvSpPr>
            <a:spLocks noChangeArrowheads="1"/>
          </p:cNvSpPr>
          <p:nvPr/>
        </p:nvSpPr>
        <p:spPr bwMode="auto">
          <a:xfrm>
            <a:off x="6492875" y="1052513"/>
            <a:ext cx="2514600" cy="5928674"/>
          </a:xfrm>
          <a:prstGeom prst="rect">
            <a:avLst/>
          </a:prstGeom>
          <a:noFill/>
          <a:ln w="9525">
            <a:noFill/>
            <a:miter lim="800000"/>
            <a:headEnd/>
            <a:tailEnd/>
          </a:ln>
        </p:spPr>
        <p:txBody>
          <a:bodyPr>
            <a:spAutoFit/>
          </a:bodyPr>
          <a:lstStyle/>
          <a:p>
            <a:pPr algn="ctr">
              <a:spcBef>
                <a:spcPct val="50000"/>
              </a:spcBef>
              <a:buClr>
                <a:schemeClr val="tx2"/>
              </a:buClr>
              <a:buSzPct val="75000"/>
              <a:buFont typeface="Wingdings" pitchFamily="2" charset="2"/>
              <a:buNone/>
            </a:pPr>
            <a:r>
              <a:rPr lang="en-US" sz="2800" dirty="0" err="1">
                <a:solidFill>
                  <a:schemeClr val="accent2"/>
                </a:solidFill>
                <a:cs typeface="Times New Roman" pitchFamily="18" charset="0"/>
              </a:rPr>
              <a:t>ln</a:t>
            </a:r>
            <a:r>
              <a:rPr lang="en-US" sz="2800" dirty="0">
                <a:solidFill>
                  <a:schemeClr val="accent2"/>
                </a:solidFill>
                <a:cs typeface="Times New Roman" pitchFamily="18" charset="0"/>
              </a:rPr>
              <a:t>[A]</a:t>
            </a:r>
            <a:r>
              <a:rPr lang="en-US" sz="2800" baseline="-30000" dirty="0">
                <a:solidFill>
                  <a:schemeClr val="accent2"/>
                </a:solidFill>
                <a:cs typeface="Times New Roman" pitchFamily="18" charset="0"/>
              </a:rPr>
              <a:t>t</a:t>
            </a:r>
            <a:r>
              <a:rPr lang="en-US" sz="2800" dirty="0">
                <a:solidFill>
                  <a:schemeClr val="accent2"/>
                </a:solidFill>
                <a:cs typeface="Times New Roman" pitchFamily="18" charset="0"/>
              </a:rPr>
              <a:t> = -</a:t>
            </a:r>
            <a:r>
              <a:rPr lang="en-US" sz="2800" dirty="0" err="1">
                <a:solidFill>
                  <a:schemeClr val="accent2"/>
                </a:solidFill>
                <a:cs typeface="Times New Roman" pitchFamily="18" charset="0"/>
              </a:rPr>
              <a:t>kt</a:t>
            </a:r>
            <a:r>
              <a:rPr lang="en-US" sz="2800" dirty="0">
                <a:solidFill>
                  <a:schemeClr val="accent2"/>
                </a:solidFill>
                <a:cs typeface="Times New Roman" pitchFamily="18" charset="0"/>
              </a:rPr>
              <a:t> + </a:t>
            </a:r>
            <a:r>
              <a:rPr lang="en-US" sz="2800" dirty="0" err="1">
                <a:solidFill>
                  <a:schemeClr val="accent2"/>
                </a:solidFill>
                <a:cs typeface="Times New Roman" pitchFamily="18" charset="0"/>
              </a:rPr>
              <a:t>ln</a:t>
            </a:r>
            <a:r>
              <a:rPr lang="en-US" sz="2800" dirty="0">
                <a:solidFill>
                  <a:schemeClr val="accent2"/>
                </a:solidFill>
                <a:cs typeface="Times New Roman" pitchFamily="18" charset="0"/>
              </a:rPr>
              <a:t>[A</a:t>
            </a:r>
            <a:r>
              <a:rPr lang="en-US" sz="2800" baseline="-30000" dirty="0">
                <a:solidFill>
                  <a:schemeClr val="accent2"/>
                </a:solidFill>
                <a:cs typeface="Times New Roman" pitchFamily="18" charset="0"/>
              </a:rPr>
              <a:t>0</a:t>
            </a:r>
            <a:r>
              <a:rPr lang="en-US" sz="2800" dirty="0">
                <a:solidFill>
                  <a:schemeClr val="accent2"/>
                </a:solidFill>
                <a:cs typeface="Times New Roman" pitchFamily="18" charset="0"/>
              </a:rPr>
              <a:t>]</a:t>
            </a:r>
          </a:p>
          <a:p>
            <a:pPr algn="ctr">
              <a:lnSpc>
                <a:spcPct val="70000"/>
              </a:lnSpc>
              <a:spcBef>
                <a:spcPct val="50000"/>
              </a:spcBef>
              <a:buClr>
                <a:schemeClr val="tx2"/>
              </a:buClr>
              <a:buSzPct val="75000"/>
              <a:buFont typeface="Wingdings" pitchFamily="2" charset="2"/>
              <a:buNone/>
            </a:pPr>
            <a:r>
              <a:rPr lang="en-US" sz="2800" dirty="0">
                <a:solidFill>
                  <a:schemeClr val="accent2"/>
                </a:solidFill>
                <a:cs typeface="Times New Roman" pitchFamily="18" charset="0"/>
              </a:rPr>
              <a:t>__ = -(k)(s) + __</a:t>
            </a:r>
          </a:p>
          <a:p>
            <a:pPr algn="ctr">
              <a:lnSpc>
                <a:spcPct val="70000"/>
              </a:lnSpc>
              <a:spcBef>
                <a:spcPct val="50000"/>
              </a:spcBef>
              <a:buClr>
                <a:schemeClr val="tx2"/>
              </a:buClr>
              <a:buSzPct val="75000"/>
              <a:buFont typeface="Wingdings" pitchFamily="2" charset="2"/>
              <a:buNone/>
            </a:pPr>
            <a:endParaRPr lang="en-US" sz="2800" dirty="0">
              <a:solidFill>
                <a:schemeClr val="accent2"/>
              </a:solidFill>
              <a:cs typeface="Times New Roman" pitchFamily="18" charset="0"/>
            </a:endParaRPr>
          </a:p>
          <a:p>
            <a:pPr algn="ctr">
              <a:lnSpc>
                <a:spcPct val="70000"/>
              </a:lnSpc>
              <a:spcBef>
                <a:spcPct val="50000"/>
              </a:spcBef>
              <a:buClr>
                <a:schemeClr val="tx2"/>
              </a:buClr>
              <a:buSzPct val="75000"/>
              <a:buFont typeface="Wingdings" pitchFamily="2" charset="2"/>
              <a:buNone/>
            </a:pPr>
            <a:r>
              <a:rPr lang="en-US" sz="2800" dirty="0">
                <a:solidFill>
                  <a:schemeClr val="accent2"/>
                </a:solidFill>
                <a:cs typeface="Times New Roman" pitchFamily="18" charset="0"/>
              </a:rPr>
              <a:t>therefore</a:t>
            </a:r>
          </a:p>
          <a:p>
            <a:pPr algn="ctr">
              <a:lnSpc>
                <a:spcPct val="70000"/>
              </a:lnSpc>
              <a:spcBef>
                <a:spcPct val="50000"/>
              </a:spcBef>
              <a:buClr>
                <a:schemeClr val="tx2"/>
              </a:buClr>
              <a:buSzPct val="75000"/>
              <a:buFont typeface="Wingdings" pitchFamily="2" charset="2"/>
              <a:buNone/>
            </a:pPr>
            <a:r>
              <a:rPr lang="en-US" sz="2800" dirty="0">
                <a:solidFill>
                  <a:schemeClr val="accent2"/>
                </a:solidFill>
                <a:cs typeface="Times New Roman" pitchFamily="18" charset="0"/>
              </a:rPr>
              <a:t>(k)(s) = __</a:t>
            </a:r>
          </a:p>
          <a:p>
            <a:pPr algn="ctr">
              <a:lnSpc>
                <a:spcPct val="70000"/>
              </a:lnSpc>
              <a:spcBef>
                <a:spcPct val="50000"/>
              </a:spcBef>
              <a:buClr>
                <a:schemeClr val="tx2"/>
              </a:buClr>
              <a:buSzPct val="75000"/>
              <a:buFont typeface="Wingdings" pitchFamily="2" charset="2"/>
              <a:buNone/>
            </a:pPr>
            <a:endParaRPr lang="en-US" sz="2800" dirty="0">
              <a:solidFill>
                <a:schemeClr val="accent2"/>
              </a:solidFill>
              <a:cs typeface="Times New Roman" pitchFamily="18" charset="0"/>
            </a:endParaRPr>
          </a:p>
          <a:p>
            <a:pPr algn="ctr">
              <a:lnSpc>
                <a:spcPct val="70000"/>
              </a:lnSpc>
              <a:spcBef>
                <a:spcPct val="50000"/>
              </a:spcBef>
              <a:buClr>
                <a:schemeClr val="tx2"/>
              </a:buClr>
              <a:buSzPct val="75000"/>
              <a:buFont typeface="Wingdings" pitchFamily="2" charset="2"/>
              <a:buNone/>
            </a:pPr>
            <a:r>
              <a:rPr lang="en-US" sz="2800" dirty="0">
                <a:solidFill>
                  <a:schemeClr val="accent2"/>
                </a:solidFill>
                <a:cs typeface="Times New Roman" pitchFamily="18" charset="0"/>
              </a:rPr>
              <a:t>so</a:t>
            </a:r>
          </a:p>
          <a:p>
            <a:pPr algn="ctr">
              <a:lnSpc>
                <a:spcPct val="70000"/>
              </a:lnSpc>
              <a:spcBef>
                <a:spcPct val="50000"/>
              </a:spcBef>
              <a:buClr>
                <a:schemeClr val="tx2"/>
              </a:buClr>
              <a:buSzPct val="75000"/>
              <a:buFont typeface="Wingdings" pitchFamily="2" charset="2"/>
              <a:buNone/>
            </a:pPr>
            <a:r>
              <a:rPr lang="en-US" sz="2800" dirty="0">
                <a:solidFill>
                  <a:schemeClr val="accent2"/>
                </a:solidFill>
                <a:cs typeface="Times New Roman" pitchFamily="18" charset="0"/>
              </a:rPr>
              <a:t>(k) = 1/s</a:t>
            </a:r>
          </a:p>
          <a:p>
            <a:pPr algn="ctr">
              <a:lnSpc>
                <a:spcPct val="70000"/>
              </a:lnSpc>
              <a:spcBef>
                <a:spcPct val="50000"/>
              </a:spcBef>
              <a:buClr>
                <a:schemeClr val="tx2"/>
              </a:buClr>
              <a:buSzPct val="75000"/>
              <a:buFont typeface="Wingdings" pitchFamily="2" charset="2"/>
              <a:buNone/>
            </a:pPr>
            <a:r>
              <a:rPr lang="en-US" sz="2800" dirty="0">
                <a:solidFill>
                  <a:schemeClr val="accent2"/>
                </a:solidFill>
                <a:cs typeface="Times New Roman" pitchFamily="18" charset="0"/>
              </a:rPr>
              <a:t>or</a:t>
            </a:r>
          </a:p>
          <a:p>
            <a:pPr algn="ctr">
              <a:lnSpc>
                <a:spcPct val="70000"/>
              </a:lnSpc>
              <a:spcBef>
                <a:spcPct val="50000"/>
              </a:spcBef>
              <a:buClr>
                <a:schemeClr val="tx2"/>
              </a:buClr>
              <a:buSzPct val="75000"/>
              <a:buFont typeface="Wingdings" pitchFamily="2" charset="2"/>
              <a:buNone/>
            </a:pPr>
            <a:r>
              <a:rPr lang="en-US" sz="2800" dirty="0">
                <a:solidFill>
                  <a:schemeClr val="accent2"/>
                </a:solidFill>
                <a:cs typeface="Times New Roman" pitchFamily="18" charset="0"/>
              </a:rPr>
              <a:t>(k) = s</a:t>
            </a:r>
            <a:r>
              <a:rPr lang="en-US" sz="2800" baseline="30000" dirty="0">
                <a:solidFill>
                  <a:schemeClr val="accent2"/>
                </a:solidFill>
                <a:cs typeface="Times New Roman" pitchFamily="18" charset="0"/>
              </a:rPr>
              <a:t>-1</a:t>
            </a:r>
          </a:p>
        </p:txBody>
      </p:sp>
      <p:sp>
        <p:nvSpPr>
          <p:cNvPr id="10355" name="Freeform 115"/>
          <p:cNvSpPr>
            <a:spLocks/>
          </p:cNvSpPr>
          <p:nvPr/>
        </p:nvSpPr>
        <p:spPr bwMode="auto">
          <a:xfrm>
            <a:off x="6107113" y="6172200"/>
            <a:ext cx="1970087" cy="293688"/>
          </a:xfrm>
          <a:custGeom>
            <a:avLst/>
            <a:gdLst>
              <a:gd name="T0" fmla="*/ 2147483647 w 1241"/>
              <a:gd name="T1" fmla="*/ 2147483647 h 185"/>
              <a:gd name="T2" fmla="*/ 2147483647 w 1241"/>
              <a:gd name="T3" fmla="*/ 2147483647 h 185"/>
              <a:gd name="T4" fmla="*/ 2147483647 w 1241"/>
              <a:gd name="T5" fmla="*/ 2147483647 h 185"/>
              <a:gd name="T6" fmla="*/ 0 w 1241"/>
              <a:gd name="T7" fmla="*/ 0 h 185"/>
              <a:gd name="T8" fmla="*/ 0 60000 65536"/>
              <a:gd name="T9" fmla="*/ 0 60000 65536"/>
              <a:gd name="T10" fmla="*/ 0 60000 65536"/>
              <a:gd name="T11" fmla="*/ 0 60000 65536"/>
              <a:gd name="T12" fmla="*/ 0 w 1241"/>
              <a:gd name="T13" fmla="*/ 0 h 185"/>
              <a:gd name="T14" fmla="*/ 1241 w 1241"/>
              <a:gd name="T15" fmla="*/ 185 h 185"/>
            </a:gdLst>
            <a:ahLst/>
            <a:cxnLst>
              <a:cxn ang="T8">
                <a:pos x="T0" y="T1"/>
              </a:cxn>
              <a:cxn ang="T9">
                <a:pos x="T2" y="T3"/>
              </a:cxn>
              <a:cxn ang="T10">
                <a:pos x="T4" y="T5"/>
              </a:cxn>
              <a:cxn ang="T11">
                <a:pos x="T6" y="T7"/>
              </a:cxn>
            </a:cxnLst>
            <a:rect l="T12" t="T13" r="T14" b="T15"/>
            <a:pathLst>
              <a:path w="1241" h="185">
                <a:moveTo>
                  <a:pt x="1241" y="40"/>
                </a:moveTo>
                <a:lnTo>
                  <a:pt x="868" y="185"/>
                </a:lnTo>
                <a:lnTo>
                  <a:pt x="361" y="156"/>
                </a:lnTo>
                <a:lnTo>
                  <a:pt x="0" y="0"/>
                </a:lnTo>
              </a:path>
            </a:pathLst>
          </a:custGeom>
          <a:noFill/>
          <a:ln w="57150">
            <a:solidFill>
              <a:srgbClr val="FFFF00"/>
            </a:solidFill>
            <a:round/>
            <a:headEnd/>
            <a:tailEnd type="triangle" w="med" len="med"/>
          </a:ln>
        </p:spPr>
        <p:txBody>
          <a:bodyPr wrap="none"/>
          <a:lstStyle/>
          <a:p>
            <a:endParaRPr lang="en-US"/>
          </a:p>
        </p:txBody>
      </p:sp>
      <p:grpSp>
        <p:nvGrpSpPr>
          <p:cNvPr id="3" name="Group 117"/>
          <p:cNvGrpSpPr>
            <a:grpSpLocks/>
          </p:cNvGrpSpPr>
          <p:nvPr/>
        </p:nvGrpSpPr>
        <p:grpSpPr bwMode="auto">
          <a:xfrm>
            <a:off x="1143000" y="4038600"/>
            <a:ext cx="2133600" cy="1981200"/>
            <a:chOff x="720" y="2544"/>
            <a:chExt cx="1344" cy="1248"/>
          </a:xfrm>
        </p:grpSpPr>
        <p:sp>
          <p:nvSpPr>
            <p:cNvPr id="6175" name="Line 22"/>
            <p:cNvSpPr>
              <a:spLocks noChangeShapeType="1"/>
            </p:cNvSpPr>
            <p:nvPr/>
          </p:nvSpPr>
          <p:spPr bwMode="auto">
            <a:xfrm>
              <a:off x="1168" y="2544"/>
              <a:ext cx="0" cy="932"/>
            </a:xfrm>
            <a:prstGeom prst="line">
              <a:avLst/>
            </a:prstGeom>
            <a:noFill/>
            <a:ln w="28575">
              <a:solidFill>
                <a:srgbClr val="000000"/>
              </a:solidFill>
              <a:round/>
              <a:headEnd/>
              <a:tailEnd/>
            </a:ln>
          </p:spPr>
          <p:txBody>
            <a:bodyPr/>
            <a:lstStyle/>
            <a:p>
              <a:endParaRPr lang="en-US"/>
            </a:p>
          </p:txBody>
        </p:sp>
        <p:sp>
          <p:nvSpPr>
            <p:cNvPr id="6176" name="Line 23"/>
            <p:cNvSpPr>
              <a:spLocks noChangeShapeType="1"/>
            </p:cNvSpPr>
            <p:nvPr/>
          </p:nvSpPr>
          <p:spPr bwMode="auto">
            <a:xfrm>
              <a:off x="1168" y="3476"/>
              <a:ext cx="896" cy="0"/>
            </a:xfrm>
            <a:prstGeom prst="line">
              <a:avLst/>
            </a:prstGeom>
            <a:noFill/>
            <a:ln w="28575">
              <a:solidFill>
                <a:srgbClr val="000000"/>
              </a:solidFill>
              <a:round/>
              <a:headEnd/>
              <a:tailEnd/>
            </a:ln>
          </p:spPr>
          <p:txBody>
            <a:bodyPr/>
            <a:lstStyle/>
            <a:p>
              <a:endParaRPr lang="en-US"/>
            </a:p>
          </p:txBody>
        </p:sp>
        <p:sp>
          <p:nvSpPr>
            <p:cNvPr id="6177" name="Text Box 25"/>
            <p:cNvSpPr txBox="1">
              <a:spLocks noChangeArrowheads="1"/>
            </p:cNvSpPr>
            <p:nvPr/>
          </p:nvSpPr>
          <p:spPr bwMode="auto">
            <a:xfrm>
              <a:off x="720" y="2841"/>
              <a:ext cx="498" cy="393"/>
            </a:xfrm>
            <a:prstGeom prst="rect">
              <a:avLst/>
            </a:prstGeom>
            <a:noFill/>
            <a:ln w="28575">
              <a:noFill/>
              <a:miter lim="800000"/>
              <a:headEnd/>
              <a:tailEnd/>
            </a:ln>
          </p:spPr>
          <p:txBody>
            <a:bodyPr/>
            <a:lstStyle/>
            <a:p>
              <a:pPr eaLnBrk="0" hangingPunct="0"/>
              <a:r>
                <a:rPr lang="en-US" b="1" dirty="0">
                  <a:solidFill>
                    <a:srgbClr val="FF0000"/>
                  </a:solidFill>
                </a:rPr>
                <a:t>[A]</a:t>
              </a:r>
              <a:r>
                <a:rPr lang="en-US" b="1" baseline="-25000" dirty="0">
                  <a:solidFill>
                    <a:srgbClr val="FF0000"/>
                  </a:solidFill>
                </a:rPr>
                <a:t>t</a:t>
              </a:r>
            </a:p>
          </p:txBody>
        </p:sp>
        <p:sp>
          <p:nvSpPr>
            <p:cNvPr id="6178" name="Text Box 26"/>
            <p:cNvSpPr txBox="1">
              <a:spLocks noChangeArrowheads="1"/>
            </p:cNvSpPr>
            <p:nvPr/>
          </p:nvSpPr>
          <p:spPr bwMode="auto">
            <a:xfrm>
              <a:off x="1230" y="3476"/>
              <a:ext cx="610" cy="316"/>
            </a:xfrm>
            <a:prstGeom prst="rect">
              <a:avLst/>
            </a:prstGeom>
            <a:noFill/>
            <a:ln w="28575">
              <a:noFill/>
              <a:miter lim="800000"/>
              <a:headEnd/>
              <a:tailEnd/>
            </a:ln>
          </p:spPr>
          <p:txBody>
            <a:bodyPr/>
            <a:lstStyle/>
            <a:p>
              <a:pPr eaLnBrk="0" hangingPunct="0"/>
              <a:r>
                <a:rPr lang="en-US" b="1" dirty="0">
                  <a:solidFill>
                    <a:srgbClr val="FF0000"/>
                  </a:solidFill>
                </a:rPr>
                <a:t>Time</a:t>
              </a:r>
            </a:p>
          </p:txBody>
        </p:sp>
        <p:sp>
          <p:nvSpPr>
            <p:cNvPr id="6179" name="Arc 116"/>
            <p:cNvSpPr>
              <a:spLocks/>
            </p:cNvSpPr>
            <p:nvPr/>
          </p:nvSpPr>
          <p:spPr bwMode="auto">
            <a:xfrm rot="10800000">
              <a:off x="1296" y="2688"/>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000000"/>
              </a:solidFill>
              <a:round/>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305"/>
                                        </p:tgtEl>
                                        <p:attrNameLst>
                                          <p:attrName>style.visibility</p:attrName>
                                        </p:attrNameLst>
                                      </p:cBhvr>
                                      <p:to>
                                        <p:strVal val="visible"/>
                                      </p:to>
                                    </p:set>
                                    <p:animEffect transition="in" filter="wipe(left)">
                                      <p:cBhvr>
                                        <p:cTn id="7" dur="500"/>
                                        <p:tgtEl>
                                          <p:spTgt spid="103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341"/>
                                        </p:tgtEl>
                                        <p:attrNameLst>
                                          <p:attrName>style.visibility</p:attrName>
                                        </p:attrNameLst>
                                      </p:cBhvr>
                                      <p:to>
                                        <p:strVal val="visible"/>
                                      </p:to>
                                    </p:set>
                                    <p:animEffect transition="in" filter="wipe(left)">
                                      <p:cBhvr>
                                        <p:cTn id="17" dur="500"/>
                                        <p:tgtEl>
                                          <p:spTgt spid="1034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343"/>
                                        </p:tgtEl>
                                        <p:attrNameLst>
                                          <p:attrName>style.visibility</p:attrName>
                                        </p:attrNameLst>
                                      </p:cBhvr>
                                      <p:to>
                                        <p:strVal val="visible"/>
                                      </p:to>
                                    </p:set>
                                    <p:animEffect transition="in" filter="wipe(left)">
                                      <p:cBhvr>
                                        <p:cTn id="22" dur="500"/>
                                        <p:tgtEl>
                                          <p:spTgt spid="1034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344"/>
                                        </p:tgtEl>
                                        <p:attrNameLst>
                                          <p:attrName>style.visibility</p:attrName>
                                        </p:attrNameLst>
                                      </p:cBhvr>
                                      <p:to>
                                        <p:strVal val="visible"/>
                                      </p:to>
                                    </p:set>
                                    <p:animEffect transition="in" filter="wipe(left)">
                                      <p:cBhvr>
                                        <p:cTn id="27" dur="500"/>
                                        <p:tgtEl>
                                          <p:spTgt spid="1034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345"/>
                                        </p:tgtEl>
                                        <p:attrNameLst>
                                          <p:attrName>style.visibility</p:attrName>
                                        </p:attrNameLst>
                                      </p:cBhvr>
                                      <p:to>
                                        <p:strVal val="visible"/>
                                      </p:to>
                                    </p:set>
                                    <p:animEffect transition="in" filter="wipe(left)">
                                      <p:cBhvr>
                                        <p:cTn id="32" dur="500"/>
                                        <p:tgtEl>
                                          <p:spTgt spid="1034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338"/>
                                        </p:tgtEl>
                                        <p:attrNameLst>
                                          <p:attrName>style.visibility</p:attrName>
                                        </p:attrNameLst>
                                      </p:cBhvr>
                                      <p:to>
                                        <p:strVal val="visible"/>
                                      </p:to>
                                    </p:set>
                                    <p:animEffect transition="in" filter="wipe(left)">
                                      <p:cBhvr>
                                        <p:cTn id="37" dur="500"/>
                                        <p:tgtEl>
                                          <p:spTgt spid="1033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left)">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353">
                                            <p:txEl>
                                              <p:pRg st="0" end="0"/>
                                            </p:txEl>
                                          </p:spTgt>
                                        </p:tgtEl>
                                        <p:attrNameLst>
                                          <p:attrName>style.visibility</p:attrName>
                                        </p:attrNameLst>
                                      </p:cBhvr>
                                      <p:to>
                                        <p:strVal val="visible"/>
                                      </p:to>
                                    </p:set>
                                    <p:animEffect transition="in" filter="wipe(left)">
                                      <p:cBhvr>
                                        <p:cTn id="47" dur="500"/>
                                        <p:tgtEl>
                                          <p:spTgt spid="1035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0353">
                                            <p:txEl>
                                              <p:pRg st="1" end="1"/>
                                            </p:txEl>
                                          </p:spTgt>
                                        </p:tgtEl>
                                        <p:attrNameLst>
                                          <p:attrName>style.visibility</p:attrName>
                                        </p:attrNameLst>
                                      </p:cBhvr>
                                      <p:to>
                                        <p:strVal val="visible"/>
                                      </p:to>
                                    </p:set>
                                    <p:animEffect transition="in" filter="wipe(left)">
                                      <p:cBhvr>
                                        <p:cTn id="52" dur="500"/>
                                        <p:tgtEl>
                                          <p:spTgt spid="10353">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353">
                                            <p:txEl>
                                              <p:pRg st="3" end="3"/>
                                            </p:txEl>
                                          </p:spTgt>
                                        </p:tgtEl>
                                        <p:attrNameLst>
                                          <p:attrName>style.visibility</p:attrName>
                                        </p:attrNameLst>
                                      </p:cBhvr>
                                      <p:to>
                                        <p:strVal val="visible"/>
                                      </p:to>
                                    </p:set>
                                    <p:animEffect transition="in" filter="wipe(left)">
                                      <p:cBhvr>
                                        <p:cTn id="57" dur="500"/>
                                        <p:tgtEl>
                                          <p:spTgt spid="10353">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0353">
                                            <p:txEl>
                                              <p:pRg st="4" end="4"/>
                                            </p:txEl>
                                          </p:spTgt>
                                        </p:tgtEl>
                                        <p:attrNameLst>
                                          <p:attrName>style.visibility</p:attrName>
                                        </p:attrNameLst>
                                      </p:cBhvr>
                                      <p:to>
                                        <p:strVal val="visible"/>
                                      </p:to>
                                    </p:set>
                                    <p:animEffect transition="in" filter="wipe(left)">
                                      <p:cBhvr>
                                        <p:cTn id="62" dur="500"/>
                                        <p:tgtEl>
                                          <p:spTgt spid="1035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0353">
                                            <p:txEl>
                                              <p:pRg st="6" end="6"/>
                                            </p:txEl>
                                          </p:spTgt>
                                        </p:tgtEl>
                                        <p:attrNameLst>
                                          <p:attrName>style.visibility</p:attrName>
                                        </p:attrNameLst>
                                      </p:cBhvr>
                                      <p:to>
                                        <p:strVal val="visible"/>
                                      </p:to>
                                    </p:set>
                                    <p:animEffect transition="in" filter="wipe(left)">
                                      <p:cBhvr>
                                        <p:cTn id="67" dur="500"/>
                                        <p:tgtEl>
                                          <p:spTgt spid="10353">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0353">
                                            <p:txEl>
                                              <p:pRg st="7" end="7"/>
                                            </p:txEl>
                                          </p:spTgt>
                                        </p:tgtEl>
                                        <p:attrNameLst>
                                          <p:attrName>style.visibility</p:attrName>
                                        </p:attrNameLst>
                                      </p:cBhvr>
                                      <p:to>
                                        <p:strVal val="visible"/>
                                      </p:to>
                                    </p:set>
                                    <p:animEffect transition="in" filter="wipe(left)">
                                      <p:cBhvr>
                                        <p:cTn id="72" dur="500"/>
                                        <p:tgtEl>
                                          <p:spTgt spid="10353">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0353">
                                            <p:txEl>
                                              <p:pRg st="8" end="8"/>
                                            </p:txEl>
                                          </p:spTgt>
                                        </p:tgtEl>
                                        <p:attrNameLst>
                                          <p:attrName>style.visibility</p:attrName>
                                        </p:attrNameLst>
                                      </p:cBhvr>
                                      <p:to>
                                        <p:strVal val="visible"/>
                                      </p:to>
                                    </p:set>
                                    <p:animEffect transition="in" filter="wipe(left)">
                                      <p:cBhvr>
                                        <p:cTn id="77" dur="500"/>
                                        <p:tgtEl>
                                          <p:spTgt spid="10353">
                                            <p:txEl>
                                              <p:pRg st="8" end="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0353">
                                            <p:txEl>
                                              <p:pRg st="9" end="9"/>
                                            </p:txEl>
                                          </p:spTgt>
                                        </p:tgtEl>
                                        <p:attrNameLst>
                                          <p:attrName>style.visibility</p:attrName>
                                        </p:attrNameLst>
                                      </p:cBhvr>
                                      <p:to>
                                        <p:strVal val="visible"/>
                                      </p:to>
                                    </p:set>
                                    <p:animEffect transition="in" filter="wipe(left)">
                                      <p:cBhvr>
                                        <p:cTn id="82" dur="500"/>
                                        <p:tgtEl>
                                          <p:spTgt spid="10353">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2" fill="hold" grpId="0" nodeType="clickEffect">
                                  <p:stCondLst>
                                    <p:cond delay="0"/>
                                  </p:stCondLst>
                                  <p:childTnLst>
                                    <p:set>
                                      <p:cBhvr>
                                        <p:cTn id="86" dur="1" fill="hold">
                                          <p:stCondLst>
                                            <p:cond delay="0"/>
                                          </p:stCondLst>
                                        </p:cTn>
                                        <p:tgtEl>
                                          <p:spTgt spid="10355"/>
                                        </p:tgtEl>
                                        <p:attrNameLst>
                                          <p:attrName>style.visibility</p:attrName>
                                        </p:attrNameLst>
                                      </p:cBhvr>
                                      <p:to>
                                        <p:strVal val="visible"/>
                                      </p:to>
                                    </p:set>
                                    <p:animEffect transition="in" filter="wipe(right)">
                                      <p:cBhvr>
                                        <p:cTn id="87" dur="500"/>
                                        <p:tgtEl>
                                          <p:spTgt spid="10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8" grpId="0" autoUpdateAnimBg="0"/>
      <p:bldP spid="10353" grpId="0" build="p" autoUpdateAnimBg="0"/>
      <p:bldP spid="1035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38" name="Group 74"/>
          <p:cNvGraphicFramePr>
            <a:graphicFrameLocks noGrp="1"/>
          </p:cNvGraphicFramePr>
          <p:nvPr>
            <p:ph type="tbl" idx="1"/>
          </p:nvPr>
        </p:nvGraphicFramePr>
        <p:xfrm>
          <a:off x="76200" y="152400"/>
          <a:ext cx="8915400" cy="6553200"/>
        </p:xfrm>
        <a:graphic>
          <a:graphicData uri="http://schemas.openxmlformats.org/drawingml/2006/table">
            <a:tbl>
              <a:tblPr/>
              <a:tblGrid>
                <a:gridCol w="990600"/>
                <a:gridCol w="1981200"/>
                <a:gridCol w="2971800"/>
                <a:gridCol w="2971800"/>
              </a:tblGrid>
              <a:tr h="65532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dirty="0" smtClean="0">
                          <a:ln>
                            <a:noFill/>
                          </a:ln>
                          <a:solidFill>
                            <a:srgbClr val="0066FF"/>
                          </a:solidFill>
                          <a:effectLst/>
                          <a:latin typeface="Arial Narrow" pitchFamily="34" charset="0"/>
                          <a:cs typeface="Times New Roman" pitchFamily="18" charset="0"/>
                        </a:rPr>
                        <a:t>2</a:t>
                      </a:r>
                      <a:r>
                        <a:rPr kumimoji="0" lang="en-US" sz="3200" b="0" i="0" u="none" strike="noStrike" cap="none" normalizeH="0" baseline="30000" dirty="0" smtClean="0">
                          <a:ln>
                            <a:noFill/>
                          </a:ln>
                          <a:solidFill>
                            <a:srgbClr val="0066FF"/>
                          </a:solidFill>
                          <a:effectLst/>
                          <a:latin typeface="Arial Narrow" pitchFamily="34" charset="0"/>
                          <a:cs typeface="Times New Roman" pitchFamily="18" charset="0"/>
                        </a:rPr>
                        <a:t>nd</a:t>
                      </a:r>
                      <a:r>
                        <a:rPr kumimoji="0" lang="en-US" sz="3200" b="0" i="0" u="none" strike="noStrike" cap="none" normalizeH="0" baseline="0" dirty="0" smtClean="0">
                          <a:ln>
                            <a:noFill/>
                          </a:ln>
                          <a:solidFill>
                            <a:srgbClr val="0066FF"/>
                          </a:solidFill>
                          <a:effectLst/>
                          <a:latin typeface="Arial Narrow" pitchFamily="34" charset="0"/>
                          <a:cs typeface="Times New Roman" pitchFamily="18" charset="0"/>
                        </a:rPr>
                        <a:t> order</a:t>
                      </a:r>
                      <a:endParaRPr kumimoji="0" lang="en-US" sz="2000" b="0" i="0" u="none" strike="noStrike" cap="none" normalizeH="0" baseline="0" dirty="0" smtClean="0">
                        <a:ln>
                          <a:noFill/>
                        </a:ln>
                        <a:solidFill>
                          <a:srgbClr val="0066FF"/>
                        </a:solidFill>
                        <a:effectLst/>
                        <a:latin typeface="Arial Narrow" pitchFamily="34"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0" dirty="0" smtClean="0">
                        <a:ln>
                          <a:noFill/>
                        </a:ln>
                        <a:solidFill>
                          <a:srgbClr val="0066FF"/>
                        </a:solidFill>
                        <a:effectLst/>
                        <a:latin typeface="Arial Narrow"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0" dirty="0" smtClean="0">
                        <a:ln>
                          <a:noFill/>
                        </a:ln>
                        <a:solidFill>
                          <a:srgbClr val="0066FF"/>
                        </a:solidFill>
                        <a:effectLst/>
                        <a:latin typeface="Arial Narrow"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30000" smtClean="0">
                        <a:ln>
                          <a:noFill/>
                        </a:ln>
                        <a:solidFill>
                          <a:srgbClr val="0066FF"/>
                        </a:solidFill>
                        <a:effectLst/>
                        <a:latin typeface="Arial Narrow" pitchFamily="34"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78" name="Slide Number Placeholder 3"/>
          <p:cNvSpPr>
            <a:spLocks noGrp="1"/>
          </p:cNvSpPr>
          <p:nvPr>
            <p:ph type="sldNum" sz="quarter" idx="10"/>
          </p:nvPr>
        </p:nvSpPr>
        <p:spPr>
          <a:noFill/>
        </p:spPr>
        <p:txBody>
          <a:bodyPr/>
          <a:lstStyle/>
          <a:p>
            <a:fld id="{6CF5D8C2-9813-466C-AC0D-74DCC0E86B44}" type="slidenum">
              <a:rPr lang="en-US" smtClean="0"/>
              <a:pPr/>
              <a:t>17</a:t>
            </a:fld>
            <a:endParaRPr lang="en-US" smtClean="0"/>
          </a:p>
        </p:txBody>
      </p:sp>
      <p:grpSp>
        <p:nvGrpSpPr>
          <p:cNvPr id="2" name="Group 33"/>
          <p:cNvGrpSpPr>
            <a:grpSpLocks/>
          </p:cNvGrpSpPr>
          <p:nvPr/>
        </p:nvGrpSpPr>
        <p:grpSpPr bwMode="auto">
          <a:xfrm>
            <a:off x="3200400" y="5257800"/>
            <a:ext cx="2286000" cy="1447800"/>
            <a:chOff x="960" y="2832"/>
            <a:chExt cx="1440" cy="1248"/>
          </a:xfrm>
        </p:grpSpPr>
        <p:sp>
          <p:nvSpPr>
            <p:cNvPr id="7200" name="Line 25"/>
            <p:cNvSpPr>
              <a:spLocks noChangeShapeType="1"/>
            </p:cNvSpPr>
            <p:nvPr/>
          </p:nvSpPr>
          <p:spPr bwMode="auto">
            <a:xfrm>
              <a:off x="1504" y="2832"/>
              <a:ext cx="0" cy="932"/>
            </a:xfrm>
            <a:prstGeom prst="line">
              <a:avLst/>
            </a:prstGeom>
            <a:noFill/>
            <a:ln w="28575">
              <a:solidFill>
                <a:srgbClr val="000000"/>
              </a:solidFill>
              <a:round/>
              <a:headEnd/>
              <a:tailEnd/>
            </a:ln>
          </p:spPr>
          <p:txBody>
            <a:bodyPr/>
            <a:lstStyle/>
            <a:p>
              <a:endParaRPr lang="en-US"/>
            </a:p>
          </p:txBody>
        </p:sp>
        <p:sp>
          <p:nvSpPr>
            <p:cNvPr id="7201" name="Line 26"/>
            <p:cNvSpPr>
              <a:spLocks noChangeShapeType="1"/>
            </p:cNvSpPr>
            <p:nvPr/>
          </p:nvSpPr>
          <p:spPr bwMode="auto">
            <a:xfrm>
              <a:off x="1504" y="3764"/>
              <a:ext cx="896" cy="0"/>
            </a:xfrm>
            <a:prstGeom prst="line">
              <a:avLst/>
            </a:prstGeom>
            <a:noFill/>
            <a:ln w="28575">
              <a:solidFill>
                <a:srgbClr val="000000"/>
              </a:solidFill>
              <a:round/>
              <a:headEnd/>
              <a:tailEnd/>
            </a:ln>
          </p:spPr>
          <p:txBody>
            <a:bodyPr/>
            <a:lstStyle/>
            <a:p>
              <a:endParaRPr lang="en-US"/>
            </a:p>
          </p:txBody>
        </p:sp>
        <p:sp>
          <p:nvSpPr>
            <p:cNvPr id="7202" name="Line 27"/>
            <p:cNvSpPr>
              <a:spLocks noChangeShapeType="1"/>
            </p:cNvSpPr>
            <p:nvPr/>
          </p:nvSpPr>
          <p:spPr bwMode="auto">
            <a:xfrm flipH="1">
              <a:off x="1584" y="2976"/>
              <a:ext cx="720" cy="672"/>
            </a:xfrm>
            <a:prstGeom prst="line">
              <a:avLst/>
            </a:prstGeom>
            <a:noFill/>
            <a:ln w="57150">
              <a:solidFill>
                <a:srgbClr val="000000"/>
              </a:solidFill>
              <a:round/>
              <a:headEnd/>
              <a:tailEnd/>
            </a:ln>
          </p:spPr>
          <p:txBody>
            <a:bodyPr/>
            <a:lstStyle/>
            <a:p>
              <a:endParaRPr lang="en-US"/>
            </a:p>
          </p:txBody>
        </p:sp>
        <p:sp>
          <p:nvSpPr>
            <p:cNvPr id="7203" name="Text Box 28"/>
            <p:cNvSpPr txBox="1">
              <a:spLocks noChangeArrowheads="1"/>
            </p:cNvSpPr>
            <p:nvPr/>
          </p:nvSpPr>
          <p:spPr bwMode="auto">
            <a:xfrm>
              <a:off x="960" y="3129"/>
              <a:ext cx="624" cy="393"/>
            </a:xfrm>
            <a:prstGeom prst="rect">
              <a:avLst/>
            </a:prstGeom>
            <a:noFill/>
            <a:ln w="28575">
              <a:noFill/>
              <a:miter lim="800000"/>
              <a:headEnd/>
              <a:tailEnd/>
            </a:ln>
          </p:spPr>
          <p:txBody>
            <a:bodyPr/>
            <a:lstStyle/>
            <a:p>
              <a:pPr eaLnBrk="0" hangingPunct="0"/>
              <a:r>
                <a:rPr lang="en-US" b="1" dirty="0">
                  <a:solidFill>
                    <a:srgbClr val="FF0000"/>
                  </a:solidFill>
                </a:rPr>
                <a:t>1 / [A]</a:t>
              </a:r>
              <a:r>
                <a:rPr lang="en-US" b="1" baseline="-25000" dirty="0">
                  <a:solidFill>
                    <a:srgbClr val="FF0000"/>
                  </a:solidFill>
                </a:rPr>
                <a:t>t</a:t>
              </a:r>
            </a:p>
          </p:txBody>
        </p:sp>
        <p:sp>
          <p:nvSpPr>
            <p:cNvPr id="7204" name="Text Box 29"/>
            <p:cNvSpPr txBox="1">
              <a:spLocks noChangeArrowheads="1"/>
            </p:cNvSpPr>
            <p:nvPr/>
          </p:nvSpPr>
          <p:spPr bwMode="auto">
            <a:xfrm>
              <a:off x="1566" y="3764"/>
              <a:ext cx="610" cy="316"/>
            </a:xfrm>
            <a:prstGeom prst="rect">
              <a:avLst/>
            </a:prstGeom>
            <a:noFill/>
            <a:ln w="28575">
              <a:noFill/>
              <a:miter lim="800000"/>
              <a:headEnd/>
              <a:tailEnd/>
            </a:ln>
          </p:spPr>
          <p:txBody>
            <a:bodyPr/>
            <a:lstStyle/>
            <a:p>
              <a:pPr eaLnBrk="0" hangingPunct="0"/>
              <a:r>
                <a:rPr lang="en-US" b="1" dirty="0">
                  <a:solidFill>
                    <a:srgbClr val="FF0000"/>
                  </a:solidFill>
                </a:rPr>
                <a:t>Time</a:t>
              </a:r>
            </a:p>
          </p:txBody>
        </p:sp>
      </p:grpSp>
      <p:graphicFrame>
        <p:nvGraphicFramePr>
          <p:cNvPr id="7170" name="Object 35"/>
          <p:cNvGraphicFramePr>
            <a:graphicFrameLocks noChangeAspect="1"/>
          </p:cNvGraphicFramePr>
          <p:nvPr/>
        </p:nvGraphicFramePr>
        <p:xfrm>
          <a:off x="1066800" y="609600"/>
          <a:ext cx="2057400" cy="911225"/>
        </p:xfrm>
        <a:graphic>
          <a:graphicData uri="http://schemas.openxmlformats.org/presentationml/2006/ole">
            <p:oleObj spid="_x0000_s7170" name="Equation" r:id="rId4" imgW="888840" imgH="393480" progId="Equation.3">
              <p:embed/>
            </p:oleObj>
          </a:graphicData>
        </a:graphic>
      </p:graphicFrame>
      <p:graphicFrame>
        <p:nvGraphicFramePr>
          <p:cNvPr id="11300" name="Object 36"/>
          <p:cNvGraphicFramePr>
            <a:graphicFrameLocks noChangeAspect="1"/>
          </p:cNvGraphicFramePr>
          <p:nvPr/>
        </p:nvGraphicFramePr>
        <p:xfrm>
          <a:off x="1066800" y="1768475"/>
          <a:ext cx="2014538" cy="568325"/>
        </p:xfrm>
        <a:graphic>
          <a:graphicData uri="http://schemas.openxmlformats.org/presentationml/2006/ole">
            <p:oleObj spid="_x0000_s7171" name="Equation" r:id="rId5" imgW="812520" imgH="228600" progId="Equation.3">
              <p:embed/>
            </p:oleObj>
          </a:graphicData>
        </a:graphic>
      </p:graphicFrame>
      <p:graphicFrame>
        <p:nvGraphicFramePr>
          <p:cNvPr id="11301" name="Object 37"/>
          <p:cNvGraphicFramePr>
            <a:graphicFrameLocks noChangeAspect="1"/>
          </p:cNvGraphicFramePr>
          <p:nvPr/>
        </p:nvGraphicFramePr>
        <p:xfrm>
          <a:off x="914400" y="2408238"/>
          <a:ext cx="2185988" cy="487362"/>
        </p:xfrm>
        <a:graphic>
          <a:graphicData uri="http://schemas.openxmlformats.org/presentationml/2006/ole">
            <p:oleObj spid="_x0000_s7172" name="Equation" r:id="rId6" imgW="914400" imgH="203040" progId="Equation.3">
              <p:embed/>
            </p:oleObj>
          </a:graphicData>
        </a:graphic>
      </p:graphicFrame>
      <p:graphicFrame>
        <p:nvGraphicFramePr>
          <p:cNvPr id="11302" name="Object 38"/>
          <p:cNvGraphicFramePr>
            <a:graphicFrameLocks noChangeAspect="1"/>
          </p:cNvGraphicFramePr>
          <p:nvPr/>
        </p:nvGraphicFramePr>
        <p:xfrm>
          <a:off x="3336925" y="4070350"/>
          <a:ext cx="2225675" cy="958850"/>
        </p:xfrm>
        <a:graphic>
          <a:graphicData uri="http://schemas.openxmlformats.org/presentationml/2006/ole">
            <p:oleObj spid="_x0000_s7173" name="Equation" r:id="rId7" imgW="1002960" imgH="431640" progId="Equation.3">
              <p:embed/>
            </p:oleObj>
          </a:graphicData>
        </a:graphic>
      </p:graphicFrame>
      <p:sp>
        <p:nvSpPr>
          <p:cNvPr id="11331" name="Rectangle 67"/>
          <p:cNvSpPr>
            <a:spLocks noChangeArrowheads="1"/>
          </p:cNvSpPr>
          <p:nvPr/>
        </p:nvSpPr>
        <p:spPr bwMode="auto">
          <a:xfrm>
            <a:off x="6019800" y="914400"/>
            <a:ext cx="3124200" cy="5133975"/>
          </a:xfrm>
          <a:prstGeom prst="rect">
            <a:avLst/>
          </a:prstGeom>
          <a:noFill/>
          <a:ln w="9525">
            <a:noFill/>
            <a:miter lim="800000"/>
            <a:headEnd/>
            <a:tailEnd/>
          </a:ln>
        </p:spPr>
        <p:txBody>
          <a:bodyPr>
            <a:spAutoFit/>
          </a:bodyPr>
          <a:lstStyle/>
          <a:p>
            <a:pPr algn="ctr">
              <a:lnSpc>
                <a:spcPct val="70000"/>
              </a:lnSpc>
              <a:spcBef>
                <a:spcPct val="50000"/>
              </a:spcBef>
              <a:buClr>
                <a:schemeClr val="tx2"/>
              </a:buClr>
              <a:buSzPct val="75000"/>
              <a:buFont typeface="Wingdings" pitchFamily="2" charset="2"/>
              <a:buNone/>
            </a:pPr>
            <a:r>
              <a:rPr lang="en-US" sz="2800">
                <a:solidFill>
                  <a:srgbClr val="0066FF"/>
                </a:solidFill>
                <a:cs typeface="Times New Roman" pitchFamily="18" charset="0"/>
              </a:rPr>
              <a:t>1/[A]</a:t>
            </a:r>
            <a:r>
              <a:rPr lang="en-US" sz="2800" baseline="-30000">
                <a:solidFill>
                  <a:srgbClr val="0066FF"/>
                </a:solidFill>
                <a:cs typeface="Times New Roman" pitchFamily="18" charset="0"/>
              </a:rPr>
              <a:t>t</a:t>
            </a:r>
            <a:r>
              <a:rPr lang="en-US" sz="2800">
                <a:solidFill>
                  <a:srgbClr val="0066FF"/>
                </a:solidFill>
                <a:cs typeface="Times New Roman" pitchFamily="18" charset="0"/>
              </a:rPr>
              <a:t> = kt + 1/[A</a:t>
            </a:r>
            <a:r>
              <a:rPr lang="en-US" sz="2800" baseline="-30000">
                <a:solidFill>
                  <a:srgbClr val="0066FF"/>
                </a:solidFill>
                <a:cs typeface="Times New Roman" pitchFamily="18" charset="0"/>
              </a:rPr>
              <a:t>0</a:t>
            </a:r>
            <a:r>
              <a:rPr lang="en-US" sz="2800">
                <a:solidFill>
                  <a:srgbClr val="0066FF"/>
                </a:solidFill>
                <a:cs typeface="Times New Roman" pitchFamily="18" charset="0"/>
              </a:rPr>
              <a:t>]</a:t>
            </a:r>
          </a:p>
          <a:p>
            <a:pPr algn="ctr">
              <a:lnSpc>
                <a:spcPct val="70000"/>
              </a:lnSpc>
              <a:spcBef>
                <a:spcPct val="50000"/>
              </a:spcBef>
              <a:buClr>
                <a:schemeClr val="tx2"/>
              </a:buClr>
              <a:buSzPct val="75000"/>
              <a:buFont typeface="Wingdings" pitchFamily="2" charset="2"/>
              <a:buNone/>
            </a:pPr>
            <a:r>
              <a:rPr lang="en-US" sz="2800">
                <a:solidFill>
                  <a:srgbClr val="0066FF"/>
                </a:solidFill>
                <a:cs typeface="Times New Roman" pitchFamily="18" charset="0"/>
              </a:rPr>
              <a:t>(1/M) = (k)(s)+(1/M)</a:t>
            </a:r>
          </a:p>
          <a:p>
            <a:pPr algn="ctr">
              <a:lnSpc>
                <a:spcPct val="70000"/>
              </a:lnSpc>
              <a:spcBef>
                <a:spcPct val="50000"/>
              </a:spcBef>
              <a:buClr>
                <a:schemeClr val="tx2"/>
              </a:buClr>
              <a:buSzPct val="75000"/>
              <a:buFont typeface="Wingdings" pitchFamily="2" charset="2"/>
              <a:buNone/>
            </a:pPr>
            <a:endParaRPr lang="en-US" sz="2800">
              <a:solidFill>
                <a:srgbClr val="0066FF"/>
              </a:solidFill>
              <a:cs typeface="Times New Roman" pitchFamily="18" charset="0"/>
            </a:endParaRPr>
          </a:p>
          <a:p>
            <a:pPr algn="ctr">
              <a:lnSpc>
                <a:spcPct val="70000"/>
              </a:lnSpc>
              <a:spcBef>
                <a:spcPct val="50000"/>
              </a:spcBef>
              <a:buClr>
                <a:schemeClr val="tx2"/>
              </a:buClr>
              <a:buSzPct val="75000"/>
              <a:buFont typeface="Wingdings" pitchFamily="2" charset="2"/>
              <a:buNone/>
            </a:pPr>
            <a:r>
              <a:rPr lang="en-US" sz="2800">
                <a:solidFill>
                  <a:schemeClr val="bg1"/>
                </a:solidFill>
                <a:cs typeface="Times New Roman" pitchFamily="18" charset="0"/>
              </a:rPr>
              <a:t>therefore</a:t>
            </a:r>
          </a:p>
          <a:p>
            <a:pPr algn="ctr">
              <a:lnSpc>
                <a:spcPct val="70000"/>
              </a:lnSpc>
              <a:spcBef>
                <a:spcPct val="50000"/>
              </a:spcBef>
              <a:buClr>
                <a:schemeClr val="tx2"/>
              </a:buClr>
              <a:buSzPct val="75000"/>
              <a:buFont typeface="Wingdings" pitchFamily="2" charset="2"/>
              <a:buNone/>
            </a:pPr>
            <a:r>
              <a:rPr lang="en-US" sz="2800">
                <a:solidFill>
                  <a:srgbClr val="0066FF"/>
                </a:solidFill>
                <a:cs typeface="Times New Roman" pitchFamily="18" charset="0"/>
              </a:rPr>
              <a:t>(k)(s) = (1/M)</a:t>
            </a:r>
          </a:p>
          <a:p>
            <a:pPr algn="ctr">
              <a:lnSpc>
                <a:spcPct val="70000"/>
              </a:lnSpc>
              <a:spcBef>
                <a:spcPct val="50000"/>
              </a:spcBef>
              <a:buClr>
                <a:schemeClr val="tx2"/>
              </a:buClr>
              <a:buSzPct val="75000"/>
              <a:buFont typeface="Wingdings" pitchFamily="2" charset="2"/>
              <a:buNone/>
            </a:pPr>
            <a:r>
              <a:rPr lang="en-US" sz="2800">
                <a:solidFill>
                  <a:schemeClr val="bg1"/>
                </a:solidFill>
                <a:cs typeface="Times New Roman" pitchFamily="18" charset="0"/>
              </a:rPr>
              <a:t>so</a:t>
            </a:r>
          </a:p>
          <a:p>
            <a:pPr algn="ctr">
              <a:lnSpc>
                <a:spcPct val="70000"/>
              </a:lnSpc>
              <a:spcBef>
                <a:spcPct val="50000"/>
              </a:spcBef>
              <a:buClr>
                <a:schemeClr val="tx2"/>
              </a:buClr>
              <a:buSzPct val="75000"/>
              <a:buFont typeface="Wingdings" pitchFamily="2" charset="2"/>
              <a:buNone/>
            </a:pPr>
            <a:r>
              <a:rPr lang="en-US" sz="2800">
                <a:solidFill>
                  <a:srgbClr val="0066FF"/>
                </a:solidFill>
                <a:cs typeface="Times New Roman" pitchFamily="18" charset="0"/>
              </a:rPr>
              <a:t>(k) = 1/(M•s)</a:t>
            </a:r>
          </a:p>
          <a:p>
            <a:pPr algn="ctr">
              <a:lnSpc>
                <a:spcPct val="70000"/>
              </a:lnSpc>
              <a:spcBef>
                <a:spcPct val="50000"/>
              </a:spcBef>
              <a:buClr>
                <a:schemeClr val="tx2"/>
              </a:buClr>
              <a:buSzPct val="75000"/>
              <a:buFont typeface="Wingdings" pitchFamily="2" charset="2"/>
              <a:buNone/>
            </a:pPr>
            <a:r>
              <a:rPr lang="en-US" sz="2800">
                <a:solidFill>
                  <a:schemeClr val="bg1"/>
                </a:solidFill>
                <a:cs typeface="Times New Roman" pitchFamily="18" charset="0"/>
              </a:rPr>
              <a:t>or</a:t>
            </a:r>
          </a:p>
          <a:p>
            <a:pPr algn="ctr">
              <a:lnSpc>
                <a:spcPct val="70000"/>
              </a:lnSpc>
              <a:spcBef>
                <a:spcPct val="50000"/>
              </a:spcBef>
              <a:buClr>
                <a:schemeClr val="tx2"/>
              </a:buClr>
              <a:buSzPct val="75000"/>
              <a:buFont typeface="Wingdings" pitchFamily="2" charset="2"/>
              <a:buNone/>
            </a:pPr>
            <a:r>
              <a:rPr lang="en-US" sz="2800">
                <a:solidFill>
                  <a:srgbClr val="0066FF"/>
                </a:solidFill>
                <a:cs typeface="Times New Roman" pitchFamily="18" charset="0"/>
              </a:rPr>
              <a:t>(k) = mol</a:t>
            </a:r>
            <a:r>
              <a:rPr lang="en-US" sz="2800" baseline="30000">
                <a:solidFill>
                  <a:srgbClr val="0066FF"/>
                </a:solidFill>
                <a:cs typeface="Times New Roman" pitchFamily="18" charset="0"/>
              </a:rPr>
              <a:t>-1</a:t>
            </a:r>
            <a:r>
              <a:rPr lang="en-US" sz="2800">
                <a:solidFill>
                  <a:srgbClr val="0066FF"/>
                </a:solidFill>
                <a:cs typeface="Times New Roman" pitchFamily="18" charset="0"/>
              </a:rPr>
              <a:t>·L·s</a:t>
            </a:r>
            <a:r>
              <a:rPr lang="en-US" sz="2800" baseline="30000">
                <a:solidFill>
                  <a:srgbClr val="0066FF"/>
                </a:solidFill>
                <a:cs typeface="Times New Roman" pitchFamily="18" charset="0"/>
              </a:rPr>
              <a:t>-1</a:t>
            </a:r>
            <a:endParaRPr lang="en-US" sz="2800">
              <a:solidFill>
                <a:srgbClr val="0066FF"/>
              </a:solidFill>
              <a:cs typeface="Times New Roman" pitchFamily="18" charset="0"/>
            </a:endParaRPr>
          </a:p>
          <a:p>
            <a:pPr algn="ctr">
              <a:spcBef>
                <a:spcPct val="50000"/>
              </a:spcBef>
              <a:buClr>
                <a:schemeClr val="tx2"/>
              </a:buClr>
              <a:buSzPct val="75000"/>
              <a:buFont typeface="Wingdings" pitchFamily="2" charset="2"/>
              <a:buNone/>
            </a:pPr>
            <a:r>
              <a:rPr lang="en-US" sz="2800">
                <a:solidFill>
                  <a:srgbClr val="0066FF"/>
                </a:solidFill>
                <a:cs typeface="Times New Roman" pitchFamily="18" charset="0"/>
              </a:rPr>
              <a:t>(k) = M</a:t>
            </a:r>
            <a:r>
              <a:rPr lang="en-US" sz="2800" baseline="30000">
                <a:solidFill>
                  <a:srgbClr val="0066FF"/>
                </a:solidFill>
                <a:cs typeface="Times New Roman" pitchFamily="18" charset="0"/>
              </a:rPr>
              <a:t>-1</a:t>
            </a:r>
            <a:r>
              <a:rPr lang="en-US" sz="2800">
                <a:solidFill>
                  <a:srgbClr val="0066FF"/>
                </a:solidFill>
                <a:cs typeface="Times New Roman" pitchFamily="18" charset="0"/>
              </a:rPr>
              <a:t>·s</a:t>
            </a:r>
            <a:r>
              <a:rPr lang="en-US" sz="2800" baseline="30000">
                <a:solidFill>
                  <a:srgbClr val="0066FF"/>
                </a:solidFill>
                <a:cs typeface="Times New Roman" pitchFamily="18" charset="0"/>
              </a:rPr>
              <a:t>-1</a:t>
            </a:r>
          </a:p>
        </p:txBody>
      </p:sp>
      <p:sp>
        <p:nvSpPr>
          <p:cNvPr id="11332" name="Freeform 68"/>
          <p:cNvSpPr>
            <a:spLocks/>
          </p:cNvSpPr>
          <p:nvPr/>
        </p:nvSpPr>
        <p:spPr bwMode="auto">
          <a:xfrm>
            <a:off x="4730750" y="5949950"/>
            <a:ext cx="3127375" cy="755650"/>
          </a:xfrm>
          <a:custGeom>
            <a:avLst/>
            <a:gdLst>
              <a:gd name="T0" fmla="*/ 2147483647 w 1970"/>
              <a:gd name="T1" fmla="*/ 2147483647 h 476"/>
              <a:gd name="T2" fmla="*/ 2147483647 w 1970"/>
              <a:gd name="T3" fmla="*/ 2147483647 h 476"/>
              <a:gd name="T4" fmla="*/ 2147483647 w 1970"/>
              <a:gd name="T5" fmla="*/ 2147483647 h 476"/>
              <a:gd name="T6" fmla="*/ 0 w 1970"/>
              <a:gd name="T7" fmla="*/ 0 h 476"/>
              <a:gd name="T8" fmla="*/ 0 60000 65536"/>
              <a:gd name="T9" fmla="*/ 0 60000 65536"/>
              <a:gd name="T10" fmla="*/ 0 60000 65536"/>
              <a:gd name="T11" fmla="*/ 0 60000 65536"/>
              <a:gd name="T12" fmla="*/ 0 w 1970"/>
              <a:gd name="T13" fmla="*/ 0 h 476"/>
              <a:gd name="T14" fmla="*/ 1970 w 1970"/>
              <a:gd name="T15" fmla="*/ 476 h 476"/>
            </a:gdLst>
            <a:ahLst/>
            <a:cxnLst>
              <a:cxn ang="T8">
                <a:pos x="T0" y="T1"/>
              </a:cxn>
              <a:cxn ang="T9">
                <a:pos x="T2" y="T3"/>
              </a:cxn>
              <a:cxn ang="T10">
                <a:pos x="T4" y="T5"/>
              </a:cxn>
              <a:cxn ang="T11">
                <a:pos x="T6" y="T7"/>
              </a:cxn>
            </a:cxnLst>
            <a:rect l="T12" t="T13" r="T14" b="T15"/>
            <a:pathLst>
              <a:path w="1970" h="476">
                <a:moveTo>
                  <a:pt x="1970" y="59"/>
                </a:moveTo>
                <a:lnTo>
                  <a:pt x="1338" y="476"/>
                </a:lnTo>
                <a:lnTo>
                  <a:pt x="565" y="427"/>
                </a:lnTo>
                <a:lnTo>
                  <a:pt x="0" y="0"/>
                </a:lnTo>
              </a:path>
            </a:pathLst>
          </a:custGeom>
          <a:noFill/>
          <a:ln w="57150">
            <a:solidFill>
              <a:srgbClr val="FFFF00"/>
            </a:solidFill>
            <a:round/>
            <a:headEnd/>
            <a:tailEnd type="triangle" w="med" len="med"/>
          </a:ln>
        </p:spPr>
        <p:txBody>
          <a:bodyPr wrap="none"/>
          <a:lstStyle/>
          <a:p>
            <a:endParaRPr lang="en-US"/>
          </a:p>
        </p:txBody>
      </p:sp>
      <p:graphicFrame>
        <p:nvGraphicFramePr>
          <p:cNvPr id="11333" name="Object 69"/>
          <p:cNvGraphicFramePr>
            <a:graphicFrameLocks noChangeAspect="1"/>
          </p:cNvGraphicFramePr>
          <p:nvPr/>
        </p:nvGraphicFramePr>
        <p:xfrm>
          <a:off x="3605213" y="228600"/>
          <a:ext cx="1900237" cy="817563"/>
        </p:xfrm>
        <a:graphic>
          <a:graphicData uri="http://schemas.openxmlformats.org/presentationml/2006/ole">
            <p:oleObj spid="_x0000_s7174" name="Equation" r:id="rId8" imgW="914400" imgH="393480" progId="Equation.3">
              <p:embed/>
            </p:oleObj>
          </a:graphicData>
        </a:graphic>
      </p:graphicFrame>
      <p:graphicFrame>
        <p:nvGraphicFramePr>
          <p:cNvPr id="11334" name="Object 70"/>
          <p:cNvGraphicFramePr>
            <a:graphicFrameLocks noChangeAspect="1"/>
          </p:cNvGraphicFramePr>
          <p:nvPr/>
        </p:nvGraphicFramePr>
        <p:xfrm>
          <a:off x="3767138" y="1096963"/>
          <a:ext cx="1643062" cy="960437"/>
        </p:xfrm>
        <a:graphic>
          <a:graphicData uri="http://schemas.openxmlformats.org/presentationml/2006/ole">
            <p:oleObj spid="_x0000_s7175" name="Equation" r:id="rId9" imgW="736560" imgH="431640" progId="Equation.3">
              <p:embed/>
            </p:oleObj>
          </a:graphicData>
        </a:graphic>
      </p:graphicFrame>
      <p:graphicFrame>
        <p:nvGraphicFramePr>
          <p:cNvPr id="11335" name="Object 71"/>
          <p:cNvGraphicFramePr>
            <a:graphicFrameLocks noChangeAspect="1"/>
          </p:cNvGraphicFramePr>
          <p:nvPr/>
        </p:nvGraphicFramePr>
        <p:xfrm>
          <a:off x="3429000" y="2025650"/>
          <a:ext cx="2289175" cy="1022350"/>
        </p:xfrm>
        <a:graphic>
          <a:graphicData uri="http://schemas.openxmlformats.org/presentationml/2006/ole">
            <p:oleObj spid="_x0000_s7176" name="Equation" r:id="rId10" imgW="1041120" imgH="507960" progId="Equation.3">
              <p:embed/>
            </p:oleObj>
          </a:graphicData>
        </a:graphic>
      </p:graphicFrame>
      <p:graphicFrame>
        <p:nvGraphicFramePr>
          <p:cNvPr id="11336" name="Object 72"/>
          <p:cNvGraphicFramePr>
            <a:graphicFrameLocks noChangeAspect="1"/>
          </p:cNvGraphicFramePr>
          <p:nvPr/>
        </p:nvGraphicFramePr>
        <p:xfrm>
          <a:off x="3000375" y="2979738"/>
          <a:ext cx="3295650" cy="906462"/>
        </p:xfrm>
        <a:graphic>
          <a:graphicData uri="http://schemas.openxmlformats.org/presentationml/2006/ole">
            <p:oleObj spid="_x0000_s7177" name="Equation" r:id="rId11" imgW="1752480" imgH="482400" progId="Equation.3">
              <p:embed/>
            </p:oleObj>
          </a:graphicData>
        </a:graphic>
      </p:graphicFrame>
      <p:grpSp>
        <p:nvGrpSpPr>
          <p:cNvPr id="3" name="Group 1028"/>
          <p:cNvGrpSpPr>
            <a:grpSpLocks/>
          </p:cNvGrpSpPr>
          <p:nvPr/>
        </p:nvGrpSpPr>
        <p:grpSpPr bwMode="auto">
          <a:xfrm>
            <a:off x="762000" y="4038600"/>
            <a:ext cx="2133600" cy="1981200"/>
            <a:chOff x="720" y="2544"/>
            <a:chExt cx="1344" cy="1248"/>
          </a:xfrm>
        </p:grpSpPr>
        <p:sp>
          <p:nvSpPr>
            <p:cNvPr id="7195" name="Line 1029"/>
            <p:cNvSpPr>
              <a:spLocks noChangeShapeType="1"/>
            </p:cNvSpPr>
            <p:nvPr/>
          </p:nvSpPr>
          <p:spPr bwMode="auto">
            <a:xfrm>
              <a:off x="1168" y="2544"/>
              <a:ext cx="0" cy="932"/>
            </a:xfrm>
            <a:prstGeom prst="line">
              <a:avLst/>
            </a:prstGeom>
            <a:noFill/>
            <a:ln w="28575">
              <a:solidFill>
                <a:srgbClr val="000000"/>
              </a:solidFill>
              <a:round/>
              <a:headEnd/>
              <a:tailEnd/>
            </a:ln>
          </p:spPr>
          <p:txBody>
            <a:bodyPr/>
            <a:lstStyle/>
            <a:p>
              <a:endParaRPr lang="en-US"/>
            </a:p>
          </p:txBody>
        </p:sp>
        <p:sp>
          <p:nvSpPr>
            <p:cNvPr id="7196" name="Line 1030"/>
            <p:cNvSpPr>
              <a:spLocks noChangeShapeType="1"/>
            </p:cNvSpPr>
            <p:nvPr/>
          </p:nvSpPr>
          <p:spPr bwMode="auto">
            <a:xfrm>
              <a:off x="1168" y="3476"/>
              <a:ext cx="896" cy="0"/>
            </a:xfrm>
            <a:prstGeom prst="line">
              <a:avLst/>
            </a:prstGeom>
            <a:noFill/>
            <a:ln w="28575">
              <a:solidFill>
                <a:srgbClr val="000000"/>
              </a:solidFill>
              <a:round/>
              <a:headEnd/>
              <a:tailEnd/>
            </a:ln>
          </p:spPr>
          <p:txBody>
            <a:bodyPr/>
            <a:lstStyle/>
            <a:p>
              <a:endParaRPr lang="en-US"/>
            </a:p>
          </p:txBody>
        </p:sp>
        <p:sp>
          <p:nvSpPr>
            <p:cNvPr id="7197" name="Text Box 1031"/>
            <p:cNvSpPr txBox="1">
              <a:spLocks noChangeArrowheads="1"/>
            </p:cNvSpPr>
            <p:nvPr/>
          </p:nvSpPr>
          <p:spPr bwMode="auto">
            <a:xfrm>
              <a:off x="720" y="2841"/>
              <a:ext cx="498" cy="393"/>
            </a:xfrm>
            <a:prstGeom prst="rect">
              <a:avLst/>
            </a:prstGeom>
            <a:noFill/>
            <a:ln w="28575">
              <a:noFill/>
              <a:miter lim="800000"/>
              <a:headEnd/>
              <a:tailEnd/>
            </a:ln>
          </p:spPr>
          <p:txBody>
            <a:bodyPr/>
            <a:lstStyle/>
            <a:p>
              <a:pPr eaLnBrk="0" hangingPunct="0"/>
              <a:r>
                <a:rPr lang="en-US" b="1" dirty="0">
                  <a:solidFill>
                    <a:srgbClr val="FF0000"/>
                  </a:solidFill>
                </a:rPr>
                <a:t>[A]</a:t>
              </a:r>
              <a:r>
                <a:rPr lang="en-US" b="1" baseline="-25000" dirty="0">
                  <a:solidFill>
                    <a:srgbClr val="FF0000"/>
                  </a:solidFill>
                </a:rPr>
                <a:t>t</a:t>
              </a:r>
            </a:p>
          </p:txBody>
        </p:sp>
        <p:sp>
          <p:nvSpPr>
            <p:cNvPr id="7198" name="Text Box 1032"/>
            <p:cNvSpPr txBox="1">
              <a:spLocks noChangeArrowheads="1"/>
            </p:cNvSpPr>
            <p:nvPr/>
          </p:nvSpPr>
          <p:spPr bwMode="auto">
            <a:xfrm>
              <a:off x="1230" y="3476"/>
              <a:ext cx="610" cy="316"/>
            </a:xfrm>
            <a:prstGeom prst="rect">
              <a:avLst/>
            </a:prstGeom>
            <a:noFill/>
            <a:ln w="28575">
              <a:noFill/>
              <a:miter lim="800000"/>
              <a:headEnd/>
              <a:tailEnd/>
            </a:ln>
          </p:spPr>
          <p:txBody>
            <a:bodyPr/>
            <a:lstStyle/>
            <a:p>
              <a:pPr eaLnBrk="0" hangingPunct="0"/>
              <a:r>
                <a:rPr lang="en-US" b="1" dirty="0">
                  <a:solidFill>
                    <a:srgbClr val="FF0000"/>
                  </a:solidFill>
                </a:rPr>
                <a:t>Time</a:t>
              </a:r>
            </a:p>
          </p:txBody>
        </p:sp>
        <p:sp>
          <p:nvSpPr>
            <p:cNvPr id="7199" name="Arc 1033"/>
            <p:cNvSpPr>
              <a:spLocks/>
            </p:cNvSpPr>
            <p:nvPr/>
          </p:nvSpPr>
          <p:spPr bwMode="auto">
            <a:xfrm rot="10800000">
              <a:off x="1296" y="2688"/>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000000"/>
              </a:solidFill>
              <a:round/>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300"/>
                                        </p:tgtEl>
                                        <p:attrNameLst>
                                          <p:attrName>style.visibility</p:attrName>
                                        </p:attrNameLst>
                                      </p:cBhvr>
                                      <p:to>
                                        <p:strVal val="visible"/>
                                      </p:to>
                                    </p:set>
                                    <p:animEffect transition="in" filter="wipe(left)">
                                      <p:cBhvr>
                                        <p:cTn id="7" dur="500"/>
                                        <p:tgtEl>
                                          <p:spTgt spid="113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301"/>
                                        </p:tgtEl>
                                        <p:attrNameLst>
                                          <p:attrName>style.visibility</p:attrName>
                                        </p:attrNameLst>
                                      </p:cBhvr>
                                      <p:to>
                                        <p:strVal val="visible"/>
                                      </p:to>
                                    </p:set>
                                    <p:animEffect transition="in" filter="wipe(left)">
                                      <p:cBhvr>
                                        <p:cTn id="12" dur="500"/>
                                        <p:tgtEl>
                                          <p:spTgt spid="1130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333"/>
                                        </p:tgtEl>
                                        <p:attrNameLst>
                                          <p:attrName>style.visibility</p:attrName>
                                        </p:attrNameLst>
                                      </p:cBhvr>
                                      <p:to>
                                        <p:strVal val="visible"/>
                                      </p:to>
                                    </p:set>
                                    <p:animEffect transition="in" filter="wipe(left)">
                                      <p:cBhvr>
                                        <p:cTn id="22" dur="500"/>
                                        <p:tgtEl>
                                          <p:spTgt spid="1133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334"/>
                                        </p:tgtEl>
                                        <p:attrNameLst>
                                          <p:attrName>style.visibility</p:attrName>
                                        </p:attrNameLst>
                                      </p:cBhvr>
                                      <p:to>
                                        <p:strVal val="visible"/>
                                      </p:to>
                                    </p:set>
                                    <p:animEffect transition="in" filter="wipe(left)">
                                      <p:cBhvr>
                                        <p:cTn id="27" dur="500"/>
                                        <p:tgtEl>
                                          <p:spTgt spid="1133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335"/>
                                        </p:tgtEl>
                                        <p:attrNameLst>
                                          <p:attrName>style.visibility</p:attrName>
                                        </p:attrNameLst>
                                      </p:cBhvr>
                                      <p:to>
                                        <p:strVal val="visible"/>
                                      </p:to>
                                    </p:set>
                                    <p:animEffect transition="in" filter="wipe(left)">
                                      <p:cBhvr>
                                        <p:cTn id="32" dur="500"/>
                                        <p:tgtEl>
                                          <p:spTgt spid="1133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336"/>
                                        </p:tgtEl>
                                        <p:attrNameLst>
                                          <p:attrName>style.visibility</p:attrName>
                                        </p:attrNameLst>
                                      </p:cBhvr>
                                      <p:to>
                                        <p:strVal val="visible"/>
                                      </p:to>
                                    </p:set>
                                    <p:animEffect transition="in" filter="wipe(left)">
                                      <p:cBhvr>
                                        <p:cTn id="37" dur="500"/>
                                        <p:tgtEl>
                                          <p:spTgt spid="1133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302"/>
                                        </p:tgtEl>
                                        <p:attrNameLst>
                                          <p:attrName>style.visibility</p:attrName>
                                        </p:attrNameLst>
                                      </p:cBhvr>
                                      <p:to>
                                        <p:strVal val="visible"/>
                                      </p:to>
                                    </p:set>
                                    <p:animEffect transition="in" filter="wipe(left)">
                                      <p:cBhvr>
                                        <p:cTn id="42" dur="500"/>
                                        <p:tgtEl>
                                          <p:spTgt spid="1130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wipe(left)">
                                      <p:cBhvr>
                                        <p:cTn id="47" dur="5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331">
                                            <p:txEl>
                                              <p:pRg st="0" end="0"/>
                                            </p:txEl>
                                          </p:spTgt>
                                        </p:tgtEl>
                                        <p:attrNameLst>
                                          <p:attrName>style.visibility</p:attrName>
                                        </p:attrNameLst>
                                      </p:cBhvr>
                                      <p:to>
                                        <p:strVal val="visible"/>
                                      </p:to>
                                    </p:set>
                                    <p:animEffect transition="in" filter="wipe(left)">
                                      <p:cBhvr>
                                        <p:cTn id="52" dur="500"/>
                                        <p:tgtEl>
                                          <p:spTgt spid="1133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1331">
                                            <p:txEl>
                                              <p:pRg st="1" end="1"/>
                                            </p:txEl>
                                          </p:spTgt>
                                        </p:tgtEl>
                                        <p:attrNameLst>
                                          <p:attrName>style.visibility</p:attrName>
                                        </p:attrNameLst>
                                      </p:cBhvr>
                                      <p:to>
                                        <p:strVal val="visible"/>
                                      </p:to>
                                    </p:set>
                                    <p:animEffect transition="in" filter="wipe(left)">
                                      <p:cBhvr>
                                        <p:cTn id="57" dur="500"/>
                                        <p:tgtEl>
                                          <p:spTgt spid="11331">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1331">
                                            <p:txEl>
                                              <p:pRg st="3" end="3"/>
                                            </p:txEl>
                                          </p:spTgt>
                                        </p:tgtEl>
                                        <p:attrNameLst>
                                          <p:attrName>style.visibility</p:attrName>
                                        </p:attrNameLst>
                                      </p:cBhvr>
                                      <p:to>
                                        <p:strVal val="visible"/>
                                      </p:to>
                                    </p:set>
                                    <p:animEffect transition="in" filter="wipe(left)">
                                      <p:cBhvr>
                                        <p:cTn id="62" dur="500"/>
                                        <p:tgtEl>
                                          <p:spTgt spid="11331">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1331">
                                            <p:txEl>
                                              <p:pRg st="4" end="4"/>
                                            </p:txEl>
                                          </p:spTgt>
                                        </p:tgtEl>
                                        <p:attrNameLst>
                                          <p:attrName>style.visibility</p:attrName>
                                        </p:attrNameLst>
                                      </p:cBhvr>
                                      <p:to>
                                        <p:strVal val="visible"/>
                                      </p:to>
                                    </p:set>
                                    <p:animEffect transition="in" filter="wipe(left)">
                                      <p:cBhvr>
                                        <p:cTn id="67" dur="500"/>
                                        <p:tgtEl>
                                          <p:spTgt spid="11331">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1331">
                                            <p:txEl>
                                              <p:pRg st="5" end="5"/>
                                            </p:txEl>
                                          </p:spTgt>
                                        </p:tgtEl>
                                        <p:attrNameLst>
                                          <p:attrName>style.visibility</p:attrName>
                                        </p:attrNameLst>
                                      </p:cBhvr>
                                      <p:to>
                                        <p:strVal val="visible"/>
                                      </p:to>
                                    </p:set>
                                    <p:animEffect transition="in" filter="wipe(left)">
                                      <p:cBhvr>
                                        <p:cTn id="72" dur="500"/>
                                        <p:tgtEl>
                                          <p:spTgt spid="11331">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1331">
                                            <p:txEl>
                                              <p:pRg st="6" end="6"/>
                                            </p:txEl>
                                          </p:spTgt>
                                        </p:tgtEl>
                                        <p:attrNameLst>
                                          <p:attrName>style.visibility</p:attrName>
                                        </p:attrNameLst>
                                      </p:cBhvr>
                                      <p:to>
                                        <p:strVal val="visible"/>
                                      </p:to>
                                    </p:set>
                                    <p:animEffect transition="in" filter="wipe(left)">
                                      <p:cBhvr>
                                        <p:cTn id="77" dur="500"/>
                                        <p:tgtEl>
                                          <p:spTgt spid="11331">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1331">
                                            <p:txEl>
                                              <p:pRg st="7" end="7"/>
                                            </p:txEl>
                                          </p:spTgt>
                                        </p:tgtEl>
                                        <p:attrNameLst>
                                          <p:attrName>style.visibility</p:attrName>
                                        </p:attrNameLst>
                                      </p:cBhvr>
                                      <p:to>
                                        <p:strVal val="visible"/>
                                      </p:to>
                                    </p:set>
                                    <p:animEffect transition="in" filter="wipe(left)">
                                      <p:cBhvr>
                                        <p:cTn id="82" dur="500"/>
                                        <p:tgtEl>
                                          <p:spTgt spid="11331">
                                            <p:txEl>
                                              <p:pRg st="7" end="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11331">
                                            <p:txEl>
                                              <p:pRg st="8" end="8"/>
                                            </p:txEl>
                                          </p:spTgt>
                                        </p:tgtEl>
                                        <p:attrNameLst>
                                          <p:attrName>style.visibility</p:attrName>
                                        </p:attrNameLst>
                                      </p:cBhvr>
                                      <p:to>
                                        <p:strVal val="visible"/>
                                      </p:to>
                                    </p:set>
                                    <p:animEffect transition="in" filter="wipe(left)">
                                      <p:cBhvr>
                                        <p:cTn id="87" dur="500"/>
                                        <p:tgtEl>
                                          <p:spTgt spid="11331">
                                            <p:txEl>
                                              <p:pRg st="8" end="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11331">
                                            <p:txEl>
                                              <p:pRg st="9" end="9"/>
                                            </p:txEl>
                                          </p:spTgt>
                                        </p:tgtEl>
                                        <p:attrNameLst>
                                          <p:attrName>style.visibility</p:attrName>
                                        </p:attrNameLst>
                                      </p:cBhvr>
                                      <p:to>
                                        <p:strVal val="visible"/>
                                      </p:to>
                                    </p:set>
                                    <p:animEffect transition="in" filter="wipe(left)">
                                      <p:cBhvr>
                                        <p:cTn id="92" dur="500"/>
                                        <p:tgtEl>
                                          <p:spTgt spid="11331">
                                            <p:txEl>
                                              <p:pRg st="9" end="9"/>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2" fill="hold" grpId="0" nodeType="clickEffect">
                                  <p:stCondLst>
                                    <p:cond delay="0"/>
                                  </p:stCondLst>
                                  <p:childTnLst>
                                    <p:set>
                                      <p:cBhvr>
                                        <p:cTn id="96" dur="1" fill="hold">
                                          <p:stCondLst>
                                            <p:cond delay="0"/>
                                          </p:stCondLst>
                                        </p:cTn>
                                        <p:tgtEl>
                                          <p:spTgt spid="11332"/>
                                        </p:tgtEl>
                                        <p:attrNameLst>
                                          <p:attrName>style.visibility</p:attrName>
                                        </p:attrNameLst>
                                      </p:cBhvr>
                                      <p:to>
                                        <p:strVal val="visible"/>
                                      </p:to>
                                    </p:set>
                                    <p:animEffect transition="in" filter="wipe(right)">
                                      <p:cBhvr>
                                        <p:cTn id="97" dur="500"/>
                                        <p:tgtEl>
                                          <p:spTgt spid="11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31" grpId="0" build="p" autoUpdateAnimBg="0"/>
      <p:bldP spid="1133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z="3200" u="none" smtClean="0"/>
              <a:t>*If Rate = k [A][B]; referred to as “2</a:t>
            </a:r>
            <a:r>
              <a:rPr lang="en-US" sz="3200" u="none" baseline="30000" smtClean="0"/>
              <a:t>nd</a:t>
            </a:r>
            <a:r>
              <a:rPr lang="en-US" sz="3200" u="none" smtClean="0"/>
              <a:t> order, Class II”</a:t>
            </a:r>
          </a:p>
        </p:txBody>
      </p:sp>
      <p:sp>
        <p:nvSpPr>
          <p:cNvPr id="25604" name="Rectangle 3"/>
          <p:cNvSpPr>
            <a:spLocks noGrp="1" noChangeArrowheads="1"/>
          </p:cNvSpPr>
          <p:nvPr>
            <p:ph idx="1"/>
          </p:nvPr>
        </p:nvSpPr>
        <p:spPr>
          <a:xfrm>
            <a:off x="0" y="609600"/>
            <a:ext cx="9144000" cy="5943600"/>
          </a:xfrm>
        </p:spPr>
        <p:txBody>
          <a:bodyPr>
            <a:normAutofit fontScale="92500"/>
          </a:bodyPr>
          <a:lstStyle/>
          <a:p>
            <a:pPr eaLnBrk="1" hangingPunct="1">
              <a:lnSpc>
                <a:spcPct val="80000"/>
              </a:lnSpc>
            </a:pPr>
            <a:r>
              <a:rPr lang="en-US" sz="2200" smtClean="0"/>
              <a:t>“We can simplify the treatment somewhat by recognizing that, as the reaction proceeds, the loss of reactants (and the increase in product) will be stoichiometrically linked. Setting the loss of reactants (or appearance of product) = x, we get </a:t>
            </a:r>
          </a:p>
          <a:p>
            <a:pPr eaLnBrk="1" hangingPunct="1">
              <a:lnSpc>
                <a:spcPct val="80000"/>
              </a:lnSpc>
              <a:buFont typeface="Wingdings" pitchFamily="2" charset="2"/>
              <a:buNone/>
            </a:pPr>
            <a:endParaRPr lang="en-US" sz="2200" smtClean="0"/>
          </a:p>
          <a:p>
            <a:pPr eaLnBrk="1" hangingPunct="1">
              <a:lnSpc>
                <a:spcPct val="80000"/>
              </a:lnSpc>
              <a:buFont typeface="Wingdings" pitchFamily="2" charset="2"/>
              <a:buNone/>
            </a:pPr>
            <a:endParaRPr lang="en-US" sz="2200" smtClean="0"/>
          </a:p>
          <a:p>
            <a:pPr eaLnBrk="1" hangingPunct="1">
              <a:lnSpc>
                <a:spcPct val="80000"/>
              </a:lnSpc>
            </a:pPr>
            <a:r>
              <a:rPr lang="en-US" sz="2200" smtClean="0"/>
              <a:t>We re-arrange to group like terms </a:t>
            </a:r>
          </a:p>
          <a:p>
            <a:pPr eaLnBrk="1" hangingPunct="1">
              <a:lnSpc>
                <a:spcPct val="80000"/>
              </a:lnSpc>
              <a:buFont typeface="Wingdings" pitchFamily="2" charset="2"/>
              <a:buNone/>
            </a:pPr>
            <a:endParaRPr lang="en-US" sz="2200" smtClean="0"/>
          </a:p>
          <a:p>
            <a:pPr eaLnBrk="1" hangingPunct="1">
              <a:lnSpc>
                <a:spcPct val="80000"/>
              </a:lnSpc>
              <a:buFont typeface="Wingdings" pitchFamily="2" charset="2"/>
              <a:buNone/>
            </a:pPr>
            <a:r>
              <a:rPr lang="en-US" sz="2200" smtClean="0"/>
              <a:t> </a:t>
            </a:r>
          </a:p>
          <a:p>
            <a:pPr eaLnBrk="1" hangingPunct="1">
              <a:lnSpc>
                <a:spcPct val="80000"/>
              </a:lnSpc>
            </a:pPr>
            <a:r>
              <a:rPr lang="en-US" sz="2200" smtClean="0"/>
              <a:t>The integration of this equation is not trivial, but we can look it up in integration tables, and find a solution. On substitution back for x, we get: </a:t>
            </a:r>
          </a:p>
          <a:p>
            <a:pPr eaLnBrk="1" hangingPunct="1">
              <a:lnSpc>
                <a:spcPct val="80000"/>
              </a:lnSpc>
              <a:buFont typeface="Wingdings" pitchFamily="2" charset="2"/>
              <a:buNone/>
            </a:pPr>
            <a:r>
              <a:rPr lang="en-US" sz="2200" smtClean="0"/>
              <a:t> </a:t>
            </a:r>
          </a:p>
          <a:p>
            <a:pPr eaLnBrk="1" hangingPunct="1">
              <a:lnSpc>
                <a:spcPct val="80000"/>
              </a:lnSpc>
              <a:buFont typeface="Wingdings" pitchFamily="2" charset="2"/>
              <a:buNone/>
            </a:pPr>
            <a:endParaRPr lang="en-US" sz="2200" smtClean="0"/>
          </a:p>
          <a:p>
            <a:pPr eaLnBrk="1" hangingPunct="1">
              <a:lnSpc>
                <a:spcPct val="80000"/>
              </a:lnSpc>
            </a:pPr>
            <a:r>
              <a:rPr lang="en-US" sz="2200" smtClean="0"/>
              <a:t>Note that the integrated rate equation shows that a plot of ln [A]/[B] vs. time will give a straight line for a 2nd-order, Class II reaction. Note also that the treatment fails if the initial concentrations of the two substrates are the same, i.e. the logarithmic term becomes zero. In this case, the reaction can be treated by the same formalism as for Class I reactions, or alternatively, the initial concentrations can be handle if the values are very slightly different.”</a:t>
            </a:r>
          </a:p>
          <a:p>
            <a:pPr eaLnBrk="1" hangingPunct="1">
              <a:lnSpc>
                <a:spcPct val="80000"/>
              </a:lnSpc>
              <a:buFont typeface="Wingdings" pitchFamily="2" charset="2"/>
              <a:buNone/>
            </a:pPr>
            <a:endParaRPr lang="en-US" sz="2200" smtClean="0"/>
          </a:p>
          <a:p>
            <a:pPr eaLnBrk="1" hangingPunct="1">
              <a:lnSpc>
                <a:spcPct val="80000"/>
              </a:lnSpc>
              <a:buFont typeface="Wingdings" pitchFamily="2" charset="2"/>
              <a:buNone/>
            </a:pPr>
            <a:r>
              <a:rPr lang="en-US" sz="2200" smtClean="0"/>
              <a:t>	(Source: http://www.life.uiuc.edu/crofts/bioph354/lect18_sup.html)</a:t>
            </a:r>
          </a:p>
        </p:txBody>
      </p:sp>
      <p:sp>
        <p:nvSpPr>
          <p:cNvPr id="25602" name="Slide Number Placeholder 3"/>
          <p:cNvSpPr>
            <a:spLocks noGrp="1"/>
          </p:cNvSpPr>
          <p:nvPr>
            <p:ph type="sldNum" sz="quarter" idx="12"/>
          </p:nvPr>
        </p:nvSpPr>
        <p:spPr>
          <a:noFill/>
        </p:spPr>
        <p:txBody>
          <a:bodyPr/>
          <a:lstStyle/>
          <a:p>
            <a:fld id="{FD8C88E6-03A1-433A-AEE8-ECFA40C2FC36}" type="slidenum">
              <a:rPr lang="en-US" smtClean="0"/>
              <a:pPr/>
              <a:t>18</a:t>
            </a:fld>
            <a:endParaRPr lang="en-US" smtClean="0"/>
          </a:p>
        </p:txBody>
      </p:sp>
      <p:pic>
        <p:nvPicPr>
          <p:cNvPr id="25605" name="Picture 6" descr="2nd-orderII_1"/>
          <p:cNvPicPr>
            <a:picLocks noChangeAspect="1" noChangeArrowheads="1"/>
          </p:cNvPicPr>
          <p:nvPr/>
        </p:nvPicPr>
        <p:blipFill>
          <a:blip r:embed="rId3" cstate="print"/>
          <a:srcRect/>
          <a:stretch>
            <a:fillRect/>
          </a:stretch>
        </p:blipFill>
        <p:spPr bwMode="auto">
          <a:xfrm>
            <a:off x="3048000" y="1485900"/>
            <a:ext cx="2971800" cy="735013"/>
          </a:xfrm>
          <a:prstGeom prst="rect">
            <a:avLst/>
          </a:prstGeom>
          <a:noFill/>
          <a:ln w="9525">
            <a:noFill/>
            <a:miter lim="800000"/>
            <a:headEnd/>
            <a:tailEnd/>
          </a:ln>
        </p:spPr>
      </p:pic>
      <p:pic>
        <p:nvPicPr>
          <p:cNvPr id="25606" name="Picture 8" descr="2nd-orderII_2"/>
          <p:cNvPicPr>
            <a:picLocks noChangeAspect="1" noChangeArrowheads="1"/>
          </p:cNvPicPr>
          <p:nvPr/>
        </p:nvPicPr>
        <p:blipFill>
          <a:blip r:embed="rId4" cstate="print"/>
          <a:srcRect/>
          <a:stretch>
            <a:fillRect/>
          </a:stretch>
        </p:blipFill>
        <p:spPr bwMode="auto">
          <a:xfrm>
            <a:off x="3200400" y="2438400"/>
            <a:ext cx="2767013" cy="768350"/>
          </a:xfrm>
          <a:prstGeom prst="rect">
            <a:avLst/>
          </a:prstGeom>
          <a:noFill/>
          <a:ln w="9525">
            <a:noFill/>
            <a:miter lim="800000"/>
            <a:headEnd/>
            <a:tailEnd/>
          </a:ln>
        </p:spPr>
      </p:pic>
      <p:pic>
        <p:nvPicPr>
          <p:cNvPr id="25607" name="Picture 10" descr="2nd-orderII_3"/>
          <p:cNvPicPr>
            <a:picLocks noChangeAspect="1" noChangeArrowheads="1"/>
          </p:cNvPicPr>
          <p:nvPr/>
        </p:nvPicPr>
        <p:blipFill>
          <a:blip r:embed="rId5" cstate="print"/>
          <a:srcRect/>
          <a:stretch>
            <a:fillRect/>
          </a:stretch>
        </p:blipFill>
        <p:spPr bwMode="auto">
          <a:xfrm>
            <a:off x="2971800" y="3683000"/>
            <a:ext cx="3276600" cy="887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3"/>
          <p:cNvSpPr>
            <a:spLocks noGrp="1" noChangeArrowheads="1"/>
          </p:cNvSpPr>
          <p:nvPr>
            <p:ph idx="1"/>
          </p:nvPr>
        </p:nvSpPr>
        <p:spPr>
          <a:xfrm>
            <a:off x="152400" y="76200"/>
            <a:ext cx="8839200" cy="4267200"/>
          </a:xfrm>
        </p:spPr>
        <p:txBody>
          <a:bodyPr/>
          <a:lstStyle/>
          <a:p>
            <a:pPr eaLnBrk="1" hangingPunct="1"/>
            <a:r>
              <a:rPr lang="en-US" smtClean="0"/>
              <a:t>Other methods to determine the units of k:</a:t>
            </a:r>
          </a:p>
          <a:p>
            <a:pPr lvl="1" eaLnBrk="1" hangingPunct="1"/>
            <a:r>
              <a:rPr lang="en-US" sz="3200" smtClean="0"/>
              <a:t>Memorize this:</a:t>
            </a:r>
          </a:p>
          <a:p>
            <a:pPr lvl="1" eaLnBrk="1" hangingPunct="1">
              <a:buFont typeface="Wingdings" pitchFamily="2" charset="2"/>
              <a:buNone/>
            </a:pPr>
            <a:endParaRPr lang="en-US" sz="3200" smtClean="0"/>
          </a:p>
          <a:p>
            <a:pPr lvl="1" eaLnBrk="1" hangingPunct="1">
              <a:buFont typeface="Wingdings" pitchFamily="2" charset="2"/>
              <a:buNone/>
            </a:pPr>
            <a:endParaRPr lang="en-US" sz="3200" smtClean="0"/>
          </a:p>
          <a:p>
            <a:pPr lvl="1" eaLnBrk="1" hangingPunct="1">
              <a:buFont typeface="Wingdings" pitchFamily="2" charset="2"/>
              <a:buNone/>
            </a:pPr>
            <a:endParaRPr lang="en-US" sz="3200" smtClean="0"/>
          </a:p>
          <a:p>
            <a:pPr lvl="1" eaLnBrk="1" hangingPunct="1">
              <a:buFont typeface="Wingdings" pitchFamily="2" charset="2"/>
              <a:buNone/>
            </a:pPr>
            <a:endParaRPr lang="en-US" sz="3200" smtClean="0"/>
          </a:p>
          <a:p>
            <a:pPr lvl="1" eaLnBrk="1" hangingPunct="1"/>
            <a:r>
              <a:rPr lang="en-US" sz="3200" smtClean="0"/>
              <a:t>Solve the rate law for units:</a:t>
            </a:r>
          </a:p>
        </p:txBody>
      </p:sp>
      <p:sp>
        <p:nvSpPr>
          <p:cNvPr id="8200" name="Slide Number Placeholder 3"/>
          <p:cNvSpPr>
            <a:spLocks noGrp="1"/>
          </p:cNvSpPr>
          <p:nvPr>
            <p:ph type="sldNum" sz="quarter" idx="12"/>
          </p:nvPr>
        </p:nvSpPr>
        <p:spPr>
          <a:noFill/>
        </p:spPr>
        <p:txBody>
          <a:bodyPr/>
          <a:lstStyle/>
          <a:p>
            <a:fld id="{C8ACF627-ABF0-4771-BCB1-36BEAFA1395B}" type="slidenum">
              <a:rPr lang="en-US" smtClean="0"/>
              <a:pPr/>
              <a:t>19</a:t>
            </a:fld>
            <a:endParaRPr lang="en-US" smtClean="0"/>
          </a:p>
        </p:txBody>
      </p:sp>
      <p:graphicFrame>
        <p:nvGraphicFramePr>
          <p:cNvPr id="50180" name="Object 4"/>
          <p:cNvGraphicFramePr>
            <a:graphicFrameLocks noChangeAspect="1"/>
          </p:cNvGraphicFramePr>
          <p:nvPr/>
        </p:nvGraphicFramePr>
        <p:xfrm>
          <a:off x="977900" y="1363663"/>
          <a:ext cx="3594100" cy="1379537"/>
        </p:xfrm>
        <a:graphic>
          <a:graphicData uri="http://schemas.openxmlformats.org/presentationml/2006/ole">
            <p:oleObj spid="_x0000_s8194" name="Equation" r:id="rId4" imgW="1091880" imgH="419040" progId="Equation.3">
              <p:embed/>
            </p:oleObj>
          </a:graphicData>
        </a:graphic>
      </p:graphicFrame>
      <p:graphicFrame>
        <p:nvGraphicFramePr>
          <p:cNvPr id="50183" name="Object 7"/>
          <p:cNvGraphicFramePr>
            <a:graphicFrameLocks noChangeAspect="1"/>
          </p:cNvGraphicFramePr>
          <p:nvPr/>
        </p:nvGraphicFramePr>
        <p:xfrm>
          <a:off x="6934200" y="1406525"/>
          <a:ext cx="1803400" cy="1082675"/>
        </p:xfrm>
        <a:graphic>
          <a:graphicData uri="http://schemas.openxmlformats.org/presentationml/2006/ole">
            <p:oleObj spid="_x0000_s8195" name="Equation" r:id="rId5" imgW="698400" imgH="419040" progId="Equation.3">
              <p:embed/>
            </p:oleObj>
          </a:graphicData>
        </a:graphic>
      </p:graphicFrame>
      <p:graphicFrame>
        <p:nvGraphicFramePr>
          <p:cNvPr id="50186" name="Object 10"/>
          <p:cNvGraphicFramePr>
            <a:graphicFrameLocks noChangeAspect="1"/>
          </p:cNvGraphicFramePr>
          <p:nvPr/>
        </p:nvGraphicFramePr>
        <p:xfrm>
          <a:off x="5505450" y="2582863"/>
          <a:ext cx="3181350" cy="1082675"/>
        </p:xfrm>
        <a:graphic>
          <a:graphicData uri="http://schemas.openxmlformats.org/presentationml/2006/ole">
            <p:oleObj spid="_x0000_s8196" name="Equation" r:id="rId6" imgW="1231560" imgH="419040" progId="Equation.3">
              <p:embed/>
            </p:oleObj>
          </a:graphicData>
        </a:graphic>
      </p:graphicFrame>
      <p:sp>
        <p:nvSpPr>
          <p:cNvPr id="50191" name="Text Box 15"/>
          <p:cNvSpPr txBox="1">
            <a:spLocks noChangeArrowheads="1"/>
          </p:cNvSpPr>
          <p:nvPr/>
        </p:nvSpPr>
        <p:spPr bwMode="auto">
          <a:xfrm>
            <a:off x="5283200" y="1219200"/>
            <a:ext cx="1828800" cy="457200"/>
          </a:xfrm>
          <a:prstGeom prst="rect">
            <a:avLst/>
          </a:prstGeom>
          <a:noFill/>
          <a:ln w="9525">
            <a:noFill/>
            <a:miter lim="800000"/>
            <a:headEnd/>
            <a:tailEnd/>
          </a:ln>
        </p:spPr>
        <p:txBody>
          <a:bodyPr>
            <a:spAutoFit/>
          </a:bodyPr>
          <a:lstStyle/>
          <a:p>
            <a:pPr>
              <a:spcBef>
                <a:spcPct val="50000"/>
              </a:spcBef>
            </a:pPr>
            <a:r>
              <a:rPr lang="en-US">
                <a:solidFill>
                  <a:schemeClr val="bg1"/>
                </a:solidFill>
              </a:rPr>
              <a:t>Ex: 2</a:t>
            </a:r>
            <a:r>
              <a:rPr lang="en-US" baseline="30000">
                <a:solidFill>
                  <a:schemeClr val="bg1"/>
                </a:solidFill>
              </a:rPr>
              <a:t>nd</a:t>
            </a:r>
            <a:r>
              <a:rPr lang="en-US">
                <a:solidFill>
                  <a:schemeClr val="bg1"/>
                </a:solidFill>
              </a:rPr>
              <a:t> order:</a:t>
            </a:r>
          </a:p>
        </p:txBody>
      </p:sp>
      <p:graphicFrame>
        <p:nvGraphicFramePr>
          <p:cNvPr id="50193" name="Object 17"/>
          <p:cNvGraphicFramePr>
            <a:graphicFrameLocks noChangeAspect="1"/>
          </p:cNvGraphicFramePr>
          <p:nvPr/>
        </p:nvGraphicFramePr>
        <p:xfrm>
          <a:off x="1066800" y="4191000"/>
          <a:ext cx="2481263" cy="565150"/>
        </p:xfrm>
        <a:graphic>
          <a:graphicData uri="http://schemas.openxmlformats.org/presentationml/2006/ole">
            <p:oleObj spid="_x0000_s8197" name="Equation" r:id="rId7" imgW="1002960" imgH="228600" progId="Equation.3">
              <p:embed/>
            </p:oleObj>
          </a:graphicData>
        </a:graphic>
      </p:graphicFrame>
      <p:graphicFrame>
        <p:nvGraphicFramePr>
          <p:cNvPr id="50194" name="Object 18"/>
          <p:cNvGraphicFramePr>
            <a:graphicFrameLocks noChangeAspect="1"/>
          </p:cNvGraphicFramePr>
          <p:nvPr/>
        </p:nvGraphicFramePr>
        <p:xfrm>
          <a:off x="1066800" y="4757738"/>
          <a:ext cx="5421313" cy="1033462"/>
        </p:xfrm>
        <a:graphic>
          <a:graphicData uri="http://schemas.openxmlformats.org/presentationml/2006/ole">
            <p:oleObj spid="_x0000_s8198" name="Equation" r:id="rId8" imgW="2260440" imgH="431640" progId="Equation.3">
              <p:embed/>
            </p:oleObj>
          </a:graphicData>
        </a:graphic>
      </p:graphicFrame>
      <p:graphicFrame>
        <p:nvGraphicFramePr>
          <p:cNvPr id="50195" name="Object 19"/>
          <p:cNvGraphicFramePr>
            <a:graphicFrameLocks noChangeAspect="1"/>
          </p:cNvGraphicFramePr>
          <p:nvPr/>
        </p:nvGraphicFramePr>
        <p:xfrm>
          <a:off x="1047750" y="5748338"/>
          <a:ext cx="3714750" cy="1033462"/>
        </p:xfrm>
        <a:graphic>
          <a:graphicData uri="http://schemas.openxmlformats.org/presentationml/2006/ole">
            <p:oleObj spid="_x0000_s8199" name="Equation" r:id="rId9" imgW="154908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wipe(left)">
                                      <p:cBhvr>
                                        <p:cTn id="7" dur="500"/>
                                        <p:tgtEl>
                                          <p:spTgt spid="501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91"/>
                                        </p:tgtEl>
                                        <p:attrNameLst>
                                          <p:attrName>style.visibility</p:attrName>
                                        </p:attrNameLst>
                                      </p:cBhvr>
                                      <p:to>
                                        <p:strVal val="visible"/>
                                      </p:to>
                                    </p:set>
                                    <p:animEffect transition="in" filter="wipe(left)">
                                      <p:cBhvr>
                                        <p:cTn id="12" dur="500"/>
                                        <p:tgtEl>
                                          <p:spTgt spid="5019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0183"/>
                                        </p:tgtEl>
                                        <p:attrNameLst>
                                          <p:attrName>style.visibility</p:attrName>
                                        </p:attrNameLst>
                                      </p:cBhvr>
                                      <p:to>
                                        <p:strVal val="visible"/>
                                      </p:to>
                                    </p:set>
                                    <p:animEffect transition="in" filter="wipe(left)">
                                      <p:cBhvr>
                                        <p:cTn id="17" dur="500"/>
                                        <p:tgtEl>
                                          <p:spTgt spid="5018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0186"/>
                                        </p:tgtEl>
                                        <p:attrNameLst>
                                          <p:attrName>style.visibility</p:attrName>
                                        </p:attrNameLst>
                                      </p:cBhvr>
                                      <p:to>
                                        <p:strVal val="visible"/>
                                      </p:to>
                                    </p:set>
                                    <p:animEffect transition="in" filter="wipe(left)">
                                      <p:cBhvr>
                                        <p:cTn id="22" dur="500"/>
                                        <p:tgtEl>
                                          <p:spTgt spid="5018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0193"/>
                                        </p:tgtEl>
                                        <p:attrNameLst>
                                          <p:attrName>style.visibility</p:attrName>
                                        </p:attrNameLst>
                                      </p:cBhvr>
                                      <p:to>
                                        <p:strVal val="visible"/>
                                      </p:to>
                                    </p:set>
                                    <p:animEffect transition="in" filter="wipe(left)">
                                      <p:cBhvr>
                                        <p:cTn id="27" dur="500"/>
                                        <p:tgtEl>
                                          <p:spTgt spid="5019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0194"/>
                                        </p:tgtEl>
                                        <p:attrNameLst>
                                          <p:attrName>style.visibility</p:attrName>
                                        </p:attrNameLst>
                                      </p:cBhvr>
                                      <p:to>
                                        <p:strVal val="visible"/>
                                      </p:to>
                                    </p:set>
                                    <p:animEffect transition="in" filter="wipe(left)">
                                      <p:cBhvr>
                                        <p:cTn id="32" dur="500"/>
                                        <p:tgtEl>
                                          <p:spTgt spid="5019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0195"/>
                                        </p:tgtEl>
                                        <p:attrNameLst>
                                          <p:attrName>style.visibility</p:attrName>
                                        </p:attrNameLst>
                                      </p:cBhvr>
                                      <p:to>
                                        <p:strVal val="visible"/>
                                      </p:to>
                                    </p:set>
                                    <p:animEffect transition="in" filter="wipe(left)">
                                      <p:cBhvr>
                                        <p:cTn id="37" dur="500"/>
                                        <p:tgtEl>
                                          <p:spTgt spid="50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4800" y="0"/>
            <a:ext cx="8229600" cy="914400"/>
          </a:xfrm>
        </p:spPr>
        <p:txBody>
          <a:bodyPr>
            <a:normAutofit/>
          </a:bodyPr>
          <a:lstStyle/>
          <a:p>
            <a:pPr eaLnBrk="1" hangingPunct="1">
              <a:defRPr/>
            </a:pPr>
            <a:r>
              <a:rPr lang="en-US" sz="5400" dirty="0" smtClean="0"/>
              <a:t>14.0: Chemical kinetics</a:t>
            </a:r>
          </a:p>
        </p:txBody>
      </p:sp>
      <p:sp>
        <p:nvSpPr>
          <p:cNvPr id="25603" name="Rectangle 3"/>
          <p:cNvSpPr>
            <a:spLocks noGrp="1" noChangeArrowheads="1"/>
          </p:cNvSpPr>
          <p:nvPr>
            <p:ph idx="1"/>
          </p:nvPr>
        </p:nvSpPr>
        <p:spPr>
          <a:xfrm>
            <a:off x="533400" y="1066800"/>
            <a:ext cx="8229600" cy="5029200"/>
          </a:xfrm>
        </p:spPr>
        <p:txBody>
          <a:bodyPr>
            <a:noAutofit/>
          </a:bodyPr>
          <a:lstStyle/>
          <a:p>
            <a:pPr marL="609600" indent="-609600" eaLnBrk="1" hangingPunct="1"/>
            <a:r>
              <a:rPr lang="en-US" sz="3200" dirty="0" smtClean="0"/>
              <a:t>Study of the rates of </a:t>
            </a:r>
            <a:r>
              <a:rPr lang="en-US" sz="3200" dirty="0" smtClean="0"/>
              <a:t>reactions</a:t>
            </a:r>
            <a:endParaRPr lang="en-US" sz="3200" dirty="0" smtClean="0"/>
          </a:p>
          <a:p>
            <a:pPr marL="609600" indent="-609600" eaLnBrk="1" hangingPunct="1">
              <a:buFont typeface="Wingdings" pitchFamily="2" charset="2"/>
              <a:buNone/>
            </a:pPr>
            <a:r>
              <a:rPr lang="en-US" sz="3200" b="1" dirty="0" smtClean="0">
                <a:solidFill>
                  <a:schemeClr val="tx2">
                    <a:lumMod val="75000"/>
                  </a:schemeClr>
                </a:solidFill>
              </a:rPr>
              <a:t>Reaction rate is affected by:</a:t>
            </a:r>
          </a:p>
          <a:p>
            <a:pPr marL="609600" indent="-609600" eaLnBrk="1" hangingPunct="1">
              <a:buSzTx/>
              <a:buFont typeface="Wingdings" pitchFamily="2" charset="2"/>
              <a:buAutoNum type="arabicPeriod"/>
            </a:pPr>
            <a:r>
              <a:rPr lang="en-US" sz="3200" dirty="0" smtClean="0"/>
              <a:t>Concentration of reactants</a:t>
            </a:r>
          </a:p>
          <a:p>
            <a:pPr marL="609600" indent="-609600" eaLnBrk="1" hangingPunct="1">
              <a:buSzTx/>
              <a:buFont typeface="Wingdings" pitchFamily="2" charset="2"/>
              <a:buAutoNum type="arabicPeriod"/>
            </a:pPr>
            <a:r>
              <a:rPr lang="en-US" sz="3200" dirty="0" smtClean="0">
                <a:solidFill>
                  <a:srgbClr val="FF0000"/>
                </a:solidFill>
              </a:rPr>
              <a:t>Temperature of the reaction</a:t>
            </a:r>
          </a:p>
          <a:p>
            <a:pPr marL="609600" indent="-609600" eaLnBrk="1" hangingPunct="1">
              <a:buSzTx/>
              <a:buFont typeface="Wingdings" pitchFamily="2" charset="2"/>
              <a:buAutoNum type="arabicPeriod"/>
            </a:pPr>
            <a:r>
              <a:rPr lang="en-US" sz="3200" dirty="0" smtClean="0">
                <a:solidFill>
                  <a:srgbClr val="669900"/>
                </a:solidFill>
              </a:rPr>
              <a:t>Presence/absence of a catalyst</a:t>
            </a:r>
          </a:p>
          <a:p>
            <a:pPr marL="609600" indent="-609600" eaLnBrk="1" hangingPunct="1">
              <a:buSzTx/>
              <a:buFont typeface="Wingdings" pitchFamily="2" charset="2"/>
              <a:buAutoNum type="arabicPeriod"/>
            </a:pPr>
            <a:r>
              <a:rPr lang="en-US" sz="3200" dirty="0" smtClean="0">
                <a:solidFill>
                  <a:schemeClr val="tx2">
                    <a:lumMod val="75000"/>
                  </a:schemeClr>
                </a:solidFill>
              </a:rPr>
              <a:t>Surface area of solid or liquid reactants and/or catalysts</a:t>
            </a:r>
          </a:p>
          <a:p>
            <a:pPr marL="609600" indent="-609600" eaLnBrk="1" hangingPunct="1">
              <a:buSzTx/>
              <a:buFont typeface="Wingdings" pitchFamily="2" charset="2"/>
              <a:buNone/>
            </a:pPr>
            <a:r>
              <a:rPr lang="en-US" sz="2000" dirty="0" smtClean="0">
                <a:solidFill>
                  <a:schemeClr val="bg2"/>
                </a:solidFill>
                <a:hlinkClick r:id="rId3"/>
              </a:rPr>
              <a:t>Rates of Reaction animation</a:t>
            </a:r>
            <a:endParaRPr lang="en-US" sz="2000" dirty="0" smtClean="0">
              <a:solidFill>
                <a:schemeClr val="bg2"/>
              </a:solidFill>
            </a:endParaRPr>
          </a:p>
          <a:p>
            <a:pPr marL="609600" indent="-609600" eaLnBrk="1" hangingPunct="1">
              <a:buSzTx/>
              <a:buFont typeface="Wingdings" pitchFamily="2" charset="2"/>
              <a:buNone/>
            </a:pPr>
            <a:endParaRPr lang="en-US" sz="3200" dirty="0" smtClean="0">
              <a:solidFill>
                <a:schemeClr val="bg2"/>
              </a:solidFill>
            </a:endParaRPr>
          </a:p>
          <a:p>
            <a:pPr marL="609600" indent="-609600" eaLnBrk="1" hangingPunct="1">
              <a:buSzTx/>
              <a:buFont typeface="Wingdings" pitchFamily="2" charset="2"/>
              <a:buNone/>
            </a:pPr>
            <a:endParaRPr lang="en-US" sz="3200" dirty="0" smtClean="0">
              <a:solidFill>
                <a:schemeClr val="bg2"/>
              </a:solidFill>
            </a:endParaRPr>
          </a:p>
        </p:txBody>
      </p:sp>
      <p:sp>
        <p:nvSpPr>
          <p:cNvPr id="16386" name="Slide Number Placeholder 3"/>
          <p:cNvSpPr>
            <a:spLocks noGrp="1"/>
          </p:cNvSpPr>
          <p:nvPr>
            <p:ph type="sldNum" sz="quarter" idx="12"/>
          </p:nvPr>
        </p:nvSpPr>
        <p:spPr>
          <a:noFill/>
        </p:spPr>
        <p:txBody>
          <a:bodyPr/>
          <a:lstStyle/>
          <a:p>
            <a:fld id="{71206428-ADBD-40CB-820F-80F55C4E40D2}" type="slidenum">
              <a:rPr lang="en-US" smtClean="0"/>
              <a:pPr/>
              <a:t>2</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left)">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left)">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wipe(left)">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wipe(left)">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wipe(left)">
                                      <p:cBhvr>
                                        <p:cTn id="27" dur="500"/>
                                        <p:tgtEl>
                                          <p:spTgt spid="25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wipe(left)">
                                      <p:cBhvr>
                                        <p:cTn id="32" dur="500"/>
                                        <p:tgtEl>
                                          <p:spTgt spid="25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603">
                                            <p:txEl>
                                              <p:pRg st="6" end="6"/>
                                            </p:txEl>
                                          </p:spTgt>
                                        </p:tgtEl>
                                        <p:attrNameLst>
                                          <p:attrName>style.visibility</p:attrName>
                                        </p:attrNameLst>
                                      </p:cBhvr>
                                      <p:to>
                                        <p:strVal val="visible"/>
                                      </p:to>
                                    </p:set>
                                    <p:animEffect transition="in" filter="wipe(left)">
                                      <p:cBhvr>
                                        <p:cTn id="37" dur="500"/>
                                        <p:tgtEl>
                                          <p:spTgt spid="25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3"/>
          <p:cNvSpPr>
            <a:spLocks noGrp="1" noChangeArrowheads="1"/>
          </p:cNvSpPr>
          <p:nvPr>
            <p:ph idx="1"/>
          </p:nvPr>
        </p:nvSpPr>
        <p:spPr>
          <a:xfrm>
            <a:off x="0" y="457200"/>
            <a:ext cx="8839200" cy="5257800"/>
          </a:xfrm>
        </p:spPr>
        <p:txBody>
          <a:bodyPr/>
          <a:lstStyle/>
          <a:p>
            <a:pPr eaLnBrk="1" hangingPunct="1">
              <a:buFont typeface="Wingdings" pitchFamily="2" charset="2"/>
              <a:buNone/>
            </a:pPr>
            <a:r>
              <a:rPr lang="en-US" sz="3200" dirty="0" smtClean="0"/>
              <a:t>Radioactive decay: a first order reaction</a:t>
            </a:r>
          </a:p>
          <a:p>
            <a:pPr eaLnBrk="1" hangingPunct="1"/>
            <a:r>
              <a:rPr lang="en-US" b="1" dirty="0" smtClean="0"/>
              <a:t>Half-life (</a:t>
            </a:r>
            <a:r>
              <a:rPr lang="en-US" b="1" dirty="0" smtClean="0">
                <a:cs typeface="Times New Roman" pitchFamily="18" charset="0"/>
              </a:rPr>
              <a:t>t</a:t>
            </a:r>
            <a:r>
              <a:rPr lang="en-US" b="1" baseline="-30000" dirty="0" smtClean="0">
                <a:cs typeface="Times New Roman" pitchFamily="18" charset="0"/>
              </a:rPr>
              <a:t>½</a:t>
            </a:r>
            <a:r>
              <a:rPr lang="en-US" b="1" dirty="0" smtClean="0">
                <a:cs typeface="Times New Roman" pitchFamily="18" charset="0"/>
              </a:rPr>
              <a:t>)</a:t>
            </a:r>
            <a:r>
              <a:rPr lang="en-US" b="1" dirty="0" smtClean="0"/>
              <a:t>: </a:t>
            </a:r>
            <a:r>
              <a:rPr lang="en-US" dirty="0" smtClean="0"/>
              <a:t>time for ½ a radioactive (i.e., having an unstable </a:t>
            </a:r>
            <a:r>
              <a:rPr lang="en-US" dirty="0" err="1" smtClean="0"/>
              <a:t>p/n</a:t>
            </a:r>
            <a:r>
              <a:rPr lang="en-US" dirty="0" smtClean="0"/>
              <a:t> ratio) material to decay (form 2 or more stable atoms)</a:t>
            </a:r>
          </a:p>
          <a:p>
            <a:pPr eaLnBrk="1" hangingPunct="1"/>
            <a:endParaRPr lang="en-US" dirty="0" smtClean="0">
              <a:solidFill>
                <a:schemeClr val="bg1"/>
              </a:solidFill>
            </a:endParaRPr>
          </a:p>
        </p:txBody>
      </p:sp>
      <p:sp>
        <p:nvSpPr>
          <p:cNvPr id="9222" name="Slide Number Placeholder 3"/>
          <p:cNvSpPr>
            <a:spLocks noGrp="1"/>
          </p:cNvSpPr>
          <p:nvPr>
            <p:ph type="sldNum" sz="quarter" idx="12"/>
          </p:nvPr>
        </p:nvSpPr>
        <p:spPr>
          <a:noFill/>
        </p:spPr>
        <p:txBody>
          <a:bodyPr/>
          <a:lstStyle/>
          <a:p>
            <a:fld id="{C94C682B-A212-4E15-BF7E-B95BD6DB452A}" type="slidenum">
              <a:rPr lang="en-US" smtClean="0"/>
              <a:pPr/>
              <a:t>20</a:t>
            </a:fld>
            <a:endParaRPr lang="en-US" smtClean="0"/>
          </a:p>
        </p:txBody>
      </p:sp>
      <p:graphicFrame>
        <p:nvGraphicFramePr>
          <p:cNvPr id="12293" name="Object 5"/>
          <p:cNvGraphicFramePr>
            <a:graphicFrameLocks noChangeAspect="1"/>
          </p:cNvGraphicFramePr>
          <p:nvPr/>
        </p:nvGraphicFramePr>
        <p:xfrm>
          <a:off x="2944170" y="5181600"/>
          <a:ext cx="3304230" cy="1371600"/>
        </p:xfrm>
        <a:graphic>
          <a:graphicData uri="http://schemas.openxmlformats.org/presentationml/2006/ole">
            <p:oleObj spid="_x0000_s9218" name="Equation" r:id="rId4" imgW="1041120" imgH="431640" progId="Equation.3">
              <p:embed/>
            </p:oleObj>
          </a:graphicData>
        </a:graphic>
      </p:graphicFrame>
      <p:graphicFrame>
        <p:nvGraphicFramePr>
          <p:cNvPr id="12294" name="Object 6"/>
          <p:cNvGraphicFramePr>
            <a:graphicFrameLocks noChangeAspect="1"/>
          </p:cNvGraphicFramePr>
          <p:nvPr/>
        </p:nvGraphicFramePr>
        <p:xfrm>
          <a:off x="2525713" y="2365375"/>
          <a:ext cx="3700462" cy="1368425"/>
        </p:xfrm>
        <a:graphic>
          <a:graphicData uri="http://schemas.openxmlformats.org/presentationml/2006/ole">
            <p:oleObj spid="_x0000_s9219" name="Equation" r:id="rId5" imgW="1269720" imgH="469800" progId="Equation.3">
              <p:embed/>
            </p:oleObj>
          </a:graphicData>
        </a:graphic>
      </p:graphicFrame>
      <p:graphicFrame>
        <p:nvGraphicFramePr>
          <p:cNvPr id="12295" name="Object 7"/>
          <p:cNvGraphicFramePr>
            <a:graphicFrameLocks noChangeAspect="1"/>
          </p:cNvGraphicFramePr>
          <p:nvPr/>
        </p:nvGraphicFramePr>
        <p:xfrm>
          <a:off x="3429000" y="3729038"/>
          <a:ext cx="2667000" cy="690562"/>
        </p:xfrm>
        <a:graphic>
          <a:graphicData uri="http://schemas.openxmlformats.org/presentationml/2006/ole">
            <p:oleObj spid="_x0000_s9220" name="Equation" r:id="rId6" imgW="977760" imgH="253800" progId="Equation.3">
              <p:embed/>
            </p:oleObj>
          </a:graphicData>
        </a:graphic>
      </p:graphicFrame>
      <p:graphicFrame>
        <p:nvGraphicFramePr>
          <p:cNvPr id="12296" name="Object 8"/>
          <p:cNvGraphicFramePr>
            <a:graphicFrameLocks noChangeAspect="1"/>
          </p:cNvGraphicFramePr>
          <p:nvPr/>
        </p:nvGraphicFramePr>
        <p:xfrm>
          <a:off x="3679825" y="4338638"/>
          <a:ext cx="2111375" cy="690562"/>
        </p:xfrm>
        <a:graphic>
          <a:graphicData uri="http://schemas.openxmlformats.org/presentationml/2006/ole">
            <p:oleObj spid="_x0000_s9221" name="Equation" r:id="rId7" imgW="774360" imgH="253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wipe(left)">
                                      <p:cBhvr>
                                        <p:cTn id="7" dur="500"/>
                                        <p:tgtEl>
                                          <p:spTgt spid="1229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295"/>
                                        </p:tgtEl>
                                        <p:attrNameLst>
                                          <p:attrName>style.visibility</p:attrName>
                                        </p:attrNameLst>
                                      </p:cBhvr>
                                      <p:to>
                                        <p:strVal val="visible"/>
                                      </p:to>
                                    </p:set>
                                    <p:animEffect transition="in" filter="wipe(left)">
                                      <p:cBhvr>
                                        <p:cTn id="12" dur="500"/>
                                        <p:tgtEl>
                                          <p:spTgt spid="1229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296"/>
                                        </p:tgtEl>
                                        <p:attrNameLst>
                                          <p:attrName>style.visibility</p:attrName>
                                        </p:attrNameLst>
                                      </p:cBhvr>
                                      <p:to>
                                        <p:strVal val="visible"/>
                                      </p:to>
                                    </p:set>
                                    <p:animEffect transition="in" filter="wipe(left)">
                                      <p:cBhvr>
                                        <p:cTn id="17" dur="500"/>
                                        <p:tgtEl>
                                          <p:spTgt spid="1229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293"/>
                                        </p:tgtEl>
                                        <p:attrNameLst>
                                          <p:attrName>style.visibility</p:attrName>
                                        </p:attrNameLst>
                                      </p:cBhvr>
                                      <p:to>
                                        <p:strVal val="visible"/>
                                      </p:to>
                                    </p:set>
                                    <p:animEffect transition="in" filter="wipe(left)">
                                      <p:cBhvr>
                                        <p:cTn id="22"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26627" name="Content Placeholder 2"/>
          <p:cNvSpPr>
            <a:spLocks noGrp="1"/>
          </p:cNvSpPr>
          <p:nvPr>
            <p:ph idx="1"/>
          </p:nvPr>
        </p:nvSpPr>
        <p:spPr/>
        <p:txBody>
          <a:bodyPr/>
          <a:lstStyle/>
          <a:p>
            <a:pPr>
              <a:buFont typeface="Wingdings" pitchFamily="2" charset="2"/>
              <a:buNone/>
            </a:pPr>
            <a:r>
              <a:rPr lang="en-US" sz="3200" dirty="0" smtClean="0">
                <a:hlinkClick r:id="rId2"/>
              </a:rPr>
              <a:t>http://www.chm.davidson.edu/vce/kinetics/integratedratelaws.html</a:t>
            </a:r>
            <a:r>
              <a:rPr lang="en-US" sz="3200" dirty="0" smtClean="0"/>
              <a:t> </a:t>
            </a:r>
            <a:r>
              <a:rPr lang="en-US" dirty="0" smtClean="0"/>
              <a:t>(interactive on integrated rate laws)</a:t>
            </a:r>
          </a:p>
          <a:p>
            <a:pPr>
              <a:buFont typeface="Wingdings" pitchFamily="2" charset="2"/>
              <a:buNone/>
            </a:pPr>
            <a:endParaRPr lang="en-US" dirty="0" smtClean="0"/>
          </a:p>
          <a:p>
            <a:pPr>
              <a:buFont typeface="Wingdings" pitchFamily="2" charset="2"/>
              <a:buNone/>
            </a:pPr>
            <a:r>
              <a:rPr lang="en-US" sz="3600" dirty="0" smtClean="0"/>
              <a:t>Practice Problem: 1998 </a:t>
            </a:r>
            <a:r>
              <a:rPr lang="en-US" sz="3600" dirty="0" err="1" smtClean="0"/>
              <a:t>b,c</a:t>
            </a:r>
            <a:endParaRPr lang="en-US" sz="3600" dirty="0" smtClean="0"/>
          </a:p>
        </p:txBody>
      </p:sp>
      <p:sp>
        <p:nvSpPr>
          <p:cNvPr id="26628" name="Slide Number Placeholder 3"/>
          <p:cNvSpPr>
            <a:spLocks noGrp="1"/>
          </p:cNvSpPr>
          <p:nvPr>
            <p:ph type="sldNum" sz="quarter" idx="12"/>
          </p:nvPr>
        </p:nvSpPr>
        <p:spPr>
          <a:noFill/>
        </p:spPr>
        <p:txBody>
          <a:bodyPr/>
          <a:lstStyle/>
          <a:p>
            <a:fld id="{0E8706F5-18D1-46D4-BB4C-A9B5BDB7F93D}"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667512"/>
          </a:xfrm>
        </p:spPr>
        <p:txBody>
          <a:bodyPr>
            <a:normAutofit fontScale="90000"/>
          </a:bodyPr>
          <a:lstStyle/>
          <a:p>
            <a:pPr eaLnBrk="1" hangingPunct="1">
              <a:defRPr/>
            </a:pPr>
            <a:r>
              <a:rPr lang="en-US" dirty="0" smtClean="0"/>
              <a:t>14.4: Temperature &amp; rate</a:t>
            </a:r>
          </a:p>
        </p:txBody>
      </p:sp>
      <p:sp>
        <p:nvSpPr>
          <p:cNvPr id="13315" name="Rectangle 3"/>
          <p:cNvSpPr>
            <a:spLocks noGrp="1" noChangeArrowheads="1"/>
          </p:cNvSpPr>
          <p:nvPr>
            <p:ph idx="1"/>
          </p:nvPr>
        </p:nvSpPr>
        <p:spPr>
          <a:xfrm>
            <a:off x="457200" y="685800"/>
            <a:ext cx="8229600" cy="5638800"/>
          </a:xfrm>
        </p:spPr>
        <p:txBody>
          <a:bodyPr>
            <a:normAutofit fontScale="92500"/>
          </a:bodyPr>
          <a:lstStyle/>
          <a:p>
            <a:pPr marL="609600" indent="-609600" eaLnBrk="1" hangingPunct="1"/>
            <a:r>
              <a:rPr lang="en-US" sz="3500" b="1" dirty="0" smtClean="0"/>
              <a:t>Increasing T increases reaction rate</a:t>
            </a:r>
          </a:p>
          <a:p>
            <a:pPr marL="609600" indent="-609600" eaLnBrk="1" hangingPunct="1">
              <a:buFontTx/>
              <a:buNone/>
            </a:pPr>
            <a:endParaRPr lang="en-US" b="1" dirty="0" smtClean="0">
              <a:solidFill>
                <a:schemeClr val="bg1"/>
              </a:solidFill>
            </a:endParaRPr>
          </a:p>
          <a:p>
            <a:pPr marL="609600" indent="-609600" eaLnBrk="1" hangingPunct="1">
              <a:buFont typeface="Wingdings" pitchFamily="2" charset="2"/>
              <a:buNone/>
            </a:pPr>
            <a:r>
              <a:rPr lang="en-US" sz="3600" b="1" i="1" dirty="0" smtClean="0"/>
              <a:t>The Collision Model:</a:t>
            </a:r>
          </a:p>
          <a:p>
            <a:pPr marL="990600" lvl="1" indent="-533400" eaLnBrk="1" hangingPunct="1">
              <a:buClr>
                <a:schemeClr val="tx1"/>
              </a:buClr>
              <a:buSzTx/>
              <a:buFont typeface="Wingdings" pitchFamily="2" charset="2"/>
              <a:buAutoNum type="arabicPeriod"/>
            </a:pPr>
            <a:r>
              <a:rPr lang="en-US" sz="3200" dirty="0" smtClean="0"/>
              <a:t>Molecules </a:t>
            </a:r>
            <a:r>
              <a:rPr lang="en-US" sz="3200" b="1" dirty="0" smtClean="0"/>
              <a:t>must collide </a:t>
            </a:r>
            <a:r>
              <a:rPr lang="en-US" sz="3200" dirty="0" smtClean="0"/>
              <a:t>in order to react.</a:t>
            </a:r>
          </a:p>
          <a:p>
            <a:pPr marL="990600" lvl="1" indent="-533400" eaLnBrk="1" hangingPunct="1">
              <a:buClr>
                <a:schemeClr val="tx1"/>
              </a:buClr>
              <a:buSzTx/>
              <a:buFont typeface="Wingdings" pitchFamily="2" charset="2"/>
              <a:buAutoNum type="arabicPeriod"/>
            </a:pPr>
            <a:r>
              <a:rPr lang="en-US" sz="3200" b="1" dirty="0" smtClean="0"/>
              <a:t>Not every collision </a:t>
            </a:r>
            <a:r>
              <a:rPr lang="en-US" sz="3200" dirty="0" smtClean="0"/>
              <a:t>results in a reaction. (Ex: at room T, in a mixture of H</a:t>
            </a:r>
            <a:r>
              <a:rPr lang="en-US" sz="3200" baseline="-25000" dirty="0" smtClean="0"/>
              <a:t>2</a:t>
            </a:r>
            <a:r>
              <a:rPr lang="en-US" sz="3200" dirty="0" smtClean="0"/>
              <a:t> and I</a:t>
            </a:r>
            <a:r>
              <a:rPr lang="en-US" sz="3200" baseline="-25000" dirty="0" smtClean="0"/>
              <a:t>2</a:t>
            </a:r>
            <a:r>
              <a:rPr lang="en-US" sz="3200" dirty="0" smtClean="0"/>
              <a:t>, 10</a:t>
            </a:r>
            <a:r>
              <a:rPr lang="en-US" sz="3200" baseline="30000" dirty="0" smtClean="0"/>
              <a:t>10 </a:t>
            </a:r>
            <a:r>
              <a:rPr lang="en-US" sz="3200" dirty="0" smtClean="0"/>
              <a:t>collisions occur each sec; however, only 1 in every 10</a:t>
            </a:r>
            <a:r>
              <a:rPr lang="en-US" sz="3200" baseline="30000" dirty="0" smtClean="0"/>
              <a:t>13 </a:t>
            </a:r>
            <a:r>
              <a:rPr lang="en-US" sz="3200" dirty="0" smtClean="0"/>
              <a:t>collisions results in a reaction between H</a:t>
            </a:r>
            <a:r>
              <a:rPr lang="en-US" sz="3200" baseline="-25000" dirty="0" smtClean="0"/>
              <a:t>2 </a:t>
            </a:r>
            <a:r>
              <a:rPr lang="en-US" sz="3200" dirty="0" smtClean="0"/>
              <a:t>and I</a:t>
            </a:r>
            <a:r>
              <a:rPr lang="en-US" sz="3200" baseline="-25000" dirty="0" smtClean="0"/>
              <a:t>2</a:t>
            </a:r>
            <a:r>
              <a:rPr lang="en-US" sz="3200" dirty="0" smtClean="0"/>
              <a:t>.)  Molecules must collide in the correct orientation.</a:t>
            </a:r>
          </a:p>
        </p:txBody>
      </p:sp>
      <p:sp>
        <p:nvSpPr>
          <p:cNvPr id="27650" name="Slide Number Placeholder 3"/>
          <p:cNvSpPr>
            <a:spLocks noGrp="1"/>
          </p:cNvSpPr>
          <p:nvPr>
            <p:ph type="sldNum" sz="quarter" idx="12"/>
          </p:nvPr>
        </p:nvSpPr>
        <p:spPr>
          <a:noFill/>
        </p:spPr>
        <p:txBody>
          <a:bodyPr/>
          <a:lstStyle/>
          <a:p>
            <a:fld id="{606C123F-EAAA-40F9-ABBA-5C2C7B2A84BB}" type="slidenum">
              <a:rPr lang="en-US" smtClean="0"/>
              <a:pPr/>
              <a:t>22</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wipe(left)">
                                      <p:cBhvr>
                                        <p:cTn id="12" dur="5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animEffect transition="in" filter="wipe(left)">
                                      <p:cBhvr>
                                        <p:cTn id="17" dur="500"/>
                                        <p:tgtEl>
                                          <p:spTgt spid="133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5">
                                            <p:txEl>
                                              <p:pRg st="4" end="4"/>
                                            </p:txEl>
                                          </p:spTgt>
                                        </p:tgtEl>
                                        <p:attrNameLst>
                                          <p:attrName>style.visibility</p:attrName>
                                        </p:attrNameLst>
                                      </p:cBhvr>
                                      <p:to>
                                        <p:strVal val="visible"/>
                                      </p:to>
                                    </p:set>
                                    <p:animEffect transition="in" filter="wipe(left)">
                                      <p:cBhvr>
                                        <p:cTn id="22"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3"/>
          <p:cNvSpPr>
            <a:spLocks noGrp="1" noChangeArrowheads="1"/>
          </p:cNvSpPr>
          <p:nvPr>
            <p:ph idx="1"/>
          </p:nvPr>
        </p:nvSpPr>
        <p:spPr>
          <a:xfrm>
            <a:off x="152400" y="304800"/>
            <a:ext cx="8763000" cy="1295400"/>
          </a:xfrm>
        </p:spPr>
        <p:txBody>
          <a:bodyPr/>
          <a:lstStyle/>
          <a:p>
            <a:pPr eaLnBrk="1" hangingPunct="1"/>
            <a:r>
              <a:rPr lang="en-US" b="1" i="1" smtClean="0"/>
              <a:t>Activation energy ( E</a:t>
            </a:r>
            <a:r>
              <a:rPr lang="en-US" b="1" i="1" baseline="-25000" smtClean="0"/>
              <a:t>a </a:t>
            </a:r>
            <a:r>
              <a:rPr lang="en-US" b="1" i="1" smtClean="0"/>
              <a:t>): </a:t>
            </a:r>
            <a:r>
              <a:rPr lang="en-US" smtClean="0"/>
              <a:t>minimum energy required to initiate a chemical reaction</a:t>
            </a:r>
          </a:p>
        </p:txBody>
      </p:sp>
      <p:sp>
        <p:nvSpPr>
          <p:cNvPr id="28674" name="Slide Number Placeholder 3"/>
          <p:cNvSpPr>
            <a:spLocks noGrp="1"/>
          </p:cNvSpPr>
          <p:nvPr>
            <p:ph type="sldNum" sz="quarter" idx="12"/>
          </p:nvPr>
        </p:nvSpPr>
        <p:spPr>
          <a:noFill/>
        </p:spPr>
        <p:txBody>
          <a:bodyPr/>
          <a:lstStyle/>
          <a:p>
            <a:fld id="{2934CB78-0790-4811-8038-50F0124179C2}" type="slidenum">
              <a:rPr lang="en-US" smtClean="0"/>
              <a:pPr/>
              <a:t>23</a:t>
            </a:fld>
            <a:endParaRPr lang="en-US" smtClean="0"/>
          </a:p>
        </p:txBody>
      </p:sp>
      <p:sp>
        <p:nvSpPr>
          <p:cNvPr id="28675" name="Line 20"/>
          <p:cNvSpPr>
            <a:spLocks noChangeShapeType="1"/>
          </p:cNvSpPr>
          <p:nvPr/>
        </p:nvSpPr>
        <p:spPr bwMode="auto">
          <a:xfrm flipV="1">
            <a:off x="3441700" y="2997200"/>
            <a:ext cx="1714500" cy="0"/>
          </a:xfrm>
          <a:prstGeom prst="line">
            <a:avLst/>
          </a:prstGeom>
          <a:noFill/>
          <a:ln w="57150" cap="rnd">
            <a:solidFill>
              <a:schemeClr val="bg1"/>
            </a:solidFill>
            <a:prstDash val="sysDot"/>
            <a:round/>
            <a:headEnd/>
            <a:tailEnd/>
          </a:ln>
        </p:spPr>
        <p:txBody>
          <a:bodyPr wrap="none"/>
          <a:lstStyle/>
          <a:p>
            <a:endParaRPr lang="en-US"/>
          </a:p>
        </p:txBody>
      </p:sp>
      <p:sp>
        <p:nvSpPr>
          <p:cNvPr id="28676" name="Line 21"/>
          <p:cNvSpPr>
            <a:spLocks noChangeShapeType="1"/>
          </p:cNvSpPr>
          <p:nvPr/>
        </p:nvSpPr>
        <p:spPr bwMode="auto">
          <a:xfrm flipV="1">
            <a:off x="3594100" y="3962400"/>
            <a:ext cx="2578100" cy="0"/>
          </a:xfrm>
          <a:prstGeom prst="line">
            <a:avLst/>
          </a:prstGeom>
          <a:noFill/>
          <a:ln w="57150" cap="rnd">
            <a:solidFill>
              <a:schemeClr val="bg1"/>
            </a:solidFill>
            <a:prstDash val="sysDot"/>
            <a:round/>
            <a:headEnd/>
            <a:tailEnd/>
          </a:ln>
        </p:spPr>
        <p:txBody>
          <a:bodyPr wrap="none"/>
          <a:lstStyle/>
          <a:p>
            <a:endParaRPr lang="en-US"/>
          </a:p>
        </p:txBody>
      </p:sp>
      <p:sp>
        <p:nvSpPr>
          <p:cNvPr id="28678" name="Line 5"/>
          <p:cNvSpPr>
            <a:spLocks noChangeShapeType="1"/>
          </p:cNvSpPr>
          <p:nvPr/>
        </p:nvSpPr>
        <p:spPr bwMode="auto">
          <a:xfrm>
            <a:off x="2073275" y="1879600"/>
            <a:ext cx="0" cy="2830513"/>
          </a:xfrm>
          <a:prstGeom prst="line">
            <a:avLst/>
          </a:prstGeom>
          <a:noFill/>
          <a:ln w="28575">
            <a:solidFill>
              <a:srgbClr val="000000"/>
            </a:solidFill>
            <a:round/>
            <a:headEnd/>
            <a:tailEnd/>
          </a:ln>
        </p:spPr>
        <p:txBody>
          <a:bodyPr/>
          <a:lstStyle/>
          <a:p>
            <a:endParaRPr lang="en-US"/>
          </a:p>
        </p:txBody>
      </p:sp>
      <p:sp>
        <p:nvSpPr>
          <p:cNvPr id="14343" name="Freeform 7"/>
          <p:cNvSpPr>
            <a:spLocks/>
          </p:cNvSpPr>
          <p:nvPr/>
        </p:nvSpPr>
        <p:spPr bwMode="auto">
          <a:xfrm>
            <a:off x="2073275" y="2085975"/>
            <a:ext cx="5089525" cy="1876425"/>
          </a:xfrm>
          <a:custGeom>
            <a:avLst/>
            <a:gdLst>
              <a:gd name="T0" fmla="*/ 0 w 3780"/>
              <a:gd name="T1" fmla="*/ 2147483647 h 1800"/>
              <a:gd name="T2" fmla="*/ 2147483647 w 3780"/>
              <a:gd name="T3" fmla="*/ 2147483647 h 1800"/>
              <a:gd name="T4" fmla="*/ 2147483647 w 3780"/>
              <a:gd name="T5" fmla="*/ 2147483647 h 1800"/>
              <a:gd name="T6" fmla="*/ 2147483647 w 3780"/>
              <a:gd name="T7" fmla="*/ 2147483647 h 1800"/>
              <a:gd name="T8" fmla="*/ 2147483647 w 3780"/>
              <a:gd name="T9" fmla="*/ 2147483647 h 1800"/>
              <a:gd name="T10" fmla="*/ 2147483647 w 3780"/>
              <a:gd name="T11" fmla="*/ 2147483647 h 1800"/>
              <a:gd name="T12" fmla="*/ 2147483647 w 3780"/>
              <a:gd name="T13" fmla="*/ 2147483647 h 1800"/>
              <a:gd name="T14" fmla="*/ 2147483647 w 3780"/>
              <a:gd name="T15" fmla="*/ 2147483647 h 1800"/>
              <a:gd name="T16" fmla="*/ 2147483647 w 3780"/>
              <a:gd name="T17" fmla="*/ 2147483647 h 1800"/>
              <a:gd name="T18" fmla="*/ 2147483647 w 3780"/>
              <a:gd name="T19" fmla="*/ 2147483647 h 1800"/>
              <a:gd name="T20" fmla="*/ 2147483647 w 3780"/>
              <a:gd name="T21" fmla="*/ 2147483647 h 1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80"/>
              <a:gd name="T34" fmla="*/ 0 h 1800"/>
              <a:gd name="T35" fmla="*/ 3780 w 3780"/>
              <a:gd name="T36" fmla="*/ 1800 h 18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80" h="1800">
                <a:moveTo>
                  <a:pt x="0" y="870"/>
                </a:moveTo>
                <a:cubicBezTo>
                  <a:pt x="180" y="870"/>
                  <a:pt x="360" y="870"/>
                  <a:pt x="540" y="870"/>
                </a:cubicBezTo>
                <a:cubicBezTo>
                  <a:pt x="720" y="870"/>
                  <a:pt x="960" y="900"/>
                  <a:pt x="1080" y="870"/>
                </a:cubicBezTo>
                <a:cubicBezTo>
                  <a:pt x="1200" y="840"/>
                  <a:pt x="1170" y="810"/>
                  <a:pt x="1260" y="690"/>
                </a:cubicBezTo>
                <a:cubicBezTo>
                  <a:pt x="1350" y="570"/>
                  <a:pt x="1500" y="240"/>
                  <a:pt x="1620" y="150"/>
                </a:cubicBezTo>
                <a:cubicBezTo>
                  <a:pt x="1740" y="60"/>
                  <a:pt x="1860" y="0"/>
                  <a:pt x="1980" y="150"/>
                </a:cubicBezTo>
                <a:cubicBezTo>
                  <a:pt x="2100" y="300"/>
                  <a:pt x="2250" y="810"/>
                  <a:pt x="2340" y="1050"/>
                </a:cubicBezTo>
                <a:cubicBezTo>
                  <a:pt x="2430" y="1290"/>
                  <a:pt x="2430" y="1470"/>
                  <a:pt x="2520" y="1590"/>
                </a:cubicBezTo>
                <a:cubicBezTo>
                  <a:pt x="2610" y="1710"/>
                  <a:pt x="2730" y="1740"/>
                  <a:pt x="2880" y="1770"/>
                </a:cubicBezTo>
                <a:cubicBezTo>
                  <a:pt x="3030" y="1800"/>
                  <a:pt x="3270" y="1770"/>
                  <a:pt x="3420" y="1770"/>
                </a:cubicBezTo>
                <a:cubicBezTo>
                  <a:pt x="3570" y="1770"/>
                  <a:pt x="3675" y="1770"/>
                  <a:pt x="3780" y="1770"/>
                </a:cubicBezTo>
              </a:path>
            </a:pathLst>
          </a:custGeom>
          <a:noFill/>
          <a:ln w="57150">
            <a:solidFill>
              <a:srgbClr val="000000"/>
            </a:solidFill>
            <a:round/>
            <a:headEnd/>
            <a:tailEnd/>
          </a:ln>
        </p:spPr>
        <p:txBody>
          <a:bodyPr/>
          <a:lstStyle/>
          <a:p>
            <a:endParaRPr lang="en-US"/>
          </a:p>
        </p:txBody>
      </p:sp>
      <p:sp>
        <p:nvSpPr>
          <p:cNvPr id="28680" name="Text Box 8"/>
          <p:cNvSpPr txBox="1">
            <a:spLocks noChangeArrowheads="1"/>
          </p:cNvSpPr>
          <p:nvPr/>
        </p:nvSpPr>
        <p:spPr bwMode="auto">
          <a:xfrm>
            <a:off x="381000" y="3048000"/>
            <a:ext cx="1439863" cy="566737"/>
          </a:xfrm>
          <a:prstGeom prst="rect">
            <a:avLst/>
          </a:prstGeom>
          <a:noFill/>
          <a:ln w="9525">
            <a:noFill/>
            <a:miter lim="800000"/>
            <a:headEnd/>
            <a:tailEnd/>
          </a:ln>
        </p:spPr>
        <p:txBody>
          <a:bodyPr/>
          <a:lstStyle/>
          <a:p>
            <a:pPr eaLnBrk="0" hangingPunct="0"/>
            <a:r>
              <a:rPr lang="en-US" sz="2800" b="1" dirty="0">
                <a:solidFill>
                  <a:schemeClr val="accent1">
                    <a:lumMod val="60000"/>
                    <a:lumOff val="40000"/>
                  </a:schemeClr>
                </a:solidFill>
              </a:rPr>
              <a:t>Energy</a:t>
            </a:r>
          </a:p>
        </p:txBody>
      </p:sp>
      <p:sp>
        <p:nvSpPr>
          <p:cNvPr id="28681" name="Text Box 9"/>
          <p:cNvSpPr txBox="1">
            <a:spLocks noChangeArrowheads="1"/>
          </p:cNvSpPr>
          <p:nvPr/>
        </p:nvSpPr>
        <p:spPr bwMode="auto">
          <a:xfrm>
            <a:off x="2057400" y="4662488"/>
            <a:ext cx="5867400" cy="457200"/>
          </a:xfrm>
          <a:prstGeom prst="rect">
            <a:avLst/>
          </a:prstGeom>
          <a:noFill/>
          <a:ln w="9525">
            <a:noFill/>
            <a:miter lim="800000"/>
            <a:headEnd/>
            <a:tailEnd/>
          </a:ln>
        </p:spPr>
        <p:txBody>
          <a:bodyPr/>
          <a:lstStyle/>
          <a:p>
            <a:pPr eaLnBrk="0" hangingPunct="0"/>
            <a:r>
              <a:rPr lang="en-US" sz="2800" b="1" dirty="0" err="1">
                <a:solidFill>
                  <a:schemeClr val="accent1">
                    <a:lumMod val="60000"/>
                    <a:lumOff val="40000"/>
                  </a:schemeClr>
                </a:solidFill>
              </a:rPr>
              <a:t>Rxn</a:t>
            </a:r>
            <a:r>
              <a:rPr lang="en-US" sz="2800" b="1" dirty="0">
                <a:solidFill>
                  <a:schemeClr val="accent1">
                    <a:lumMod val="60000"/>
                    <a:lumOff val="40000"/>
                  </a:schemeClr>
                </a:solidFill>
              </a:rPr>
              <a:t> pathway (or </a:t>
            </a:r>
            <a:r>
              <a:rPr lang="en-US" sz="2800" b="1" dirty="0" err="1">
                <a:solidFill>
                  <a:schemeClr val="accent1">
                    <a:lumMod val="60000"/>
                    <a:lumOff val="40000"/>
                  </a:schemeClr>
                </a:solidFill>
              </a:rPr>
              <a:t>rxn</a:t>
            </a:r>
            <a:r>
              <a:rPr lang="en-US" sz="2800" b="1" dirty="0">
                <a:solidFill>
                  <a:schemeClr val="accent1">
                    <a:lumMod val="60000"/>
                    <a:lumOff val="40000"/>
                  </a:schemeClr>
                </a:solidFill>
              </a:rPr>
              <a:t> coordinate)</a:t>
            </a:r>
          </a:p>
        </p:txBody>
      </p:sp>
      <p:sp>
        <p:nvSpPr>
          <p:cNvPr id="14346" name="Text Box 10"/>
          <p:cNvSpPr txBox="1">
            <a:spLocks noChangeArrowheads="1"/>
          </p:cNvSpPr>
          <p:nvPr/>
        </p:nvSpPr>
        <p:spPr bwMode="auto">
          <a:xfrm>
            <a:off x="2057400" y="2438400"/>
            <a:ext cx="1981200" cy="650875"/>
          </a:xfrm>
          <a:prstGeom prst="rect">
            <a:avLst/>
          </a:prstGeom>
          <a:noFill/>
          <a:ln w="9525">
            <a:noFill/>
            <a:miter lim="800000"/>
            <a:headEnd/>
            <a:tailEnd/>
          </a:ln>
        </p:spPr>
        <p:txBody>
          <a:bodyPr/>
          <a:lstStyle/>
          <a:p>
            <a:pPr eaLnBrk="0" hangingPunct="0"/>
            <a:r>
              <a:rPr lang="en-US" sz="2800" b="1" dirty="0">
                <a:solidFill>
                  <a:srgbClr val="FF0000"/>
                </a:solidFill>
              </a:rPr>
              <a:t>Reactants</a:t>
            </a:r>
          </a:p>
        </p:txBody>
      </p:sp>
      <p:sp>
        <p:nvSpPr>
          <p:cNvPr id="14347" name="Text Box 11"/>
          <p:cNvSpPr txBox="1">
            <a:spLocks noChangeArrowheads="1"/>
          </p:cNvSpPr>
          <p:nvPr/>
        </p:nvSpPr>
        <p:spPr bwMode="auto">
          <a:xfrm>
            <a:off x="5727700" y="3479800"/>
            <a:ext cx="1739900" cy="649288"/>
          </a:xfrm>
          <a:prstGeom prst="rect">
            <a:avLst/>
          </a:prstGeom>
          <a:noFill/>
          <a:ln w="9525">
            <a:noFill/>
            <a:miter lim="800000"/>
            <a:headEnd/>
            <a:tailEnd/>
          </a:ln>
        </p:spPr>
        <p:txBody>
          <a:bodyPr/>
          <a:lstStyle/>
          <a:p>
            <a:pPr eaLnBrk="0" hangingPunct="0"/>
            <a:r>
              <a:rPr lang="en-US" sz="2800" b="1">
                <a:solidFill>
                  <a:srgbClr val="0066FF"/>
                </a:solidFill>
              </a:rPr>
              <a:t>Products</a:t>
            </a:r>
          </a:p>
        </p:txBody>
      </p:sp>
      <p:sp>
        <p:nvSpPr>
          <p:cNvPr id="14348" name="Text Box 12"/>
          <p:cNvSpPr txBox="1">
            <a:spLocks noChangeArrowheads="1"/>
          </p:cNvSpPr>
          <p:nvPr/>
        </p:nvSpPr>
        <p:spPr bwMode="auto">
          <a:xfrm>
            <a:off x="2940050" y="1600200"/>
            <a:ext cx="3384550" cy="647700"/>
          </a:xfrm>
          <a:prstGeom prst="rect">
            <a:avLst/>
          </a:prstGeom>
          <a:noFill/>
          <a:ln w="9525">
            <a:noFill/>
            <a:miter lim="800000"/>
            <a:headEnd/>
            <a:tailEnd/>
          </a:ln>
        </p:spPr>
        <p:txBody>
          <a:bodyPr/>
          <a:lstStyle/>
          <a:p>
            <a:pPr eaLnBrk="0" hangingPunct="0"/>
            <a:r>
              <a:rPr lang="en-US" sz="2800" b="1">
                <a:solidFill>
                  <a:srgbClr val="669900"/>
                </a:solidFill>
              </a:rPr>
              <a:t>Activated complex</a:t>
            </a:r>
          </a:p>
        </p:txBody>
      </p:sp>
      <p:sp>
        <p:nvSpPr>
          <p:cNvPr id="14349" name="Line 13"/>
          <p:cNvSpPr>
            <a:spLocks noChangeShapeType="1"/>
          </p:cNvSpPr>
          <p:nvPr/>
        </p:nvSpPr>
        <p:spPr bwMode="auto">
          <a:xfrm>
            <a:off x="4464050" y="2119313"/>
            <a:ext cx="0" cy="942975"/>
          </a:xfrm>
          <a:prstGeom prst="line">
            <a:avLst/>
          </a:prstGeom>
          <a:noFill/>
          <a:ln w="38100">
            <a:solidFill>
              <a:schemeClr val="tx1"/>
            </a:solidFill>
            <a:round/>
            <a:headEnd type="triangle" w="med" len="med"/>
            <a:tailEnd type="triangle" w="med" len="med"/>
          </a:ln>
        </p:spPr>
        <p:txBody>
          <a:bodyPr/>
          <a:lstStyle/>
          <a:p>
            <a:endParaRPr lang="en-US"/>
          </a:p>
        </p:txBody>
      </p:sp>
      <p:sp>
        <p:nvSpPr>
          <p:cNvPr id="14350" name="Text Box 14"/>
          <p:cNvSpPr txBox="1">
            <a:spLocks noChangeArrowheads="1"/>
          </p:cNvSpPr>
          <p:nvPr/>
        </p:nvSpPr>
        <p:spPr bwMode="auto">
          <a:xfrm>
            <a:off x="4400550" y="2292350"/>
            <a:ext cx="1235075" cy="754063"/>
          </a:xfrm>
          <a:prstGeom prst="rect">
            <a:avLst/>
          </a:prstGeom>
          <a:noFill/>
          <a:ln w="9525">
            <a:noFill/>
            <a:miter lim="800000"/>
            <a:headEnd/>
            <a:tailEnd/>
          </a:ln>
        </p:spPr>
        <p:txBody>
          <a:bodyPr/>
          <a:lstStyle/>
          <a:p>
            <a:pPr eaLnBrk="0" hangingPunct="0"/>
            <a:r>
              <a:rPr lang="en-US" sz="3600" b="1"/>
              <a:t>E</a:t>
            </a:r>
            <a:r>
              <a:rPr lang="en-US" sz="3600" b="1" baseline="-25000"/>
              <a:t>a</a:t>
            </a:r>
          </a:p>
        </p:txBody>
      </p:sp>
      <p:sp>
        <p:nvSpPr>
          <p:cNvPr id="14351" name="Line 15"/>
          <p:cNvSpPr>
            <a:spLocks noChangeShapeType="1"/>
          </p:cNvSpPr>
          <p:nvPr/>
        </p:nvSpPr>
        <p:spPr bwMode="auto">
          <a:xfrm>
            <a:off x="4464050" y="3046413"/>
            <a:ext cx="0" cy="942975"/>
          </a:xfrm>
          <a:prstGeom prst="line">
            <a:avLst/>
          </a:prstGeom>
          <a:noFill/>
          <a:ln w="38100">
            <a:solidFill>
              <a:srgbClr val="FFFF00"/>
            </a:solidFill>
            <a:round/>
            <a:headEnd type="triangle" w="med" len="med"/>
            <a:tailEnd type="triangle" w="med" len="med"/>
          </a:ln>
        </p:spPr>
        <p:txBody>
          <a:bodyPr/>
          <a:lstStyle/>
          <a:p>
            <a:endParaRPr lang="en-US"/>
          </a:p>
        </p:txBody>
      </p:sp>
      <p:sp>
        <p:nvSpPr>
          <p:cNvPr id="14352" name="Text Box 16"/>
          <p:cNvSpPr txBox="1">
            <a:spLocks noChangeArrowheads="1"/>
          </p:cNvSpPr>
          <p:nvPr/>
        </p:nvSpPr>
        <p:spPr bwMode="auto">
          <a:xfrm>
            <a:off x="4403725" y="3235325"/>
            <a:ext cx="1235075" cy="754063"/>
          </a:xfrm>
          <a:prstGeom prst="rect">
            <a:avLst/>
          </a:prstGeom>
          <a:noFill/>
          <a:ln w="9525">
            <a:noFill/>
            <a:miter lim="800000"/>
            <a:headEnd/>
            <a:tailEnd/>
          </a:ln>
        </p:spPr>
        <p:txBody>
          <a:bodyPr/>
          <a:lstStyle/>
          <a:p>
            <a:pPr eaLnBrk="0" hangingPunct="0"/>
            <a:r>
              <a:rPr lang="en-US" sz="3600" b="1">
                <a:solidFill>
                  <a:srgbClr val="FFFF00"/>
                </a:solidFill>
                <a:latin typeface="Symbol" pitchFamily="18" charset="2"/>
              </a:rPr>
              <a:t>D</a:t>
            </a:r>
            <a:r>
              <a:rPr lang="en-US" sz="3600" b="1">
                <a:solidFill>
                  <a:srgbClr val="FFFF00"/>
                </a:solidFill>
              </a:rPr>
              <a:t>E</a:t>
            </a:r>
            <a:r>
              <a:rPr lang="en-US" sz="3600" b="1" baseline="-25000">
                <a:solidFill>
                  <a:srgbClr val="FFFF00"/>
                </a:solidFill>
              </a:rPr>
              <a:t>rxn</a:t>
            </a:r>
          </a:p>
        </p:txBody>
      </p:sp>
      <p:sp>
        <p:nvSpPr>
          <p:cNvPr id="28689" name="Line 18"/>
          <p:cNvSpPr>
            <a:spLocks noChangeShapeType="1"/>
          </p:cNvSpPr>
          <p:nvPr/>
        </p:nvSpPr>
        <p:spPr bwMode="auto">
          <a:xfrm>
            <a:off x="2057400" y="4706938"/>
            <a:ext cx="5181600" cy="0"/>
          </a:xfrm>
          <a:prstGeom prst="line">
            <a:avLst/>
          </a:prstGeom>
          <a:noFill/>
          <a:ln w="38100">
            <a:solidFill>
              <a:schemeClr val="bg2"/>
            </a:solidFill>
            <a:round/>
            <a:headEnd/>
            <a:tailEnd/>
          </a:ln>
        </p:spPr>
        <p:txBody>
          <a:bodyPr wrap="none"/>
          <a:lstStyle/>
          <a:p>
            <a:endParaRPr lang="en-US"/>
          </a:p>
        </p:txBody>
      </p:sp>
      <p:sp>
        <p:nvSpPr>
          <p:cNvPr id="14355" name="Text Box 19"/>
          <p:cNvSpPr txBox="1">
            <a:spLocks noChangeArrowheads="1"/>
          </p:cNvSpPr>
          <p:nvPr/>
        </p:nvSpPr>
        <p:spPr bwMode="auto">
          <a:xfrm>
            <a:off x="762000" y="5334000"/>
            <a:ext cx="8001000" cy="1311275"/>
          </a:xfrm>
          <a:prstGeom prst="rect">
            <a:avLst/>
          </a:prstGeom>
          <a:noFill/>
          <a:ln w="9525">
            <a:noFill/>
            <a:miter lim="800000"/>
            <a:headEnd/>
            <a:tailEnd/>
          </a:ln>
        </p:spPr>
        <p:txBody>
          <a:bodyPr>
            <a:spAutoFit/>
          </a:bodyPr>
          <a:lstStyle/>
          <a:p>
            <a:pPr>
              <a:spcBef>
                <a:spcPct val="50000"/>
              </a:spcBef>
            </a:pPr>
            <a:r>
              <a:rPr lang="en-US" sz="3200" b="1" dirty="0"/>
              <a:t>Note that: 	</a:t>
            </a:r>
            <a:r>
              <a:rPr lang="en-US" sz="3200" b="1" dirty="0" err="1">
                <a:latin typeface="Symbol" pitchFamily="18" charset="2"/>
              </a:rPr>
              <a:t>D</a:t>
            </a:r>
            <a:r>
              <a:rPr lang="en-US" sz="3200" b="1" dirty="0" err="1"/>
              <a:t>E</a:t>
            </a:r>
            <a:r>
              <a:rPr lang="en-US" sz="3200" b="1" baseline="-25000" dirty="0" err="1"/>
              <a:t>rxn</a:t>
            </a:r>
            <a:r>
              <a:rPr lang="en-US" sz="3200" b="1" baseline="-25000" dirty="0"/>
              <a:t>, forward</a:t>
            </a:r>
            <a:r>
              <a:rPr lang="en-US" sz="3200" b="1" dirty="0"/>
              <a:t> = - </a:t>
            </a:r>
            <a:r>
              <a:rPr lang="en-US" sz="3200" b="1" dirty="0" err="1">
                <a:latin typeface="Symbol" pitchFamily="18" charset="2"/>
              </a:rPr>
              <a:t>D</a:t>
            </a:r>
            <a:r>
              <a:rPr lang="en-US" sz="3200" b="1" dirty="0" err="1"/>
              <a:t>E</a:t>
            </a:r>
            <a:r>
              <a:rPr lang="en-US" sz="3200" b="1" baseline="-25000" dirty="0" err="1"/>
              <a:t>rxn</a:t>
            </a:r>
            <a:r>
              <a:rPr lang="en-US" sz="3200" b="1" baseline="-25000" dirty="0"/>
              <a:t>, backward</a:t>
            </a:r>
          </a:p>
          <a:p>
            <a:pPr lvl="2">
              <a:spcBef>
                <a:spcPct val="50000"/>
              </a:spcBef>
            </a:pPr>
            <a:r>
              <a:rPr lang="en-US" sz="3200" b="1" dirty="0"/>
              <a:t>	E</a:t>
            </a:r>
            <a:r>
              <a:rPr lang="en-US" sz="3200" b="1" baseline="-25000" dirty="0"/>
              <a:t>a, forward</a:t>
            </a:r>
            <a:r>
              <a:rPr lang="en-US" sz="3200" b="1" baseline="30000" dirty="0"/>
              <a:t> </a:t>
            </a:r>
            <a:r>
              <a:rPr lang="en-US" sz="3200" b="1" dirty="0"/>
              <a:t>≠ E</a:t>
            </a:r>
            <a:r>
              <a:rPr lang="en-US" sz="3200" b="1" baseline="-25000" dirty="0"/>
              <a:t>a, backward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wipe(left)">
                                      <p:cBhvr>
                                        <p:cTn id="7" dur="500"/>
                                        <p:tgtEl>
                                          <p:spTgt spid="143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6"/>
                                        </p:tgtEl>
                                        <p:attrNameLst>
                                          <p:attrName>style.visibility</p:attrName>
                                        </p:attrNameLst>
                                      </p:cBhvr>
                                      <p:to>
                                        <p:strVal val="visible"/>
                                      </p:to>
                                    </p:set>
                                    <p:animEffect transition="in" filter="wipe(left)">
                                      <p:cBhvr>
                                        <p:cTn id="12" dur="500"/>
                                        <p:tgtEl>
                                          <p:spTgt spid="143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7"/>
                                        </p:tgtEl>
                                        <p:attrNameLst>
                                          <p:attrName>style.visibility</p:attrName>
                                        </p:attrNameLst>
                                      </p:cBhvr>
                                      <p:to>
                                        <p:strVal val="visible"/>
                                      </p:to>
                                    </p:set>
                                    <p:animEffect transition="in" filter="wipe(left)">
                                      <p:cBhvr>
                                        <p:cTn id="17" dur="500"/>
                                        <p:tgtEl>
                                          <p:spTgt spid="1434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4351"/>
                                        </p:tgtEl>
                                        <p:attrNameLst>
                                          <p:attrName>style.visibility</p:attrName>
                                        </p:attrNameLst>
                                      </p:cBhvr>
                                      <p:to>
                                        <p:strVal val="visible"/>
                                      </p:to>
                                    </p:set>
                                    <p:animEffect transition="in" filter="box(out)">
                                      <p:cBhvr>
                                        <p:cTn id="22" dur="500"/>
                                        <p:tgtEl>
                                          <p:spTgt spid="1435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352"/>
                                        </p:tgtEl>
                                        <p:attrNameLst>
                                          <p:attrName>style.visibility</p:attrName>
                                        </p:attrNameLst>
                                      </p:cBhvr>
                                      <p:to>
                                        <p:strVal val="visible"/>
                                      </p:to>
                                    </p:set>
                                    <p:animEffect transition="in" filter="wipe(down)">
                                      <p:cBhvr>
                                        <p:cTn id="27" dur="500"/>
                                        <p:tgtEl>
                                          <p:spTgt spid="1435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348"/>
                                        </p:tgtEl>
                                        <p:attrNameLst>
                                          <p:attrName>style.visibility</p:attrName>
                                        </p:attrNameLst>
                                      </p:cBhvr>
                                      <p:to>
                                        <p:strVal val="visible"/>
                                      </p:to>
                                    </p:set>
                                    <p:animEffect transition="in" filter="wipe(left)">
                                      <p:cBhvr>
                                        <p:cTn id="32" dur="500"/>
                                        <p:tgtEl>
                                          <p:spTgt spid="1434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4349"/>
                                        </p:tgtEl>
                                        <p:attrNameLst>
                                          <p:attrName>style.visibility</p:attrName>
                                        </p:attrNameLst>
                                      </p:cBhvr>
                                      <p:to>
                                        <p:strVal val="visible"/>
                                      </p:to>
                                    </p:set>
                                    <p:animEffect transition="in" filter="box(out)">
                                      <p:cBhvr>
                                        <p:cTn id="37" dur="500"/>
                                        <p:tgtEl>
                                          <p:spTgt spid="1434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4350"/>
                                        </p:tgtEl>
                                        <p:attrNameLst>
                                          <p:attrName>style.visibility</p:attrName>
                                        </p:attrNameLst>
                                      </p:cBhvr>
                                      <p:to>
                                        <p:strVal val="visible"/>
                                      </p:to>
                                    </p:set>
                                    <p:animEffect transition="in" filter="wipe(left)">
                                      <p:cBhvr>
                                        <p:cTn id="42" dur="500"/>
                                        <p:tgtEl>
                                          <p:spTgt spid="1435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355">
                                            <p:txEl>
                                              <p:pRg st="0" end="0"/>
                                            </p:txEl>
                                          </p:spTgt>
                                        </p:tgtEl>
                                        <p:attrNameLst>
                                          <p:attrName>style.visibility</p:attrName>
                                        </p:attrNameLst>
                                      </p:cBhvr>
                                      <p:to>
                                        <p:strVal val="visible"/>
                                      </p:to>
                                    </p:set>
                                    <p:animEffect transition="in" filter="wipe(left)">
                                      <p:cBhvr>
                                        <p:cTn id="47" dur="500"/>
                                        <p:tgtEl>
                                          <p:spTgt spid="14355">
                                            <p:txEl>
                                              <p:pRg st="0" end="0"/>
                                            </p:txEl>
                                          </p:spTgt>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4355">
                                            <p:txEl>
                                              <p:pRg st="1" end="1"/>
                                            </p:txEl>
                                          </p:spTgt>
                                        </p:tgtEl>
                                        <p:attrNameLst>
                                          <p:attrName>style.visibility</p:attrName>
                                        </p:attrNameLst>
                                      </p:cBhvr>
                                      <p:to>
                                        <p:strVal val="visible"/>
                                      </p:to>
                                    </p:set>
                                    <p:animEffect transition="in" filter="wipe(left)">
                                      <p:cBhvr>
                                        <p:cTn id="50" dur="500"/>
                                        <p:tgtEl>
                                          <p:spTgt spid="143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nimBg="1"/>
      <p:bldP spid="14346" grpId="0"/>
      <p:bldP spid="14347" grpId="0"/>
      <p:bldP spid="14348" grpId="0"/>
      <p:bldP spid="14349" grpId="0" animBg="1"/>
      <p:bldP spid="14350" grpId="0"/>
      <p:bldP spid="14351" grpId="0" animBg="1"/>
      <p:bldP spid="14352" grpId="0"/>
      <p:bldP spid="14355"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228600"/>
            <a:ext cx="9144000" cy="1600200"/>
          </a:xfrm>
        </p:spPr>
        <p:txBody>
          <a:bodyPr>
            <a:normAutofit/>
          </a:bodyPr>
          <a:lstStyle/>
          <a:p>
            <a:pPr>
              <a:defRPr/>
            </a:pPr>
            <a:r>
              <a:rPr lang="en-US" altLang="en-US" dirty="0" smtClean="0"/>
              <a:t>Figure 2: Change in Potential Energy </a:t>
            </a:r>
            <a:r>
              <a:rPr lang="en-US" sz="3600" dirty="0" smtClean="0">
                <a:solidFill>
                  <a:schemeClr val="tx2">
                    <a:lumMod val="75000"/>
                  </a:schemeClr>
                </a:solidFill>
                <a:hlinkClick r:id="rId3"/>
              </a:rPr>
              <a:t>Reaction and collision animation</a:t>
            </a:r>
            <a:endParaRPr lang="en-US" altLang="en-US" sz="3600" dirty="0" smtClean="0"/>
          </a:p>
        </p:txBody>
      </p:sp>
      <p:sp>
        <p:nvSpPr>
          <p:cNvPr id="29700" name="Rectangle 5"/>
          <p:cNvSpPr>
            <a:spLocks noGrp="1" noChangeArrowheads="1"/>
          </p:cNvSpPr>
          <p:nvPr>
            <p:ph sz="half" idx="1"/>
          </p:nvPr>
        </p:nvSpPr>
        <p:spPr/>
        <p:txBody>
          <a:bodyPr/>
          <a:lstStyle/>
          <a:p>
            <a:r>
              <a:rPr lang="en-US" sz="2800" dirty="0" smtClean="0">
                <a:solidFill>
                  <a:schemeClr val="tx2">
                    <a:lumMod val="75000"/>
                  </a:schemeClr>
                </a:solidFill>
                <a:hlinkClick r:id="rId3"/>
              </a:rPr>
              <a:t>Reaction and collision </a:t>
            </a:r>
            <a:r>
              <a:rPr lang="en-US" sz="2800" dirty="0" smtClean="0">
                <a:solidFill>
                  <a:schemeClr val="tx2">
                    <a:lumMod val="75000"/>
                  </a:schemeClr>
                </a:solidFill>
                <a:hlinkClick r:id="rId3"/>
              </a:rPr>
              <a:t>animation</a:t>
            </a:r>
            <a:r>
              <a:rPr lang="en-US" sz="2800" dirty="0" smtClean="0">
                <a:solidFill>
                  <a:schemeClr val="tx2">
                    <a:lumMod val="75000"/>
                  </a:schemeClr>
                </a:solidFill>
                <a:hlinkClick r:id="rId3"/>
              </a:rPr>
              <a:t> Reaction and collision </a:t>
            </a:r>
            <a:r>
              <a:rPr lang="en-US" sz="2800" dirty="0" smtClean="0">
                <a:solidFill>
                  <a:schemeClr val="tx2">
                    <a:lumMod val="75000"/>
                  </a:schemeClr>
                </a:solidFill>
                <a:hlinkClick r:id="rId3"/>
              </a:rPr>
              <a:t>animation</a:t>
            </a:r>
            <a:r>
              <a:rPr lang="en-US" sz="2800" dirty="0" smtClean="0">
                <a:solidFill>
                  <a:schemeClr val="tx2">
                    <a:lumMod val="75000"/>
                  </a:schemeClr>
                </a:solidFill>
                <a:hlinkClick r:id="rId3"/>
              </a:rPr>
              <a:t> Reaction and collision animation</a:t>
            </a:r>
            <a:endParaRPr lang="en-US" dirty="0" smtClean="0"/>
          </a:p>
        </p:txBody>
      </p:sp>
      <p:sp>
        <p:nvSpPr>
          <p:cNvPr id="29701" name="Rectangle 6"/>
          <p:cNvSpPr>
            <a:spLocks noGrp="1" noChangeArrowheads="1"/>
          </p:cNvSpPr>
          <p:nvPr>
            <p:ph sz="half" idx="2"/>
          </p:nvPr>
        </p:nvSpPr>
        <p:spPr/>
        <p:txBody>
          <a:bodyPr/>
          <a:lstStyle/>
          <a:p>
            <a:pPr eaLnBrk="1" hangingPunct="1"/>
            <a:endParaRPr lang="en-US" smtClean="0"/>
          </a:p>
        </p:txBody>
      </p:sp>
      <p:sp>
        <p:nvSpPr>
          <p:cNvPr id="29698" name="Slide Number Placeholder 4"/>
          <p:cNvSpPr>
            <a:spLocks noGrp="1"/>
          </p:cNvSpPr>
          <p:nvPr>
            <p:ph type="sldNum" sz="quarter" idx="12"/>
          </p:nvPr>
        </p:nvSpPr>
        <p:spPr>
          <a:noFill/>
        </p:spPr>
        <p:txBody>
          <a:bodyPr/>
          <a:lstStyle/>
          <a:p>
            <a:fld id="{26D51FB5-023C-4C9B-9637-A3B7052D527A}" type="slidenum">
              <a:rPr lang="en-US" smtClean="0"/>
              <a:pPr/>
              <a:t>24</a:t>
            </a:fld>
            <a:endParaRPr lang="en-US" smtClean="0"/>
          </a:p>
        </p:txBody>
      </p:sp>
      <p:pic>
        <p:nvPicPr>
          <p:cNvPr id="29702" name="Picture 3" descr="7522n12_11a"/>
          <p:cNvPicPr>
            <a:picLocks noChangeAspect="1" noChangeArrowheads="1"/>
          </p:cNvPicPr>
          <p:nvPr/>
        </p:nvPicPr>
        <p:blipFill>
          <a:blip r:embed="rId4" cstate="print"/>
          <a:srcRect/>
          <a:stretch>
            <a:fillRect/>
          </a:stretch>
        </p:blipFill>
        <p:spPr bwMode="auto">
          <a:xfrm>
            <a:off x="304800" y="1981200"/>
            <a:ext cx="4114800" cy="3886200"/>
          </a:xfrm>
          <a:prstGeom prst="rect">
            <a:avLst/>
          </a:prstGeom>
          <a:noFill/>
          <a:ln w="9525">
            <a:noFill/>
            <a:miter lim="800000"/>
            <a:headEnd/>
            <a:tailEnd/>
          </a:ln>
        </p:spPr>
      </p:pic>
      <p:pic>
        <p:nvPicPr>
          <p:cNvPr id="29703" name="Picture 4" descr="7522n12_11b"/>
          <p:cNvPicPr>
            <a:picLocks noChangeAspect="1" noChangeArrowheads="1"/>
          </p:cNvPicPr>
          <p:nvPr/>
        </p:nvPicPr>
        <p:blipFill>
          <a:blip r:embed="rId5" cstate="print"/>
          <a:srcRect/>
          <a:stretch>
            <a:fillRect/>
          </a:stretch>
        </p:blipFill>
        <p:spPr bwMode="auto">
          <a:xfrm>
            <a:off x="4648200" y="1905000"/>
            <a:ext cx="3962400" cy="36576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228600"/>
            <a:ext cx="8229600" cy="2209800"/>
          </a:xfrm>
        </p:spPr>
        <p:txBody>
          <a:bodyPr>
            <a:normAutofit fontScale="90000"/>
          </a:bodyPr>
          <a:lstStyle/>
          <a:p>
            <a:pPr>
              <a:defRPr/>
            </a:pPr>
            <a:r>
              <a:rPr lang="en-US" b="1" dirty="0" smtClean="0"/>
              <a:t>Arrhenius </a:t>
            </a:r>
            <a:r>
              <a:rPr lang="en-US" b="1" dirty="0" smtClean="0"/>
              <a:t>equation: </a:t>
            </a:r>
            <a:r>
              <a:rPr lang="en-US" b="1" dirty="0" smtClean="0"/>
              <a:t>Relationship between rate and T</a:t>
            </a:r>
            <a:br>
              <a:rPr lang="en-US" b="1" dirty="0" smtClean="0"/>
            </a:br>
            <a:endParaRPr lang="en-US" dirty="0" smtClean="0"/>
          </a:p>
        </p:txBody>
      </p:sp>
      <p:sp>
        <p:nvSpPr>
          <p:cNvPr id="10246" name="Rectangle 3"/>
          <p:cNvSpPr>
            <a:spLocks noGrp="1" noChangeArrowheads="1"/>
          </p:cNvSpPr>
          <p:nvPr>
            <p:ph idx="1"/>
          </p:nvPr>
        </p:nvSpPr>
        <p:spPr>
          <a:xfrm>
            <a:off x="457200" y="2514600"/>
            <a:ext cx="8229600" cy="3810000"/>
          </a:xfrm>
        </p:spPr>
        <p:txBody>
          <a:bodyPr/>
          <a:lstStyle/>
          <a:p>
            <a:pPr eaLnBrk="1" hangingPunct="1">
              <a:buFont typeface="Wingdings" pitchFamily="2" charset="2"/>
              <a:buNone/>
            </a:pPr>
            <a:r>
              <a:rPr lang="en-US" sz="4000" b="1" dirty="0" smtClean="0"/>
              <a:t>	</a:t>
            </a:r>
            <a:r>
              <a:rPr lang="en-US" sz="3600" dirty="0" smtClean="0">
                <a:solidFill>
                  <a:schemeClr val="accent1">
                    <a:lumMod val="60000"/>
                    <a:lumOff val="40000"/>
                  </a:schemeClr>
                </a:solidFill>
              </a:rPr>
              <a:t>A </a:t>
            </a:r>
            <a:r>
              <a:rPr lang="en-US" sz="3600" dirty="0" smtClean="0">
                <a:solidFill>
                  <a:schemeClr val="accent1">
                    <a:lumMod val="60000"/>
                    <a:lumOff val="40000"/>
                  </a:schemeClr>
                </a:solidFill>
              </a:rPr>
              <a:t>= frequency factor (related to # of collisions)</a:t>
            </a:r>
          </a:p>
          <a:p>
            <a:pPr eaLnBrk="1" hangingPunct="1">
              <a:buFont typeface="Wingdings" pitchFamily="2" charset="2"/>
              <a:buNone/>
            </a:pPr>
            <a:r>
              <a:rPr lang="en-US" sz="3600" dirty="0" smtClean="0">
                <a:solidFill>
                  <a:schemeClr val="accent1">
                    <a:lumMod val="60000"/>
                    <a:lumOff val="40000"/>
                  </a:schemeClr>
                </a:solidFill>
              </a:rPr>
              <a:t>	</a:t>
            </a:r>
            <a:r>
              <a:rPr lang="en-US" sz="3600" dirty="0" smtClean="0">
                <a:solidFill>
                  <a:schemeClr val="accent1">
                    <a:lumMod val="60000"/>
                    <a:lumOff val="40000"/>
                  </a:schemeClr>
                </a:solidFill>
              </a:rPr>
              <a:t>R </a:t>
            </a:r>
            <a:r>
              <a:rPr lang="en-US" sz="3600" dirty="0" smtClean="0">
                <a:solidFill>
                  <a:schemeClr val="accent1">
                    <a:lumMod val="60000"/>
                    <a:lumOff val="40000"/>
                  </a:schemeClr>
                </a:solidFill>
              </a:rPr>
              <a:t>= 8.314 J/(</a:t>
            </a:r>
            <a:r>
              <a:rPr lang="en-US" sz="3600" dirty="0" err="1" smtClean="0">
                <a:solidFill>
                  <a:schemeClr val="accent1">
                    <a:lumMod val="60000"/>
                    <a:lumOff val="40000"/>
                  </a:schemeClr>
                </a:solidFill>
              </a:rPr>
              <a:t>mol•K</a:t>
            </a:r>
            <a:r>
              <a:rPr lang="en-US" sz="3600" dirty="0" smtClean="0">
                <a:solidFill>
                  <a:schemeClr val="accent1">
                    <a:lumMod val="60000"/>
                    <a:lumOff val="40000"/>
                  </a:schemeClr>
                </a:solidFill>
              </a:rPr>
              <a:t>)</a:t>
            </a:r>
          </a:p>
        </p:txBody>
      </p:sp>
      <p:sp>
        <p:nvSpPr>
          <p:cNvPr id="10244" name="Slide Number Placeholder 3"/>
          <p:cNvSpPr>
            <a:spLocks noGrp="1"/>
          </p:cNvSpPr>
          <p:nvPr>
            <p:ph type="sldNum" sz="quarter" idx="12"/>
          </p:nvPr>
        </p:nvSpPr>
        <p:spPr>
          <a:noFill/>
        </p:spPr>
        <p:txBody>
          <a:bodyPr/>
          <a:lstStyle/>
          <a:p>
            <a:fld id="{8E33CD75-482E-4A3E-BCE9-C30DAECB587D}" type="slidenum">
              <a:rPr lang="en-US" smtClean="0"/>
              <a:pPr/>
              <a:t>25</a:t>
            </a:fld>
            <a:endParaRPr lang="en-US" smtClean="0"/>
          </a:p>
        </p:txBody>
      </p:sp>
      <p:graphicFrame>
        <p:nvGraphicFramePr>
          <p:cNvPr id="10242" name="Object 4"/>
          <p:cNvGraphicFramePr>
            <a:graphicFrameLocks noChangeAspect="1"/>
          </p:cNvGraphicFramePr>
          <p:nvPr/>
        </p:nvGraphicFramePr>
        <p:xfrm>
          <a:off x="2743200" y="1524000"/>
          <a:ext cx="2933700" cy="744538"/>
        </p:xfrm>
        <a:graphic>
          <a:graphicData uri="http://schemas.openxmlformats.org/presentationml/2006/ole">
            <p:oleObj spid="_x0000_s10242" name="Equation" r:id="rId4" imgW="799920" imgH="203040" progId="Equation.3">
              <p:embed/>
            </p:oleObj>
          </a:graphicData>
        </a:graphic>
      </p:graphicFrame>
      <p:graphicFrame>
        <p:nvGraphicFramePr>
          <p:cNvPr id="10243" name="Object 5"/>
          <p:cNvGraphicFramePr>
            <a:graphicFrameLocks noChangeAspect="1"/>
          </p:cNvGraphicFramePr>
          <p:nvPr/>
        </p:nvGraphicFramePr>
        <p:xfrm>
          <a:off x="2514600" y="4800600"/>
          <a:ext cx="3597275" cy="1311275"/>
        </p:xfrm>
        <a:graphic>
          <a:graphicData uri="http://schemas.openxmlformats.org/presentationml/2006/ole">
            <p:oleObj spid="_x0000_s10243" name="Equation" r:id="rId5" imgW="1079280" imgH="393480" progId="Equation.3">
              <p:embed/>
            </p:oleObj>
          </a:graphicData>
        </a:graphic>
      </p:graphicFrame>
      <p:pic>
        <p:nvPicPr>
          <p:cNvPr id="45058" name="Picture 2" descr="Svante Arrhenius"/>
          <p:cNvPicPr>
            <a:picLocks noChangeAspect="1" noChangeArrowheads="1"/>
          </p:cNvPicPr>
          <p:nvPr/>
        </p:nvPicPr>
        <p:blipFill>
          <a:blip r:embed="rId6" cstate="print"/>
          <a:srcRect/>
          <a:stretch>
            <a:fillRect/>
          </a:stretch>
        </p:blipFill>
        <p:spPr bwMode="auto">
          <a:xfrm>
            <a:off x="7175500" y="3644900"/>
            <a:ext cx="1600200" cy="2263775"/>
          </a:xfrm>
          <a:prstGeom prst="rect">
            <a:avLst/>
          </a:prstGeom>
          <a:noFill/>
          <a:ln w="9525">
            <a:noFill/>
            <a:miter lim="800000"/>
            <a:headEnd/>
            <a:tailEnd/>
          </a:ln>
        </p:spPr>
      </p:pic>
      <p:sp>
        <p:nvSpPr>
          <p:cNvPr id="10248" name="Text Box 3"/>
          <p:cNvSpPr txBox="1">
            <a:spLocks noChangeArrowheads="1"/>
          </p:cNvSpPr>
          <p:nvPr/>
        </p:nvSpPr>
        <p:spPr bwMode="auto">
          <a:xfrm>
            <a:off x="6781800" y="5883275"/>
            <a:ext cx="2286000" cy="822325"/>
          </a:xfrm>
          <a:prstGeom prst="rect">
            <a:avLst/>
          </a:prstGeom>
          <a:noFill/>
          <a:ln w="9525">
            <a:noFill/>
            <a:miter lim="800000"/>
            <a:headEnd/>
            <a:tailEnd/>
          </a:ln>
        </p:spPr>
        <p:txBody>
          <a:bodyPr>
            <a:spAutoFit/>
          </a:bodyPr>
          <a:lstStyle/>
          <a:p>
            <a:pPr algn="ctr">
              <a:spcBef>
                <a:spcPct val="50000"/>
              </a:spcBef>
            </a:pPr>
            <a:r>
              <a:rPr lang="en-US" b="1">
                <a:solidFill>
                  <a:schemeClr val="bg1"/>
                </a:solidFill>
              </a:rPr>
              <a:t>Svante Arrhenius</a:t>
            </a:r>
            <a:br>
              <a:rPr lang="en-US" b="1">
                <a:solidFill>
                  <a:schemeClr val="bg1"/>
                </a:solidFill>
              </a:rPr>
            </a:br>
            <a:r>
              <a:rPr lang="en-US" b="1">
                <a:solidFill>
                  <a:schemeClr val="bg1"/>
                </a:solidFill>
              </a:rPr>
              <a:t>(1859-1927)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wipe(left)">
                                      <p:cBhvr>
                                        <p:cTn id="7" dur="5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2" name="Rectangle 3"/>
          <p:cNvSpPr>
            <a:spLocks noGrp="1" noChangeArrowheads="1"/>
          </p:cNvSpPr>
          <p:nvPr>
            <p:ph idx="1"/>
          </p:nvPr>
        </p:nvSpPr>
        <p:spPr>
          <a:xfrm>
            <a:off x="76200" y="-57150"/>
            <a:ext cx="8839200" cy="1200150"/>
          </a:xfrm>
        </p:spPr>
        <p:txBody>
          <a:bodyPr>
            <a:noAutofit/>
          </a:bodyPr>
          <a:lstStyle/>
          <a:p>
            <a:pPr eaLnBrk="1" hangingPunct="1"/>
            <a:r>
              <a:rPr lang="en-US" sz="3200" b="1" dirty="0" smtClean="0"/>
              <a:t>How to determine E</a:t>
            </a:r>
            <a:r>
              <a:rPr lang="en-US" sz="3200" b="1" baseline="-25000" dirty="0" smtClean="0"/>
              <a:t>a</a:t>
            </a:r>
            <a:r>
              <a:rPr lang="en-US" sz="3200" b="1" dirty="0" smtClean="0"/>
              <a:t>:</a:t>
            </a:r>
            <a:r>
              <a:rPr lang="en-US" sz="3200" dirty="0" smtClean="0"/>
              <a:t> perform rate experiments using various T (and keep concentrations constant.)</a:t>
            </a:r>
          </a:p>
        </p:txBody>
      </p:sp>
      <p:sp>
        <p:nvSpPr>
          <p:cNvPr id="11271" name="Slide Number Placeholder 3"/>
          <p:cNvSpPr>
            <a:spLocks noGrp="1"/>
          </p:cNvSpPr>
          <p:nvPr>
            <p:ph type="sldNum" sz="quarter" idx="12"/>
          </p:nvPr>
        </p:nvSpPr>
        <p:spPr>
          <a:noFill/>
        </p:spPr>
        <p:txBody>
          <a:bodyPr/>
          <a:lstStyle/>
          <a:p>
            <a:fld id="{9EBE67FE-27AB-4EC2-A492-284AE3613F31}" type="slidenum">
              <a:rPr lang="en-US" smtClean="0"/>
              <a:pPr/>
              <a:t>26</a:t>
            </a:fld>
            <a:endParaRPr lang="en-US" smtClean="0"/>
          </a:p>
        </p:txBody>
      </p:sp>
      <p:sp>
        <p:nvSpPr>
          <p:cNvPr id="16393" name="Arc 9"/>
          <p:cNvSpPr>
            <a:spLocks/>
          </p:cNvSpPr>
          <p:nvPr/>
        </p:nvSpPr>
        <p:spPr bwMode="auto">
          <a:xfrm flipV="1">
            <a:off x="1420813" y="1909763"/>
            <a:ext cx="1768475" cy="133191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0000"/>
            </a:solidFill>
            <a:round/>
            <a:headEnd/>
            <a:tailEnd/>
          </a:ln>
        </p:spPr>
        <p:txBody>
          <a:bodyPr/>
          <a:lstStyle/>
          <a:p>
            <a:endParaRPr lang="en-US"/>
          </a:p>
        </p:txBody>
      </p:sp>
      <p:grpSp>
        <p:nvGrpSpPr>
          <p:cNvPr id="2" name="Group 11"/>
          <p:cNvGrpSpPr>
            <a:grpSpLocks/>
          </p:cNvGrpSpPr>
          <p:nvPr/>
        </p:nvGrpSpPr>
        <p:grpSpPr bwMode="auto">
          <a:xfrm>
            <a:off x="836613" y="1617663"/>
            <a:ext cx="2581275" cy="2209800"/>
            <a:chOff x="624" y="2880"/>
            <a:chExt cx="1626" cy="1392"/>
          </a:xfrm>
        </p:grpSpPr>
        <p:sp>
          <p:nvSpPr>
            <p:cNvPr id="11287" name="Line 7"/>
            <p:cNvSpPr>
              <a:spLocks noChangeShapeType="1"/>
            </p:cNvSpPr>
            <p:nvPr/>
          </p:nvSpPr>
          <p:spPr bwMode="auto">
            <a:xfrm>
              <a:off x="934" y="2880"/>
              <a:ext cx="0" cy="1119"/>
            </a:xfrm>
            <a:prstGeom prst="line">
              <a:avLst/>
            </a:prstGeom>
            <a:noFill/>
            <a:ln w="38100">
              <a:solidFill>
                <a:srgbClr val="000000"/>
              </a:solidFill>
              <a:round/>
              <a:headEnd/>
              <a:tailEnd/>
            </a:ln>
          </p:spPr>
          <p:txBody>
            <a:bodyPr/>
            <a:lstStyle/>
            <a:p>
              <a:endParaRPr lang="en-US"/>
            </a:p>
          </p:txBody>
        </p:sp>
        <p:sp>
          <p:nvSpPr>
            <p:cNvPr id="11288" name="Line 8"/>
            <p:cNvSpPr>
              <a:spLocks noChangeShapeType="1"/>
            </p:cNvSpPr>
            <p:nvPr/>
          </p:nvSpPr>
          <p:spPr bwMode="auto">
            <a:xfrm>
              <a:off x="934" y="3994"/>
              <a:ext cx="1316" cy="0"/>
            </a:xfrm>
            <a:prstGeom prst="line">
              <a:avLst/>
            </a:prstGeom>
            <a:noFill/>
            <a:ln w="38100">
              <a:solidFill>
                <a:srgbClr val="000000"/>
              </a:solidFill>
              <a:round/>
              <a:headEnd/>
              <a:tailEnd/>
            </a:ln>
          </p:spPr>
          <p:txBody>
            <a:bodyPr/>
            <a:lstStyle/>
            <a:p>
              <a:endParaRPr lang="en-US"/>
            </a:p>
          </p:txBody>
        </p:sp>
        <p:sp>
          <p:nvSpPr>
            <p:cNvPr id="11289" name="Text Box 10"/>
            <p:cNvSpPr txBox="1">
              <a:spLocks noChangeArrowheads="1"/>
            </p:cNvSpPr>
            <p:nvPr/>
          </p:nvSpPr>
          <p:spPr bwMode="auto">
            <a:xfrm>
              <a:off x="624" y="3280"/>
              <a:ext cx="437" cy="315"/>
            </a:xfrm>
            <a:prstGeom prst="rect">
              <a:avLst/>
            </a:prstGeom>
            <a:noFill/>
            <a:ln w="9525">
              <a:noFill/>
              <a:miter lim="800000"/>
              <a:headEnd/>
              <a:tailEnd/>
            </a:ln>
          </p:spPr>
          <p:txBody>
            <a:bodyPr/>
            <a:lstStyle/>
            <a:p>
              <a:pPr eaLnBrk="0" hangingPunct="0"/>
              <a:r>
                <a:rPr lang="en-US" sz="2800" b="1" dirty="0">
                  <a:solidFill>
                    <a:srgbClr val="FF0000"/>
                  </a:solidFill>
                </a:rPr>
                <a:t>k</a:t>
              </a:r>
            </a:p>
          </p:txBody>
        </p:sp>
        <p:sp>
          <p:nvSpPr>
            <p:cNvPr id="11290" name="Text Box 11"/>
            <p:cNvSpPr txBox="1">
              <a:spLocks noChangeArrowheads="1"/>
            </p:cNvSpPr>
            <p:nvPr/>
          </p:nvSpPr>
          <p:spPr bwMode="auto">
            <a:xfrm>
              <a:off x="1061" y="3973"/>
              <a:ext cx="1069" cy="299"/>
            </a:xfrm>
            <a:prstGeom prst="rect">
              <a:avLst/>
            </a:prstGeom>
            <a:noFill/>
            <a:ln w="9525">
              <a:noFill/>
              <a:miter lim="800000"/>
              <a:headEnd/>
              <a:tailEnd/>
            </a:ln>
          </p:spPr>
          <p:txBody>
            <a:bodyPr/>
            <a:lstStyle/>
            <a:p>
              <a:pPr eaLnBrk="0" hangingPunct="0"/>
              <a:r>
                <a:rPr lang="en-US" sz="2800" b="1" dirty="0">
                  <a:solidFill>
                    <a:srgbClr val="FF0000"/>
                  </a:solidFill>
                </a:rPr>
                <a:t>Temp </a:t>
              </a:r>
              <a:r>
                <a:rPr lang="en-US" sz="2800" b="1" dirty="0">
                  <a:solidFill>
                    <a:schemeClr val="bg1"/>
                  </a:solidFill>
                </a:rPr>
                <a:t>(K)</a:t>
              </a:r>
            </a:p>
          </p:txBody>
        </p:sp>
      </p:grpSp>
      <p:sp>
        <p:nvSpPr>
          <p:cNvPr id="16397" name="Line 13"/>
          <p:cNvSpPr>
            <a:spLocks noChangeShapeType="1"/>
          </p:cNvSpPr>
          <p:nvPr/>
        </p:nvSpPr>
        <p:spPr bwMode="auto">
          <a:xfrm>
            <a:off x="5551488" y="1905000"/>
            <a:ext cx="1752600" cy="1371600"/>
          </a:xfrm>
          <a:prstGeom prst="line">
            <a:avLst/>
          </a:prstGeom>
          <a:noFill/>
          <a:ln w="57150">
            <a:solidFill>
              <a:srgbClr val="669900"/>
            </a:solidFill>
            <a:round/>
            <a:headEnd/>
            <a:tailEnd/>
          </a:ln>
        </p:spPr>
        <p:txBody>
          <a:bodyPr/>
          <a:lstStyle/>
          <a:p>
            <a:endParaRPr lang="en-US"/>
          </a:p>
        </p:txBody>
      </p:sp>
      <p:grpSp>
        <p:nvGrpSpPr>
          <p:cNvPr id="3" name="Group 12"/>
          <p:cNvGrpSpPr>
            <a:grpSpLocks/>
          </p:cNvGrpSpPr>
          <p:nvPr/>
        </p:nvGrpSpPr>
        <p:grpSpPr bwMode="auto">
          <a:xfrm>
            <a:off x="4667250" y="1600200"/>
            <a:ext cx="2789238" cy="2227263"/>
            <a:chOff x="3037" y="2869"/>
            <a:chExt cx="1757" cy="1403"/>
          </a:xfrm>
        </p:grpSpPr>
        <p:sp>
          <p:nvSpPr>
            <p:cNvPr id="11283" name="Line 14"/>
            <p:cNvSpPr>
              <a:spLocks noChangeShapeType="1"/>
            </p:cNvSpPr>
            <p:nvPr/>
          </p:nvSpPr>
          <p:spPr bwMode="auto">
            <a:xfrm>
              <a:off x="3525" y="2869"/>
              <a:ext cx="0" cy="1119"/>
            </a:xfrm>
            <a:prstGeom prst="line">
              <a:avLst/>
            </a:prstGeom>
            <a:noFill/>
            <a:ln w="38100">
              <a:solidFill>
                <a:srgbClr val="000000"/>
              </a:solidFill>
              <a:round/>
              <a:headEnd/>
              <a:tailEnd/>
            </a:ln>
          </p:spPr>
          <p:txBody>
            <a:bodyPr/>
            <a:lstStyle/>
            <a:p>
              <a:endParaRPr lang="en-US"/>
            </a:p>
          </p:txBody>
        </p:sp>
        <p:sp>
          <p:nvSpPr>
            <p:cNvPr id="11284" name="Line 15"/>
            <p:cNvSpPr>
              <a:spLocks noChangeShapeType="1"/>
            </p:cNvSpPr>
            <p:nvPr/>
          </p:nvSpPr>
          <p:spPr bwMode="auto">
            <a:xfrm>
              <a:off x="3525" y="3982"/>
              <a:ext cx="1269" cy="0"/>
            </a:xfrm>
            <a:prstGeom prst="line">
              <a:avLst/>
            </a:prstGeom>
            <a:noFill/>
            <a:ln w="38100">
              <a:solidFill>
                <a:srgbClr val="000000"/>
              </a:solidFill>
              <a:round/>
              <a:headEnd/>
              <a:tailEnd/>
            </a:ln>
          </p:spPr>
          <p:txBody>
            <a:bodyPr/>
            <a:lstStyle/>
            <a:p>
              <a:endParaRPr lang="en-US"/>
            </a:p>
          </p:txBody>
        </p:sp>
        <p:sp>
          <p:nvSpPr>
            <p:cNvPr id="11285" name="Text Box 16"/>
            <p:cNvSpPr txBox="1">
              <a:spLocks noChangeArrowheads="1"/>
            </p:cNvSpPr>
            <p:nvPr/>
          </p:nvSpPr>
          <p:spPr bwMode="auto">
            <a:xfrm>
              <a:off x="3037" y="3254"/>
              <a:ext cx="561" cy="315"/>
            </a:xfrm>
            <a:prstGeom prst="rect">
              <a:avLst/>
            </a:prstGeom>
            <a:noFill/>
            <a:ln w="9525">
              <a:noFill/>
              <a:miter lim="800000"/>
              <a:headEnd/>
              <a:tailEnd/>
            </a:ln>
          </p:spPr>
          <p:txBody>
            <a:bodyPr/>
            <a:lstStyle/>
            <a:p>
              <a:pPr eaLnBrk="0" hangingPunct="0"/>
              <a:r>
                <a:rPr lang="en-US" sz="2800" b="1" dirty="0" err="1">
                  <a:solidFill>
                    <a:srgbClr val="FF0000"/>
                  </a:solidFill>
                </a:rPr>
                <a:t>ln</a:t>
              </a:r>
              <a:r>
                <a:rPr lang="en-US" sz="2800" b="1" dirty="0">
                  <a:solidFill>
                    <a:srgbClr val="FF0000"/>
                  </a:solidFill>
                </a:rPr>
                <a:t> k</a:t>
              </a:r>
            </a:p>
          </p:txBody>
        </p:sp>
        <p:sp>
          <p:nvSpPr>
            <p:cNvPr id="11286" name="Text Box 17"/>
            <p:cNvSpPr txBox="1">
              <a:spLocks noChangeArrowheads="1"/>
            </p:cNvSpPr>
            <p:nvPr/>
          </p:nvSpPr>
          <p:spPr bwMode="auto">
            <a:xfrm>
              <a:off x="3598" y="3973"/>
              <a:ext cx="1031" cy="299"/>
            </a:xfrm>
            <a:prstGeom prst="rect">
              <a:avLst/>
            </a:prstGeom>
            <a:noFill/>
            <a:ln w="9525">
              <a:noFill/>
              <a:miter lim="800000"/>
              <a:headEnd/>
              <a:tailEnd/>
            </a:ln>
          </p:spPr>
          <p:txBody>
            <a:bodyPr/>
            <a:lstStyle/>
            <a:p>
              <a:pPr eaLnBrk="0" hangingPunct="0"/>
              <a:r>
                <a:rPr lang="en-US" sz="2800" b="1" dirty="0">
                  <a:solidFill>
                    <a:srgbClr val="FF0000"/>
                  </a:solidFill>
                </a:rPr>
                <a:t>1/T (K</a:t>
              </a:r>
              <a:r>
                <a:rPr lang="en-US" sz="2800" b="1" baseline="30000" dirty="0">
                  <a:solidFill>
                    <a:srgbClr val="FF0000"/>
                  </a:solidFill>
                </a:rPr>
                <a:t>-1</a:t>
              </a:r>
              <a:r>
                <a:rPr lang="en-US" sz="2800" b="1" dirty="0">
                  <a:solidFill>
                    <a:srgbClr val="FF0000"/>
                  </a:solidFill>
                </a:rPr>
                <a:t>)</a:t>
              </a:r>
            </a:p>
          </p:txBody>
        </p:sp>
      </p:grpSp>
      <p:sp>
        <p:nvSpPr>
          <p:cNvPr id="44034" name="AutoShape 2"/>
          <p:cNvSpPr>
            <a:spLocks noChangeArrowheads="1"/>
          </p:cNvSpPr>
          <p:nvPr/>
        </p:nvSpPr>
        <p:spPr bwMode="auto">
          <a:xfrm>
            <a:off x="3646488" y="2379663"/>
            <a:ext cx="990600" cy="304800"/>
          </a:xfrm>
          <a:prstGeom prst="rightArrow">
            <a:avLst>
              <a:gd name="adj1" fmla="val 50000"/>
              <a:gd name="adj2" fmla="val 81250"/>
            </a:avLst>
          </a:prstGeom>
          <a:solidFill>
            <a:srgbClr val="FFFF00"/>
          </a:solidFill>
          <a:ln w="9525">
            <a:solidFill>
              <a:schemeClr val="tx1"/>
            </a:solidFill>
            <a:miter lim="800000"/>
            <a:headEnd/>
            <a:tailEnd/>
          </a:ln>
        </p:spPr>
        <p:txBody>
          <a:bodyPr wrap="none" anchor="ctr"/>
          <a:lstStyle/>
          <a:p>
            <a:endParaRPr lang="en-US"/>
          </a:p>
        </p:txBody>
      </p:sp>
      <p:sp>
        <p:nvSpPr>
          <p:cNvPr id="44036" name="Line 4"/>
          <p:cNvSpPr>
            <a:spLocks noChangeShapeType="1"/>
          </p:cNvSpPr>
          <p:nvPr/>
        </p:nvSpPr>
        <p:spPr bwMode="auto">
          <a:xfrm>
            <a:off x="2514600" y="5486400"/>
            <a:ext cx="4113213" cy="0"/>
          </a:xfrm>
          <a:prstGeom prst="line">
            <a:avLst/>
          </a:prstGeom>
          <a:noFill/>
          <a:ln w="38100">
            <a:solidFill>
              <a:schemeClr val="bg1"/>
            </a:solidFill>
            <a:round/>
            <a:headEnd/>
            <a:tailEnd/>
          </a:ln>
        </p:spPr>
        <p:txBody>
          <a:bodyPr wrap="none"/>
          <a:lstStyle/>
          <a:p>
            <a:endParaRPr lang="en-US"/>
          </a:p>
        </p:txBody>
      </p:sp>
      <p:graphicFrame>
        <p:nvGraphicFramePr>
          <p:cNvPr id="44037" name="Object 5"/>
          <p:cNvGraphicFramePr>
            <a:graphicFrameLocks noChangeAspect="1"/>
          </p:cNvGraphicFramePr>
          <p:nvPr/>
        </p:nvGraphicFramePr>
        <p:xfrm>
          <a:off x="3048000" y="3657600"/>
          <a:ext cx="2498725" cy="954088"/>
        </p:xfrm>
        <a:graphic>
          <a:graphicData uri="http://schemas.openxmlformats.org/presentationml/2006/ole">
            <p:oleObj spid="_x0000_s11266" name="Equation" r:id="rId4" imgW="1130040" imgH="431640" progId="Equation.3">
              <p:embed/>
            </p:oleObj>
          </a:graphicData>
        </a:graphic>
      </p:graphicFrame>
      <p:graphicFrame>
        <p:nvGraphicFramePr>
          <p:cNvPr id="44038" name="Object 6"/>
          <p:cNvGraphicFramePr>
            <a:graphicFrameLocks noChangeAspect="1"/>
          </p:cNvGraphicFramePr>
          <p:nvPr/>
        </p:nvGraphicFramePr>
        <p:xfrm>
          <a:off x="3046413" y="4619625"/>
          <a:ext cx="2555875" cy="954088"/>
        </p:xfrm>
        <a:graphic>
          <a:graphicData uri="http://schemas.openxmlformats.org/presentationml/2006/ole">
            <p:oleObj spid="_x0000_s11267" name="Equation" r:id="rId5" imgW="1155600" imgH="431640" progId="Equation.3">
              <p:embed/>
            </p:oleObj>
          </a:graphicData>
        </a:graphic>
      </p:graphicFrame>
      <p:graphicFrame>
        <p:nvGraphicFramePr>
          <p:cNvPr id="44039" name="Object 7"/>
          <p:cNvGraphicFramePr>
            <a:graphicFrameLocks noChangeAspect="1"/>
          </p:cNvGraphicFramePr>
          <p:nvPr/>
        </p:nvGraphicFramePr>
        <p:xfrm>
          <a:off x="3048000" y="5486400"/>
          <a:ext cx="2743200" cy="957263"/>
        </p:xfrm>
        <a:graphic>
          <a:graphicData uri="http://schemas.openxmlformats.org/presentationml/2006/ole">
            <p:oleObj spid="_x0000_s11268" name="Equation" r:id="rId6" imgW="1384200" imgH="482400" progId="Equation.3">
              <p:embed/>
            </p:oleObj>
          </a:graphicData>
        </a:graphic>
      </p:graphicFrame>
      <p:graphicFrame>
        <p:nvGraphicFramePr>
          <p:cNvPr id="44046" name="Object 14"/>
          <p:cNvGraphicFramePr>
            <a:graphicFrameLocks noChangeAspect="1"/>
          </p:cNvGraphicFramePr>
          <p:nvPr/>
        </p:nvGraphicFramePr>
        <p:xfrm>
          <a:off x="6164263" y="1111250"/>
          <a:ext cx="2751137" cy="869950"/>
        </p:xfrm>
        <a:graphic>
          <a:graphicData uri="http://schemas.openxmlformats.org/presentationml/2006/ole">
            <p:oleObj spid="_x0000_s11269" name="Equation" r:id="rId7" imgW="1244520" imgH="393480" progId="Equation.3">
              <p:embed/>
            </p:oleObj>
          </a:graphicData>
        </a:graphic>
      </p:graphicFrame>
      <p:graphicFrame>
        <p:nvGraphicFramePr>
          <p:cNvPr id="44047" name="Object 15"/>
          <p:cNvGraphicFramePr>
            <a:graphicFrameLocks noChangeAspect="1"/>
          </p:cNvGraphicFramePr>
          <p:nvPr/>
        </p:nvGraphicFramePr>
        <p:xfrm>
          <a:off x="6618288" y="2057400"/>
          <a:ext cx="1854200" cy="869950"/>
        </p:xfrm>
        <a:graphic>
          <a:graphicData uri="http://schemas.openxmlformats.org/presentationml/2006/ole">
            <p:oleObj spid="_x0000_s11270" name="Equation" r:id="rId8" imgW="838080" imgH="393480" progId="Equation.3">
              <p:embed/>
            </p:oleObj>
          </a:graphicData>
        </a:graphic>
      </p:graphicFrame>
      <p:grpSp>
        <p:nvGrpSpPr>
          <p:cNvPr id="4" name="Group 19"/>
          <p:cNvGrpSpPr>
            <a:grpSpLocks/>
          </p:cNvGrpSpPr>
          <p:nvPr/>
        </p:nvGrpSpPr>
        <p:grpSpPr bwMode="auto">
          <a:xfrm>
            <a:off x="4495800" y="1325563"/>
            <a:ext cx="1219200" cy="579437"/>
            <a:chOff x="2832" y="816"/>
            <a:chExt cx="768" cy="365"/>
          </a:xfrm>
        </p:grpSpPr>
        <p:sp>
          <p:nvSpPr>
            <p:cNvPr id="11281" name="Text Box 16"/>
            <p:cNvSpPr txBox="1">
              <a:spLocks noChangeArrowheads="1"/>
            </p:cNvSpPr>
            <p:nvPr/>
          </p:nvSpPr>
          <p:spPr bwMode="auto">
            <a:xfrm>
              <a:off x="2832" y="816"/>
              <a:ext cx="768" cy="365"/>
            </a:xfrm>
            <a:prstGeom prst="rect">
              <a:avLst/>
            </a:prstGeom>
            <a:noFill/>
            <a:ln w="9525">
              <a:noFill/>
              <a:miter lim="800000"/>
              <a:headEnd/>
              <a:tailEnd/>
            </a:ln>
          </p:spPr>
          <p:txBody>
            <a:bodyPr>
              <a:spAutoFit/>
            </a:bodyPr>
            <a:lstStyle/>
            <a:p>
              <a:pPr>
                <a:spcBef>
                  <a:spcPct val="50000"/>
                </a:spcBef>
              </a:pPr>
              <a:r>
                <a:rPr lang="en-US" sz="3200">
                  <a:solidFill>
                    <a:schemeClr val="bg1"/>
                  </a:solidFill>
                </a:rPr>
                <a:t>ln A</a:t>
              </a:r>
            </a:p>
          </p:txBody>
        </p:sp>
        <p:sp>
          <p:nvSpPr>
            <p:cNvPr id="11282" name="Line 17"/>
            <p:cNvSpPr>
              <a:spLocks noChangeShapeType="1"/>
            </p:cNvSpPr>
            <p:nvPr/>
          </p:nvSpPr>
          <p:spPr bwMode="auto">
            <a:xfrm>
              <a:off x="3264" y="1056"/>
              <a:ext cx="144" cy="96"/>
            </a:xfrm>
            <a:prstGeom prst="line">
              <a:avLst/>
            </a:prstGeom>
            <a:noFill/>
            <a:ln w="9525">
              <a:solidFill>
                <a:schemeClr val="bg1"/>
              </a:solidFill>
              <a:round/>
              <a:headEnd/>
              <a:tailEnd type="triangle" w="med" len="med"/>
            </a:ln>
          </p:spPr>
          <p:txBody>
            <a:bodyPr wrap="none"/>
            <a:lstStyle/>
            <a:p>
              <a:endParaRPr lang="en-US"/>
            </a:p>
          </p:txBody>
        </p:sp>
      </p:grpSp>
      <p:sp>
        <p:nvSpPr>
          <p:cNvPr id="11280" name="TextBox 25"/>
          <p:cNvSpPr txBox="1">
            <a:spLocks noChangeArrowheads="1"/>
          </p:cNvSpPr>
          <p:nvPr/>
        </p:nvSpPr>
        <p:spPr bwMode="auto">
          <a:xfrm>
            <a:off x="1295400" y="6400800"/>
            <a:ext cx="6553200" cy="738188"/>
          </a:xfrm>
          <a:prstGeom prst="rect">
            <a:avLst/>
          </a:prstGeom>
          <a:noFill/>
          <a:ln w="9525">
            <a:noFill/>
            <a:miter lim="800000"/>
            <a:headEnd/>
            <a:tailEnd/>
          </a:ln>
        </p:spPr>
        <p:txBody>
          <a:bodyPr>
            <a:spAutoFit/>
          </a:bodyPr>
          <a:lstStyle/>
          <a:p>
            <a:r>
              <a:rPr lang="en-US" sz="1800">
                <a:hlinkClick r:id="rId9"/>
              </a:rPr>
              <a:t>http://www.shodor.org/unchem/advanced/kin/arrhenius.html</a:t>
            </a:r>
            <a:endParaRPr lang="en-US" sz="1800"/>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93"/>
                                        </p:tgtEl>
                                        <p:attrNameLst>
                                          <p:attrName>style.visibility</p:attrName>
                                        </p:attrNameLst>
                                      </p:cBhvr>
                                      <p:to>
                                        <p:strVal val="visible"/>
                                      </p:to>
                                    </p:set>
                                    <p:animEffect transition="in" filter="wipe(left)">
                                      <p:cBhvr>
                                        <p:cTn id="12" dur="500"/>
                                        <p:tgtEl>
                                          <p:spTgt spid="1639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4"/>
                                        </p:tgtEl>
                                        <p:attrNameLst>
                                          <p:attrName>style.visibility</p:attrName>
                                        </p:attrNameLst>
                                      </p:cBhvr>
                                      <p:to>
                                        <p:strVal val="visible"/>
                                      </p:to>
                                    </p:set>
                                    <p:animEffect transition="in" filter="wipe(left)">
                                      <p:cBhvr>
                                        <p:cTn id="17" dur="500"/>
                                        <p:tgtEl>
                                          <p:spTgt spid="440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397"/>
                                        </p:tgtEl>
                                        <p:attrNameLst>
                                          <p:attrName>style.visibility</p:attrName>
                                        </p:attrNameLst>
                                      </p:cBhvr>
                                      <p:to>
                                        <p:strVal val="visible"/>
                                      </p:to>
                                    </p:set>
                                    <p:animEffect transition="in" filter="wipe(left)">
                                      <p:cBhvr>
                                        <p:cTn id="27" dur="500"/>
                                        <p:tgtEl>
                                          <p:spTgt spid="1639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4046"/>
                                        </p:tgtEl>
                                        <p:attrNameLst>
                                          <p:attrName>style.visibility</p:attrName>
                                        </p:attrNameLst>
                                      </p:cBhvr>
                                      <p:to>
                                        <p:strVal val="visible"/>
                                      </p:to>
                                    </p:set>
                                    <p:animEffect transition="in" filter="wipe(left)">
                                      <p:cBhvr>
                                        <p:cTn id="32" dur="500"/>
                                        <p:tgtEl>
                                          <p:spTgt spid="4404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4047"/>
                                        </p:tgtEl>
                                        <p:attrNameLst>
                                          <p:attrName>style.visibility</p:attrName>
                                        </p:attrNameLst>
                                      </p:cBhvr>
                                      <p:to>
                                        <p:strVal val="visible"/>
                                      </p:to>
                                    </p:set>
                                    <p:animEffect transition="in" filter="wipe(left)">
                                      <p:cBhvr>
                                        <p:cTn id="37" dur="500"/>
                                        <p:tgtEl>
                                          <p:spTgt spid="4404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left)">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4037"/>
                                        </p:tgtEl>
                                        <p:attrNameLst>
                                          <p:attrName>style.visibility</p:attrName>
                                        </p:attrNameLst>
                                      </p:cBhvr>
                                      <p:to>
                                        <p:strVal val="visible"/>
                                      </p:to>
                                    </p:set>
                                    <p:animEffect transition="in" filter="wipe(left)">
                                      <p:cBhvr>
                                        <p:cTn id="47" dur="500"/>
                                        <p:tgtEl>
                                          <p:spTgt spid="4403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4038"/>
                                        </p:tgtEl>
                                        <p:attrNameLst>
                                          <p:attrName>style.visibility</p:attrName>
                                        </p:attrNameLst>
                                      </p:cBhvr>
                                      <p:to>
                                        <p:strVal val="visible"/>
                                      </p:to>
                                    </p:set>
                                    <p:animEffect transition="in" filter="wipe(left)">
                                      <p:cBhvr>
                                        <p:cTn id="52" dur="500"/>
                                        <p:tgtEl>
                                          <p:spTgt spid="4403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4036"/>
                                        </p:tgtEl>
                                        <p:attrNameLst>
                                          <p:attrName>style.visibility</p:attrName>
                                        </p:attrNameLst>
                                      </p:cBhvr>
                                      <p:to>
                                        <p:strVal val="visible"/>
                                      </p:to>
                                    </p:set>
                                    <p:animEffect transition="in" filter="wipe(left)">
                                      <p:cBhvr>
                                        <p:cTn id="57" dur="500"/>
                                        <p:tgtEl>
                                          <p:spTgt spid="4403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44039"/>
                                        </p:tgtEl>
                                        <p:attrNameLst>
                                          <p:attrName>style.visibility</p:attrName>
                                        </p:attrNameLst>
                                      </p:cBhvr>
                                      <p:to>
                                        <p:strVal val="visible"/>
                                      </p:to>
                                    </p:set>
                                    <p:animEffect transition="in" filter="wipe(left)">
                                      <p:cBhvr>
                                        <p:cTn id="62" dur="500"/>
                                        <p:tgtEl>
                                          <p:spTgt spid="44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3" grpId="0" animBg="1"/>
      <p:bldP spid="16397" grpId="0" animBg="1"/>
      <p:bldP spid="44034" grpId="0" animBg="1"/>
      <p:bldP spid="4403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3"/>
          <p:cNvSpPr>
            <a:spLocks noGrp="1" noChangeArrowheads="1"/>
          </p:cNvSpPr>
          <p:nvPr>
            <p:ph idx="1"/>
          </p:nvPr>
        </p:nvSpPr>
        <p:spPr>
          <a:xfrm>
            <a:off x="152400" y="0"/>
            <a:ext cx="8839200" cy="1219200"/>
          </a:xfrm>
        </p:spPr>
        <p:txBody>
          <a:bodyPr/>
          <a:lstStyle/>
          <a:p>
            <a:pPr eaLnBrk="1" hangingPunct="1">
              <a:buFont typeface="Wingdings" pitchFamily="2" charset="2"/>
              <a:buNone/>
            </a:pPr>
            <a:r>
              <a:rPr lang="en-US" smtClean="0"/>
              <a:t>Ex: Determine the activation energy using the following data:</a:t>
            </a:r>
          </a:p>
        </p:txBody>
      </p:sp>
      <p:sp>
        <p:nvSpPr>
          <p:cNvPr id="12293" name="Slide Number Placeholder 3"/>
          <p:cNvSpPr>
            <a:spLocks noGrp="1"/>
          </p:cNvSpPr>
          <p:nvPr>
            <p:ph type="sldNum" sz="quarter" idx="12"/>
          </p:nvPr>
        </p:nvSpPr>
        <p:spPr>
          <a:noFill/>
        </p:spPr>
        <p:txBody>
          <a:bodyPr/>
          <a:lstStyle/>
          <a:p>
            <a:fld id="{F5FB427A-F0D9-4132-9C30-61B5119389C1}" type="slidenum">
              <a:rPr lang="en-US" smtClean="0"/>
              <a:pPr/>
              <a:t>27</a:t>
            </a:fld>
            <a:endParaRPr lang="en-US" smtClean="0"/>
          </a:p>
        </p:txBody>
      </p:sp>
      <p:graphicFrame>
        <p:nvGraphicFramePr>
          <p:cNvPr id="49198" name="Group 46"/>
          <p:cNvGraphicFramePr>
            <a:graphicFrameLocks noGrp="1"/>
          </p:cNvGraphicFramePr>
          <p:nvPr/>
        </p:nvGraphicFramePr>
        <p:xfrm>
          <a:off x="2819400" y="685800"/>
          <a:ext cx="3657600" cy="2743200"/>
        </p:xfrm>
        <a:graphic>
          <a:graphicData uri="http://schemas.openxmlformats.org/drawingml/2006/table">
            <a:tbl>
              <a:tblPr/>
              <a:tblGrid>
                <a:gridCol w="1295400"/>
                <a:gridCol w="2362200"/>
              </a:tblGrid>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1" i="0" u="none" strike="noStrike" cap="none" normalizeH="0" baseline="0" smtClean="0">
                          <a:ln>
                            <a:noFill/>
                          </a:ln>
                          <a:solidFill>
                            <a:srgbClr val="0066FF"/>
                          </a:solidFill>
                          <a:effectLst/>
                          <a:latin typeface="Arial Narrow" pitchFamily="34" charset="0"/>
                        </a:rPr>
                        <a:t>T (K)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1" i="0" u="none" strike="noStrike" cap="none" normalizeH="0" baseline="0" smtClean="0">
                          <a:ln>
                            <a:noFill/>
                          </a:ln>
                          <a:solidFill>
                            <a:srgbClr val="0066FF"/>
                          </a:solidFill>
                          <a:effectLst/>
                          <a:latin typeface="Arial Narrow" pitchFamily="34" charset="0"/>
                        </a:rPr>
                        <a:t>k  (s</a:t>
                      </a:r>
                      <a:r>
                        <a:rPr kumimoji="0" lang="en-US" sz="3200" b="1" i="0" u="none" strike="noStrike" cap="none" normalizeH="0" baseline="30000" smtClean="0">
                          <a:ln>
                            <a:noFill/>
                          </a:ln>
                          <a:solidFill>
                            <a:srgbClr val="0066FF"/>
                          </a:solidFill>
                          <a:effectLst/>
                          <a:latin typeface="Arial Narrow" pitchFamily="34" charset="0"/>
                        </a:rPr>
                        <a:t>-1</a:t>
                      </a:r>
                      <a:r>
                        <a:rPr kumimoji="0" lang="en-US" sz="3200" b="1" i="0" u="none" strike="noStrike" cap="none" normalizeH="0" baseline="0" smtClean="0">
                          <a:ln>
                            <a:noFill/>
                          </a:ln>
                          <a:solidFill>
                            <a:srgbClr val="0066FF"/>
                          </a:solidFill>
                          <a:effectLst/>
                          <a:latin typeface="Arial Narrow" pitchFamily="34" charset="0"/>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smtClean="0">
                          <a:ln>
                            <a:noFill/>
                          </a:ln>
                          <a:solidFill>
                            <a:srgbClr val="0066FF"/>
                          </a:solidFill>
                          <a:effectLst/>
                          <a:latin typeface="Arial Narrow" pitchFamily="34" charset="0"/>
                        </a:rPr>
                        <a:t>190.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smtClean="0">
                          <a:ln>
                            <a:noFill/>
                          </a:ln>
                          <a:solidFill>
                            <a:srgbClr val="0066FF"/>
                          </a:solidFill>
                          <a:effectLst/>
                          <a:latin typeface="Arial Narrow" pitchFamily="34" charset="0"/>
                        </a:rPr>
                        <a:t>2.50 x 10</a:t>
                      </a:r>
                      <a:r>
                        <a:rPr kumimoji="0" lang="en-US" sz="3200" b="0" i="0" u="none" strike="noStrike" cap="none" normalizeH="0" baseline="30000" smtClean="0">
                          <a:ln>
                            <a:noFill/>
                          </a:ln>
                          <a:solidFill>
                            <a:srgbClr val="0066FF"/>
                          </a:solidFill>
                          <a:effectLst/>
                          <a:latin typeface="Arial Narrow" pitchFamily="34" charset="0"/>
                        </a:rPr>
                        <a:t>-2</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smtClean="0">
                          <a:ln>
                            <a:noFill/>
                          </a:ln>
                          <a:solidFill>
                            <a:srgbClr val="0066FF"/>
                          </a:solidFill>
                          <a:effectLst/>
                          <a:latin typeface="Arial Narrow" pitchFamily="34" charset="0"/>
                        </a:rPr>
                        <a:t>200.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smtClean="0">
                          <a:ln>
                            <a:noFill/>
                          </a:ln>
                          <a:solidFill>
                            <a:srgbClr val="0066FF"/>
                          </a:solidFill>
                          <a:effectLst/>
                          <a:latin typeface="Arial Narrow" pitchFamily="34" charset="0"/>
                        </a:rPr>
                        <a:t>4.50 x 10</a:t>
                      </a:r>
                      <a:r>
                        <a:rPr kumimoji="0" lang="en-US" sz="3200" b="0" i="0" u="none" strike="noStrike" cap="none" normalizeH="0" baseline="30000" smtClean="0">
                          <a:ln>
                            <a:noFill/>
                          </a:ln>
                          <a:solidFill>
                            <a:srgbClr val="0066FF"/>
                          </a:solidFill>
                          <a:effectLst/>
                          <a:latin typeface="Arial Narrow" pitchFamily="34" charset="0"/>
                        </a:rPr>
                        <a:t>-2</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smtClean="0">
                          <a:ln>
                            <a:noFill/>
                          </a:ln>
                          <a:solidFill>
                            <a:srgbClr val="0066FF"/>
                          </a:solidFill>
                          <a:effectLst/>
                          <a:latin typeface="Arial Narrow" pitchFamily="34" charset="0"/>
                        </a:rPr>
                        <a:t>210.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smtClean="0">
                          <a:ln>
                            <a:noFill/>
                          </a:ln>
                          <a:solidFill>
                            <a:srgbClr val="0066FF"/>
                          </a:solidFill>
                          <a:effectLst/>
                          <a:latin typeface="Arial Narrow" pitchFamily="34" charset="0"/>
                        </a:rPr>
                        <a:t>7.66 x 10</a:t>
                      </a:r>
                      <a:r>
                        <a:rPr kumimoji="0" lang="en-US" sz="3200" b="0" i="0" u="none" strike="noStrike" cap="none" normalizeH="0" baseline="30000" smtClean="0">
                          <a:ln>
                            <a:noFill/>
                          </a:ln>
                          <a:solidFill>
                            <a:srgbClr val="0066FF"/>
                          </a:solidFill>
                          <a:effectLst/>
                          <a:latin typeface="Arial Narrow" pitchFamily="34" charset="0"/>
                        </a:rPr>
                        <a:t>-2</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9192" name="Object 40"/>
          <p:cNvGraphicFramePr>
            <a:graphicFrameLocks noChangeAspect="1"/>
          </p:cNvGraphicFramePr>
          <p:nvPr/>
        </p:nvGraphicFramePr>
        <p:xfrm>
          <a:off x="2632075" y="3521075"/>
          <a:ext cx="3451225" cy="1203325"/>
        </p:xfrm>
        <a:graphic>
          <a:graphicData uri="http://schemas.openxmlformats.org/presentationml/2006/ole">
            <p:oleObj spid="_x0000_s12290" name="Equation" r:id="rId4" imgW="1384200" imgH="482400" progId="Equation.3">
              <p:embed/>
            </p:oleObj>
          </a:graphicData>
        </a:graphic>
      </p:graphicFrame>
      <p:graphicFrame>
        <p:nvGraphicFramePr>
          <p:cNvPr id="49193" name="Object 41"/>
          <p:cNvGraphicFramePr>
            <a:graphicFrameLocks noChangeAspect="1"/>
          </p:cNvGraphicFramePr>
          <p:nvPr/>
        </p:nvGraphicFramePr>
        <p:xfrm>
          <a:off x="2632075" y="4787900"/>
          <a:ext cx="5445125" cy="1108075"/>
        </p:xfrm>
        <a:graphic>
          <a:graphicData uri="http://schemas.openxmlformats.org/presentationml/2006/ole">
            <p:oleObj spid="_x0000_s12291" name="Equation" r:id="rId5" imgW="2184120" imgH="444240" progId="Equation.3">
              <p:embed/>
            </p:oleObj>
          </a:graphicData>
        </a:graphic>
      </p:graphicFrame>
      <p:graphicFrame>
        <p:nvGraphicFramePr>
          <p:cNvPr id="49194" name="Object 42"/>
          <p:cNvGraphicFramePr>
            <a:graphicFrameLocks noChangeAspect="1"/>
          </p:cNvGraphicFramePr>
          <p:nvPr/>
        </p:nvGraphicFramePr>
        <p:xfrm>
          <a:off x="2576513" y="6019800"/>
          <a:ext cx="3290887" cy="601663"/>
        </p:xfrm>
        <a:graphic>
          <a:graphicData uri="http://schemas.openxmlformats.org/presentationml/2006/ole">
            <p:oleObj spid="_x0000_s12292" name="Equation" r:id="rId6" imgW="1320480" imgH="241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9192"/>
                                        </p:tgtEl>
                                        <p:attrNameLst>
                                          <p:attrName>style.visibility</p:attrName>
                                        </p:attrNameLst>
                                      </p:cBhvr>
                                      <p:to>
                                        <p:strVal val="visible"/>
                                      </p:to>
                                    </p:set>
                                    <p:animEffect transition="in" filter="wipe(left)">
                                      <p:cBhvr>
                                        <p:cTn id="7" dur="500"/>
                                        <p:tgtEl>
                                          <p:spTgt spid="4919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9193"/>
                                        </p:tgtEl>
                                        <p:attrNameLst>
                                          <p:attrName>style.visibility</p:attrName>
                                        </p:attrNameLst>
                                      </p:cBhvr>
                                      <p:to>
                                        <p:strVal val="visible"/>
                                      </p:to>
                                    </p:set>
                                    <p:animEffect transition="in" filter="wipe(left)">
                                      <p:cBhvr>
                                        <p:cTn id="12" dur="500"/>
                                        <p:tgtEl>
                                          <p:spTgt spid="4919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9194"/>
                                        </p:tgtEl>
                                        <p:attrNameLst>
                                          <p:attrName>style.visibility</p:attrName>
                                        </p:attrNameLst>
                                      </p:cBhvr>
                                      <p:to>
                                        <p:strVal val="visible"/>
                                      </p:to>
                                    </p:set>
                                    <p:animEffect transition="in" filter="wipe(left)">
                                      <p:cBhvr>
                                        <p:cTn id="17" dur="500"/>
                                        <p:tgtEl>
                                          <p:spTgt spid="49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a:noFill/>
        </p:spPr>
        <p:txBody>
          <a:bodyPr/>
          <a:lstStyle/>
          <a:p>
            <a:fld id="{2DB4E8C1-A4D8-4539-8E33-399D6B6B8398}" type="slidenum">
              <a:rPr lang="en-US" smtClean="0"/>
              <a:pPr/>
              <a:t>28</a:t>
            </a:fld>
            <a:endParaRPr lang="en-US" smtClean="0"/>
          </a:p>
        </p:txBody>
      </p:sp>
      <p:sp>
        <p:nvSpPr>
          <p:cNvPr id="30723" name="Rectangle 1"/>
          <p:cNvSpPr>
            <a:spLocks noChangeArrowheads="1"/>
          </p:cNvSpPr>
          <p:nvPr/>
        </p:nvSpPr>
        <p:spPr bwMode="auto">
          <a:xfrm>
            <a:off x="0" y="358423"/>
            <a:ext cx="9144000" cy="6186309"/>
          </a:xfrm>
          <a:prstGeom prst="rect">
            <a:avLst/>
          </a:prstGeom>
          <a:noFill/>
          <a:ln w="9525">
            <a:noFill/>
            <a:miter lim="800000"/>
            <a:headEnd/>
            <a:tailEnd/>
          </a:ln>
        </p:spPr>
        <p:txBody>
          <a:bodyPr wrap="square" anchor="ctr">
            <a:spAutoFit/>
          </a:bodyPr>
          <a:lstStyle/>
          <a:p>
            <a:pPr eaLnBrk="0" hangingPunct="0"/>
            <a:endParaRPr lang="en-US" sz="1400" dirty="0"/>
          </a:p>
          <a:p>
            <a:pPr eaLnBrk="0" hangingPunct="0"/>
            <a:r>
              <a:rPr lang="en-US" sz="2800" dirty="0"/>
              <a:t>Practice Problem:</a:t>
            </a:r>
          </a:p>
          <a:p>
            <a:pPr eaLnBrk="0" hangingPunct="0"/>
            <a:endParaRPr lang="en-US" sz="2800" dirty="0"/>
          </a:p>
          <a:p>
            <a:pPr eaLnBrk="0" hangingPunct="0"/>
            <a:r>
              <a:rPr lang="en-US" sz="2800" dirty="0"/>
              <a:t>The rate constant for the reaction </a:t>
            </a:r>
            <a:br>
              <a:rPr lang="en-US" sz="2800" dirty="0"/>
            </a:br>
            <a:r>
              <a:rPr lang="en-US" sz="2800" dirty="0"/>
              <a:t>H</a:t>
            </a:r>
            <a:r>
              <a:rPr lang="en-US" sz="2800" baseline="-30000" dirty="0"/>
              <a:t>2</a:t>
            </a:r>
            <a:r>
              <a:rPr lang="en-US" sz="2800" dirty="0"/>
              <a:t>(g)  + I</a:t>
            </a:r>
            <a:r>
              <a:rPr lang="en-US" sz="2800" baseline="-30000" dirty="0"/>
              <a:t>2</a:t>
            </a:r>
            <a:r>
              <a:rPr lang="en-US" sz="2800" dirty="0"/>
              <a:t>(g) ---&gt; 2HI(g)</a:t>
            </a:r>
            <a:br>
              <a:rPr lang="en-US" sz="2800" dirty="0"/>
            </a:br>
            <a:r>
              <a:rPr lang="en-US" sz="2800" dirty="0"/>
              <a:t>is 5.4 x 10</a:t>
            </a:r>
            <a:r>
              <a:rPr lang="en-US" sz="2800" baseline="30000" dirty="0"/>
              <a:t>-4 </a:t>
            </a:r>
            <a:r>
              <a:rPr lang="en-US" sz="2800" dirty="0"/>
              <a:t>M</a:t>
            </a:r>
            <a:r>
              <a:rPr lang="en-US" sz="2800" baseline="30000" dirty="0"/>
              <a:t>-1</a:t>
            </a:r>
            <a:r>
              <a:rPr lang="en-US" sz="2800" dirty="0"/>
              <a:t>s</a:t>
            </a:r>
            <a:r>
              <a:rPr lang="en-US" sz="2800" baseline="30000" dirty="0"/>
              <a:t>-1</a:t>
            </a:r>
            <a:r>
              <a:rPr lang="en-US" sz="2800" dirty="0"/>
              <a:t> at 326 </a:t>
            </a:r>
            <a:r>
              <a:rPr lang="en-US" sz="2800" baseline="30000" dirty="0" err="1"/>
              <a:t>o</a:t>
            </a:r>
            <a:r>
              <a:rPr lang="en-US" sz="2800" dirty="0" err="1"/>
              <a:t>C.</a:t>
            </a:r>
            <a:r>
              <a:rPr lang="en-US" sz="2800" dirty="0"/>
              <a:t>     At 410 </a:t>
            </a:r>
            <a:r>
              <a:rPr lang="en-US" sz="2800" baseline="30000" dirty="0" err="1"/>
              <a:t>o</a:t>
            </a:r>
            <a:r>
              <a:rPr lang="en-US" sz="2800" dirty="0" err="1"/>
              <a:t>C</a:t>
            </a:r>
            <a:r>
              <a:rPr lang="en-US" sz="2800" dirty="0"/>
              <a:t> the rate constant was found to be 2.8 x 10</a:t>
            </a:r>
            <a:r>
              <a:rPr lang="en-US" sz="2800" baseline="30000" dirty="0"/>
              <a:t>-2</a:t>
            </a:r>
            <a:r>
              <a:rPr lang="en-US" sz="2800" dirty="0"/>
              <a:t> M</a:t>
            </a:r>
            <a:r>
              <a:rPr lang="en-US" sz="2800" baseline="30000" dirty="0"/>
              <a:t>-1</a:t>
            </a:r>
            <a:r>
              <a:rPr lang="en-US" sz="2800" dirty="0"/>
              <a:t>s</a:t>
            </a:r>
            <a:r>
              <a:rPr lang="en-US" sz="2800" baseline="30000" dirty="0"/>
              <a:t>-1</a:t>
            </a:r>
            <a:r>
              <a:rPr lang="en-US" sz="2800" dirty="0"/>
              <a:t>. </a:t>
            </a:r>
            <a:br>
              <a:rPr lang="en-US" sz="2800" dirty="0"/>
            </a:br>
            <a:r>
              <a:rPr lang="en-US" sz="2800" dirty="0"/>
              <a:t/>
            </a:r>
            <a:br>
              <a:rPr lang="en-US" sz="2800" dirty="0"/>
            </a:br>
            <a:r>
              <a:rPr lang="en-US" sz="2800" dirty="0"/>
              <a:t>Calculate the </a:t>
            </a:r>
            <a:br>
              <a:rPr lang="en-US" sz="2800" dirty="0"/>
            </a:br>
            <a:r>
              <a:rPr lang="en-US" sz="2800" dirty="0"/>
              <a:t/>
            </a:r>
            <a:br>
              <a:rPr lang="en-US" sz="2800" dirty="0"/>
            </a:br>
            <a:r>
              <a:rPr lang="en-US" sz="2800" b="1" dirty="0"/>
              <a:t>a) activation energy</a:t>
            </a:r>
            <a:endParaRPr lang="en-US" sz="2800" dirty="0"/>
          </a:p>
          <a:p>
            <a:pPr eaLnBrk="0" hangingPunct="0"/>
            <a:r>
              <a:rPr lang="en-US" sz="2800" dirty="0"/>
              <a:t>and</a:t>
            </a:r>
          </a:p>
          <a:p>
            <a:pPr eaLnBrk="0" hangingPunct="0"/>
            <a:r>
              <a:rPr lang="en-US" sz="2800" b="1" dirty="0"/>
              <a:t>b) high temperature limiting rate constant</a:t>
            </a:r>
            <a:endParaRPr lang="en-US" sz="2800" dirty="0"/>
          </a:p>
          <a:p>
            <a:pPr eaLnBrk="0" hangingPunct="0"/>
            <a:r>
              <a:rPr lang="en-US" sz="2800" dirty="0"/>
              <a:t>for this reaction. </a:t>
            </a:r>
          </a:p>
          <a:p>
            <a:pPr eaLnBrk="0" hangingPunct="0"/>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1"/>
          <p:cNvSpPr>
            <a:spLocks noGrp="1"/>
          </p:cNvSpPr>
          <p:nvPr>
            <p:ph type="sldNum" sz="quarter" idx="12"/>
          </p:nvPr>
        </p:nvSpPr>
        <p:spPr>
          <a:noFill/>
        </p:spPr>
        <p:txBody>
          <a:bodyPr/>
          <a:lstStyle/>
          <a:p>
            <a:fld id="{8FB916FB-FF17-4ADF-9242-68006F03364B}" type="slidenum">
              <a:rPr lang="en-US" smtClean="0"/>
              <a:pPr/>
              <a:t>29</a:t>
            </a:fld>
            <a:endParaRPr lang="en-US" smtClean="0"/>
          </a:p>
        </p:txBody>
      </p:sp>
      <p:sp>
        <p:nvSpPr>
          <p:cNvPr id="31747" name="Rectangle 1"/>
          <p:cNvSpPr>
            <a:spLocks noChangeArrowheads="1"/>
          </p:cNvSpPr>
          <p:nvPr/>
        </p:nvSpPr>
        <p:spPr bwMode="auto">
          <a:xfrm>
            <a:off x="457200" y="131158"/>
            <a:ext cx="8686800" cy="6494085"/>
          </a:xfrm>
          <a:prstGeom prst="rect">
            <a:avLst/>
          </a:prstGeom>
          <a:noFill/>
          <a:ln w="9525">
            <a:noFill/>
            <a:miter lim="800000"/>
            <a:headEnd/>
            <a:tailEnd/>
          </a:ln>
        </p:spPr>
        <p:txBody>
          <a:bodyPr anchor="ctr">
            <a:spAutoFit/>
          </a:bodyPr>
          <a:lstStyle/>
          <a:p>
            <a:pPr eaLnBrk="0" hangingPunct="0"/>
            <a:r>
              <a:rPr lang="en-US" sz="3200" dirty="0"/>
              <a:t>We know the rate constant for the reaction at two different temperatures and thus we can calculate the </a:t>
            </a:r>
            <a:r>
              <a:rPr lang="en-US" sz="3200" b="1" dirty="0"/>
              <a:t>activation energy</a:t>
            </a:r>
            <a:r>
              <a:rPr lang="en-US" sz="3200" dirty="0"/>
              <a:t> from the above relation. First, and always, convert all temperatures to Kelvin, an </a:t>
            </a:r>
            <a:r>
              <a:rPr lang="en-US" sz="3200" b="1" dirty="0"/>
              <a:t>absolute</a:t>
            </a:r>
            <a:r>
              <a:rPr lang="en-US" sz="3200" dirty="0"/>
              <a:t> temperature scale. Then simply solve for E</a:t>
            </a:r>
            <a:r>
              <a:rPr lang="en-US" sz="3200" baseline="-30000" dirty="0"/>
              <a:t>a</a:t>
            </a:r>
            <a:r>
              <a:rPr lang="en-US" sz="3200" dirty="0"/>
              <a:t> in units of R.</a:t>
            </a:r>
          </a:p>
          <a:p>
            <a:pPr eaLnBrk="0" hangingPunct="0"/>
            <a:r>
              <a:rPr lang="en-US" sz="3200" dirty="0" err="1"/>
              <a:t>ln</a:t>
            </a:r>
            <a:r>
              <a:rPr lang="en-US" sz="3200" dirty="0"/>
              <a:t>(5.4 x 10</a:t>
            </a:r>
            <a:r>
              <a:rPr lang="en-US" sz="3200" baseline="30000" dirty="0"/>
              <a:t>-4 </a:t>
            </a:r>
            <a:r>
              <a:rPr lang="en-US" sz="3200" dirty="0"/>
              <a:t>M</a:t>
            </a:r>
            <a:r>
              <a:rPr lang="en-US" sz="3200" baseline="30000" dirty="0"/>
              <a:t>-1</a:t>
            </a:r>
            <a:r>
              <a:rPr lang="en-US" sz="3200" dirty="0"/>
              <a:t>s</a:t>
            </a:r>
            <a:r>
              <a:rPr lang="en-US" sz="3200" baseline="30000" dirty="0"/>
              <a:t> -1</a:t>
            </a:r>
            <a:r>
              <a:rPr lang="en-US" sz="3200" dirty="0"/>
              <a:t>/ 2.8 x 10</a:t>
            </a:r>
            <a:r>
              <a:rPr lang="en-US" sz="3200" baseline="30000" dirty="0"/>
              <a:t>-2</a:t>
            </a:r>
            <a:r>
              <a:rPr lang="en-US" sz="3200" dirty="0"/>
              <a:t> M</a:t>
            </a:r>
            <a:r>
              <a:rPr lang="en-US" sz="3200" baseline="30000" dirty="0"/>
              <a:t>-1</a:t>
            </a:r>
            <a:r>
              <a:rPr lang="en-US" sz="3200" dirty="0"/>
              <a:t>s</a:t>
            </a:r>
            <a:r>
              <a:rPr lang="en-US" sz="3200" baseline="30000" dirty="0"/>
              <a:t>-1</a:t>
            </a:r>
            <a:r>
              <a:rPr lang="en-US" sz="3200" dirty="0"/>
              <a:t>) = (-E</a:t>
            </a:r>
            <a:r>
              <a:rPr lang="en-US" sz="3200" baseline="-30000" dirty="0"/>
              <a:t>a</a:t>
            </a:r>
            <a:r>
              <a:rPr lang="en-US" sz="3200" dirty="0"/>
              <a:t> /R ){1/599 K - 1/683 K}</a:t>
            </a:r>
          </a:p>
          <a:p>
            <a:pPr eaLnBrk="0" hangingPunct="0"/>
            <a:r>
              <a:rPr lang="en-US" sz="3200" dirty="0"/>
              <a:t>-3.9484 = - E</a:t>
            </a:r>
            <a:r>
              <a:rPr lang="en-US" sz="3200" baseline="-30000" dirty="0"/>
              <a:t>a</a:t>
            </a:r>
            <a:r>
              <a:rPr lang="en-US" sz="3200" dirty="0"/>
              <a:t>/R {2.053 x 10</a:t>
            </a:r>
            <a:r>
              <a:rPr lang="en-US" sz="3200" baseline="30000" dirty="0"/>
              <a:t>-4 </a:t>
            </a:r>
            <a:r>
              <a:rPr lang="en-US" sz="3200" dirty="0"/>
              <a:t>K</a:t>
            </a:r>
            <a:r>
              <a:rPr lang="en-US" sz="3200" baseline="30000" dirty="0"/>
              <a:t>-1</a:t>
            </a:r>
            <a:r>
              <a:rPr lang="en-US" sz="3200" dirty="0"/>
              <a:t>}</a:t>
            </a:r>
          </a:p>
          <a:p>
            <a:pPr eaLnBrk="0" hangingPunct="0"/>
            <a:r>
              <a:rPr lang="en-US" sz="3200" dirty="0"/>
              <a:t>E</a:t>
            </a:r>
            <a:r>
              <a:rPr lang="en-US" sz="3200" baseline="-30000" dirty="0"/>
              <a:t>a</a:t>
            </a:r>
            <a:r>
              <a:rPr lang="en-US" sz="3200" dirty="0"/>
              <a:t>= (1.923 x 10</a:t>
            </a:r>
            <a:r>
              <a:rPr lang="en-US" sz="3200" baseline="30000" dirty="0"/>
              <a:t>4</a:t>
            </a:r>
            <a:r>
              <a:rPr lang="en-US" sz="3200" dirty="0"/>
              <a:t> K) (8.314 J/K mol)</a:t>
            </a:r>
          </a:p>
          <a:p>
            <a:pPr eaLnBrk="0" hangingPunct="0"/>
            <a:r>
              <a:rPr lang="en-US" sz="3200" dirty="0"/>
              <a:t>E</a:t>
            </a:r>
            <a:r>
              <a:rPr lang="en-US" sz="3200" baseline="-30000" dirty="0"/>
              <a:t>a</a:t>
            </a:r>
            <a:r>
              <a:rPr lang="en-US" sz="3200" dirty="0"/>
              <a:t>= 1.60 x 10</a:t>
            </a:r>
            <a:r>
              <a:rPr lang="en-US" sz="3200" baseline="30000" dirty="0"/>
              <a:t>5</a:t>
            </a:r>
            <a:r>
              <a:rPr lang="en-US" sz="3200" dirty="0"/>
              <a:t> J/mol</a:t>
            </a:r>
          </a:p>
          <a:p>
            <a:pPr eaLnBrk="0" hangingPunct="0"/>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04800"/>
            <a:ext cx="8229600" cy="591312"/>
          </a:xfrm>
        </p:spPr>
        <p:txBody>
          <a:bodyPr>
            <a:normAutofit fontScale="90000"/>
          </a:bodyPr>
          <a:lstStyle/>
          <a:p>
            <a:pPr eaLnBrk="1" hangingPunct="1">
              <a:defRPr/>
            </a:pPr>
            <a:r>
              <a:rPr lang="en-US" dirty="0" smtClean="0"/>
              <a:t>14.1: Reaction rate</a:t>
            </a:r>
          </a:p>
        </p:txBody>
      </p:sp>
      <p:sp>
        <p:nvSpPr>
          <p:cNvPr id="1033" name="Rectangle 4"/>
          <p:cNvSpPr>
            <a:spLocks noGrp="1" noChangeArrowheads="1"/>
          </p:cNvSpPr>
          <p:nvPr>
            <p:ph idx="1"/>
          </p:nvPr>
        </p:nvSpPr>
        <p:spPr>
          <a:xfrm>
            <a:off x="152400" y="914400"/>
            <a:ext cx="8763000" cy="5943600"/>
          </a:xfrm>
        </p:spPr>
        <p:txBody>
          <a:bodyPr/>
          <a:lstStyle/>
          <a:p>
            <a:pPr eaLnBrk="1" hangingPunct="1"/>
            <a:r>
              <a:rPr lang="en-US" b="1" dirty="0" smtClean="0"/>
              <a:t>A measure of the (average) speed of a reaction </a:t>
            </a:r>
          </a:p>
          <a:p>
            <a:pPr lvl="1" eaLnBrk="1" hangingPunct="1"/>
            <a:r>
              <a:rPr lang="en-US" sz="3200" dirty="0" smtClean="0"/>
              <a:t>Expressed as rate of appearance (+, production) or disappearance (-, reaction)</a:t>
            </a:r>
          </a:p>
          <a:p>
            <a:pPr lvl="1" eaLnBrk="1" hangingPunct="1"/>
            <a:endParaRPr lang="en-US" sz="3200" dirty="0" smtClean="0"/>
          </a:p>
          <a:p>
            <a:pPr lvl="1" eaLnBrk="1" hangingPunct="1"/>
            <a:endParaRPr lang="en-US" sz="3200" dirty="0" smtClean="0">
              <a:solidFill>
                <a:srgbClr val="0066FF"/>
              </a:solidFill>
            </a:endParaRPr>
          </a:p>
          <a:p>
            <a:pPr lvl="1" eaLnBrk="1" hangingPunct="1"/>
            <a:endParaRPr lang="en-US" sz="3200" dirty="0" smtClean="0"/>
          </a:p>
          <a:p>
            <a:pPr lvl="1" eaLnBrk="1" hangingPunct="1"/>
            <a:r>
              <a:rPr lang="en-US" sz="3200" dirty="0" smtClean="0"/>
              <a:t>Related to </a:t>
            </a:r>
            <a:r>
              <a:rPr lang="en-US" sz="3200" dirty="0" err="1" smtClean="0"/>
              <a:t>stoichiometry</a:t>
            </a:r>
            <a:r>
              <a:rPr lang="en-US" sz="3200" dirty="0" smtClean="0"/>
              <a:t> of reaction</a:t>
            </a:r>
          </a:p>
        </p:txBody>
      </p:sp>
      <p:sp>
        <p:nvSpPr>
          <p:cNvPr id="1031" name="Slide Number Placeholder 3"/>
          <p:cNvSpPr>
            <a:spLocks noGrp="1"/>
          </p:cNvSpPr>
          <p:nvPr>
            <p:ph type="sldNum" sz="quarter" idx="12"/>
          </p:nvPr>
        </p:nvSpPr>
        <p:spPr>
          <a:noFill/>
        </p:spPr>
        <p:txBody>
          <a:bodyPr/>
          <a:lstStyle/>
          <a:p>
            <a:fld id="{CCA835F7-3879-49FC-A821-4C7CB1EB8B7B}" type="slidenum">
              <a:rPr lang="en-US" smtClean="0"/>
              <a:pPr/>
              <a:t>3</a:t>
            </a:fld>
            <a:endParaRPr lang="en-US" smtClean="0"/>
          </a:p>
        </p:txBody>
      </p:sp>
      <p:graphicFrame>
        <p:nvGraphicFramePr>
          <p:cNvPr id="5125" name="Object 5"/>
          <p:cNvGraphicFramePr>
            <a:graphicFrameLocks noChangeAspect="1"/>
          </p:cNvGraphicFramePr>
          <p:nvPr/>
        </p:nvGraphicFramePr>
        <p:xfrm>
          <a:off x="304800" y="2590800"/>
          <a:ext cx="5784850" cy="1641475"/>
        </p:xfrm>
        <a:graphic>
          <a:graphicData uri="http://schemas.openxmlformats.org/presentationml/2006/ole">
            <p:oleObj spid="_x0000_s1026" name="Equation" r:id="rId4" imgW="2145960" imgH="609480" progId="Equation.3">
              <p:embed/>
            </p:oleObj>
          </a:graphicData>
        </a:graphic>
      </p:graphicFrame>
      <p:graphicFrame>
        <p:nvGraphicFramePr>
          <p:cNvPr id="5126" name="Object 6"/>
          <p:cNvGraphicFramePr>
            <a:graphicFrameLocks noChangeAspect="1"/>
          </p:cNvGraphicFramePr>
          <p:nvPr/>
        </p:nvGraphicFramePr>
        <p:xfrm>
          <a:off x="1530350" y="5410200"/>
          <a:ext cx="2797175" cy="1084263"/>
        </p:xfrm>
        <a:graphic>
          <a:graphicData uri="http://schemas.openxmlformats.org/presentationml/2006/ole">
            <p:oleObj spid="_x0000_s1027" name="Equation" r:id="rId5" imgW="1015920" imgH="393480" progId="Equation.3">
              <p:embed/>
            </p:oleObj>
          </a:graphicData>
        </a:graphic>
      </p:graphicFrame>
      <p:sp>
        <p:nvSpPr>
          <p:cNvPr id="5130" name="Text Box 10"/>
          <p:cNvSpPr txBox="1">
            <a:spLocks noChangeArrowheads="1"/>
          </p:cNvSpPr>
          <p:nvPr/>
        </p:nvSpPr>
        <p:spPr bwMode="auto">
          <a:xfrm>
            <a:off x="5943600" y="3124200"/>
            <a:ext cx="3200400" cy="954107"/>
          </a:xfrm>
          <a:prstGeom prst="rect">
            <a:avLst/>
          </a:prstGeom>
          <a:noFill/>
          <a:ln w="9525">
            <a:solidFill>
              <a:schemeClr val="bg1"/>
            </a:solidFill>
            <a:miter lim="800000"/>
            <a:headEnd/>
            <a:tailEnd/>
          </a:ln>
        </p:spPr>
        <p:txBody>
          <a:bodyPr wrap="square">
            <a:spAutoFit/>
          </a:bodyPr>
          <a:lstStyle/>
          <a:p>
            <a:pPr marL="630238" indent="-630238">
              <a:spcBef>
                <a:spcPct val="50000"/>
              </a:spcBef>
            </a:pPr>
            <a:r>
              <a:rPr lang="en-US" sz="2800" dirty="0">
                <a:solidFill>
                  <a:srgbClr val="FF0000"/>
                </a:solidFill>
              </a:rPr>
              <a:t>[ ] </a:t>
            </a:r>
            <a:r>
              <a:rPr lang="en-US" sz="2800" dirty="0" smtClean="0">
                <a:solidFill>
                  <a:srgbClr val="FF0000"/>
                </a:solidFill>
              </a:rPr>
              <a:t>= concentration</a:t>
            </a:r>
            <a:r>
              <a:rPr lang="en-US" sz="2800" dirty="0">
                <a:solidFill>
                  <a:srgbClr val="FF0000"/>
                </a:solidFill>
              </a:rPr>
              <a:t>, usually M</a:t>
            </a:r>
          </a:p>
        </p:txBody>
      </p:sp>
      <p:sp>
        <p:nvSpPr>
          <p:cNvPr id="5131" name="Rectangle 11"/>
          <p:cNvSpPr>
            <a:spLocks noChangeArrowheads="1"/>
          </p:cNvSpPr>
          <p:nvPr/>
        </p:nvSpPr>
        <p:spPr bwMode="auto">
          <a:xfrm>
            <a:off x="3081338" y="4702175"/>
            <a:ext cx="2835275" cy="579438"/>
          </a:xfrm>
          <a:prstGeom prst="rect">
            <a:avLst/>
          </a:prstGeom>
          <a:noFill/>
          <a:ln w="9525">
            <a:noFill/>
            <a:miter lim="800000"/>
            <a:headEnd/>
            <a:tailEnd/>
          </a:ln>
        </p:spPr>
        <p:txBody>
          <a:bodyPr wrap="none">
            <a:spAutoFit/>
          </a:bodyPr>
          <a:lstStyle/>
          <a:p>
            <a:pPr lvl="1" algn="ctr">
              <a:spcBef>
                <a:spcPct val="20000"/>
              </a:spcBef>
              <a:buClr>
                <a:schemeClr val="bg1"/>
              </a:buClr>
              <a:buSzPct val="70000"/>
              <a:buFont typeface="Wingdings" pitchFamily="2" charset="2"/>
              <a:buNone/>
            </a:pPr>
            <a:r>
              <a:rPr lang="en-US" sz="3200">
                <a:solidFill>
                  <a:srgbClr val="0066FF"/>
                </a:solidFill>
              </a:rPr>
              <a:t>aA + bB → cC</a:t>
            </a:r>
          </a:p>
        </p:txBody>
      </p:sp>
      <p:graphicFrame>
        <p:nvGraphicFramePr>
          <p:cNvPr id="5132" name="Object 12"/>
          <p:cNvGraphicFramePr>
            <a:graphicFrameLocks noChangeAspect="1"/>
          </p:cNvGraphicFramePr>
          <p:nvPr/>
        </p:nvGraphicFramePr>
        <p:xfrm>
          <a:off x="6183313" y="5410200"/>
          <a:ext cx="1957387" cy="1084263"/>
        </p:xfrm>
        <a:graphic>
          <a:graphicData uri="http://schemas.openxmlformats.org/presentationml/2006/ole">
            <p:oleObj spid="_x0000_s1028" name="Equation" r:id="rId6" imgW="711000" imgH="393480" progId="Equation.3">
              <p:embed/>
            </p:oleObj>
          </a:graphicData>
        </a:graphic>
      </p:graphicFrame>
      <p:graphicFrame>
        <p:nvGraphicFramePr>
          <p:cNvPr id="5133" name="Object 13"/>
          <p:cNvGraphicFramePr>
            <a:graphicFrameLocks noChangeAspect="1"/>
          </p:cNvGraphicFramePr>
          <p:nvPr/>
        </p:nvGraphicFramePr>
        <p:xfrm>
          <a:off x="4178300" y="5410200"/>
          <a:ext cx="1957388" cy="1084263"/>
        </p:xfrm>
        <a:graphic>
          <a:graphicData uri="http://schemas.openxmlformats.org/presentationml/2006/ole">
            <p:oleObj spid="_x0000_s1029" name="Equation" r:id="rId7" imgW="711000" imgH="393480" progId="Equation.3">
              <p:embed/>
            </p:oleObj>
          </a:graphicData>
        </a:graphic>
      </p:graphicFrame>
      <p:graphicFrame>
        <p:nvGraphicFramePr>
          <p:cNvPr id="1030" name="Object 14"/>
          <p:cNvGraphicFramePr>
            <a:graphicFrameLocks noChangeAspect="1"/>
          </p:cNvGraphicFramePr>
          <p:nvPr/>
        </p:nvGraphicFramePr>
        <p:xfrm>
          <a:off x="4514850" y="3321050"/>
          <a:ext cx="114300" cy="215900"/>
        </p:xfrm>
        <a:graphic>
          <a:graphicData uri="http://schemas.openxmlformats.org/presentationml/2006/ole">
            <p:oleObj spid="_x0000_s1030" name="Equation" r:id="rId8" imgW="114120" imgH="215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wipe(left)">
                                      <p:cBhvr>
                                        <p:cTn id="7" dur="500"/>
                                        <p:tgtEl>
                                          <p:spTgt spid="51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30"/>
                                        </p:tgtEl>
                                        <p:attrNameLst>
                                          <p:attrName>style.visibility</p:attrName>
                                        </p:attrNameLst>
                                      </p:cBhvr>
                                      <p:to>
                                        <p:strVal val="visible"/>
                                      </p:to>
                                    </p:set>
                                    <p:animEffect transition="in" filter="wipe(left)">
                                      <p:cBhvr>
                                        <p:cTn id="12" dur="500"/>
                                        <p:tgtEl>
                                          <p:spTgt spid="51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31"/>
                                        </p:tgtEl>
                                        <p:attrNameLst>
                                          <p:attrName>style.visibility</p:attrName>
                                        </p:attrNameLst>
                                      </p:cBhvr>
                                      <p:to>
                                        <p:strVal val="visible"/>
                                      </p:to>
                                    </p:set>
                                    <p:animEffect transition="in" filter="wipe(left)">
                                      <p:cBhvr>
                                        <p:cTn id="17" dur="500"/>
                                        <p:tgtEl>
                                          <p:spTgt spid="51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126"/>
                                        </p:tgtEl>
                                        <p:attrNameLst>
                                          <p:attrName>style.visibility</p:attrName>
                                        </p:attrNameLst>
                                      </p:cBhvr>
                                      <p:to>
                                        <p:strVal val="visible"/>
                                      </p:to>
                                    </p:set>
                                    <p:animEffect transition="in" filter="wipe(left)">
                                      <p:cBhvr>
                                        <p:cTn id="22" dur="500"/>
                                        <p:tgtEl>
                                          <p:spTgt spid="512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133"/>
                                        </p:tgtEl>
                                        <p:attrNameLst>
                                          <p:attrName>style.visibility</p:attrName>
                                        </p:attrNameLst>
                                      </p:cBhvr>
                                      <p:to>
                                        <p:strVal val="visible"/>
                                      </p:to>
                                    </p:set>
                                    <p:animEffect transition="in" filter="wipe(left)">
                                      <p:cBhvr>
                                        <p:cTn id="27" dur="500"/>
                                        <p:tgtEl>
                                          <p:spTgt spid="513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132"/>
                                        </p:tgtEl>
                                        <p:attrNameLst>
                                          <p:attrName>style.visibility</p:attrName>
                                        </p:attrNameLst>
                                      </p:cBhvr>
                                      <p:to>
                                        <p:strVal val="visible"/>
                                      </p:to>
                                    </p:set>
                                    <p:animEffect transition="in" filter="wipe(left)">
                                      <p:cBhvr>
                                        <p:cTn id="32" dur="5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 grpId="0" animBg="1" autoUpdateAnimBg="0"/>
      <p:bldP spid="513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1"/>
          <p:cNvSpPr>
            <a:spLocks noGrp="1"/>
          </p:cNvSpPr>
          <p:nvPr>
            <p:ph type="sldNum" sz="quarter" idx="12"/>
          </p:nvPr>
        </p:nvSpPr>
        <p:spPr>
          <a:noFill/>
        </p:spPr>
        <p:txBody>
          <a:bodyPr/>
          <a:lstStyle/>
          <a:p>
            <a:fld id="{CB4B478F-8F99-427D-BF3B-CA8A921C04BA}" type="slidenum">
              <a:rPr lang="en-US" smtClean="0"/>
              <a:pPr/>
              <a:t>30</a:t>
            </a:fld>
            <a:endParaRPr lang="en-US" smtClean="0"/>
          </a:p>
        </p:txBody>
      </p:sp>
      <p:sp>
        <p:nvSpPr>
          <p:cNvPr id="32771" name="Rectangle 1"/>
          <p:cNvSpPr>
            <a:spLocks noChangeArrowheads="1"/>
          </p:cNvSpPr>
          <p:nvPr/>
        </p:nvSpPr>
        <p:spPr bwMode="auto">
          <a:xfrm>
            <a:off x="0" y="85279"/>
            <a:ext cx="9144000" cy="6001643"/>
          </a:xfrm>
          <a:prstGeom prst="rect">
            <a:avLst/>
          </a:prstGeom>
          <a:noFill/>
          <a:ln w="9525">
            <a:noFill/>
            <a:miter lim="800000"/>
            <a:headEnd/>
            <a:tailEnd/>
          </a:ln>
        </p:spPr>
        <p:txBody>
          <a:bodyPr anchor="ctr">
            <a:spAutoFit/>
          </a:bodyPr>
          <a:lstStyle/>
          <a:p>
            <a:pPr eaLnBrk="0" hangingPunct="0"/>
            <a:r>
              <a:rPr lang="en-US" sz="3200" dirty="0"/>
              <a:t>Now that we know E</a:t>
            </a:r>
            <a:r>
              <a:rPr lang="en-US" sz="3200" baseline="-30000" dirty="0"/>
              <a:t>a</a:t>
            </a:r>
            <a:r>
              <a:rPr lang="en-US" sz="3200" dirty="0"/>
              <a:t>, the pre-exponential factor, </a:t>
            </a:r>
            <a:r>
              <a:rPr lang="en-US" sz="3200" b="1" dirty="0"/>
              <a:t>A</a:t>
            </a:r>
            <a:r>
              <a:rPr lang="en-US" sz="3200" dirty="0"/>
              <a:t>, (which is the largest rate constant that the reaction can possibly have) can be evaluated from any measure of the absolute rate constant of the reaction.</a:t>
            </a:r>
          </a:p>
          <a:p>
            <a:pPr eaLnBrk="0" hangingPunct="0"/>
            <a:r>
              <a:rPr lang="en-US" sz="3200" dirty="0"/>
              <a:t>  </a:t>
            </a:r>
          </a:p>
          <a:p>
            <a:pPr eaLnBrk="0" hangingPunct="0"/>
            <a:r>
              <a:rPr lang="en-US" sz="3200" dirty="0"/>
              <a:t>so</a:t>
            </a:r>
          </a:p>
          <a:p>
            <a:pPr eaLnBrk="0" hangingPunct="0"/>
            <a:r>
              <a:rPr lang="en-US" sz="3200" dirty="0"/>
              <a:t>5.4 x 10</a:t>
            </a:r>
            <a:r>
              <a:rPr lang="en-US" sz="3200" baseline="30000" dirty="0"/>
              <a:t>-4 </a:t>
            </a:r>
            <a:r>
              <a:rPr lang="en-US" sz="3200" dirty="0"/>
              <a:t>M</a:t>
            </a:r>
            <a:r>
              <a:rPr lang="en-US" sz="3200" baseline="30000" dirty="0"/>
              <a:t> -1</a:t>
            </a:r>
            <a:r>
              <a:rPr lang="en-US" sz="3200" dirty="0"/>
              <a:t>s</a:t>
            </a:r>
            <a:r>
              <a:rPr lang="en-US" sz="3200" baseline="30000" dirty="0"/>
              <a:t>-1</a:t>
            </a:r>
            <a:r>
              <a:rPr lang="en-US" sz="3200" dirty="0"/>
              <a:t> =</a:t>
            </a:r>
            <a:br>
              <a:rPr lang="en-US" sz="3200" dirty="0"/>
            </a:br>
            <a:r>
              <a:rPr lang="en-US" sz="3200" dirty="0"/>
              <a:t>A exp{-(1.60 x 10</a:t>
            </a:r>
            <a:r>
              <a:rPr lang="en-US" sz="3200" baseline="30000" dirty="0"/>
              <a:t>5</a:t>
            </a:r>
            <a:r>
              <a:rPr lang="en-US" sz="3200" dirty="0"/>
              <a:t> J/mol)/((8.314 J/K mol)(599K))}</a:t>
            </a:r>
          </a:p>
          <a:p>
            <a:pPr eaLnBrk="0" hangingPunct="0"/>
            <a:r>
              <a:rPr lang="en-US" sz="3200" dirty="0"/>
              <a:t>(5.4 x 10</a:t>
            </a:r>
            <a:r>
              <a:rPr lang="en-US" sz="3200" baseline="30000" dirty="0"/>
              <a:t>-4 </a:t>
            </a:r>
            <a:r>
              <a:rPr lang="en-US" sz="3200" dirty="0"/>
              <a:t>M</a:t>
            </a:r>
            <a:r>
              <a:rPr lang="en-US" sz="3200" baseline="30000" dirty="0"/>
              <a:t>-1</a:t>
            </a:r>
            <a:r>
              <a:rPr lang="en-US" sz="3200" dirty="0"/>
              <a:t>s</a:t>
            </a:r>
            <a:r>
              <a:rPr lang="en-US" sz="3200" baseline="30000" dirty="0"/>
              <a:t>-1</a:t>
            </a:r>
            <a:r>
              <a:rPr lang="en-US" sz="3200" dirty="0"/>
              <a:t>) / (1.141x10</a:t>
            </a:r>
            <a:r>
              <a:rPr lang="en-US" sz="3200" baseline="30000" dirty="0"/>
              <a:t>-14</a:t>
            </a:r>
            <a:r>
              <a:rPr lang="en-US" sz="3200" dirty="0"/>
              <a:t>) = 4.73 x 10</a:t>
            </a:r>
            <a:r>
              <a:rPr lang="en-US" sz="3200" baseline="30000" dirty="0"/>
              <a:t>10 </a:t>
            </a:r>
            <a:r>
              <a:rPr lang="en-US" sz="3200" dirty="0"/>
              <a:t>M</a:t>
            </a:r>
            <a:r>
              <a:rPr lang="en-US" sz="3200" baseline="30000" dirty="0"/>
              <a:t>-1</a:t>
            </a:r>
            <a:r>
              <a:rPr lang="en-US" sz="3200" dirty="0"/>
              <a:t>s</a:t>
            </a:r>
            <a:r>
              <a:rPr lang="en-US" sz="3200" baseline="30000" dirty="0"/>
              <a:t>-1</a:t>
            </a:r>
            <a:r>
              <a:rPr lang="en-US" sz="3200" dirty="0"/>
              <a:t> </a:t>
            </a:r>
          </a:p>
          <a:p>
            <a:pPr eaLnBrk="0" hangingPunct="0"/>
            <a:r>
              <a:rPr lang="en-US" sz="3200" dirty="0"/>
              <a:t>The infinite temperature rate constant is 4.73 x 10</a:t>
            </a:r>
            <a:r>
              <a:rPr lang="en-US" sz="3200" baseline="30000" dirty="0"/>
              <a:t>10 </a:t>
            </a:r>
            <a:r>
              <a:rPr lang="en-US" sz="3200" dirty="0"/>
              <a:t>M</a:t>
            </a:r>
            <a:r>
              <a:rPr lang="en-US" sz="3200" baseline="30000" dirty="0"/>
              <a:t>-1</a:t>
            </a:r>
            <a:r>
              <a:rPr lang="en-US" sz="3200" dirty="0"/>
              <a:t>s</a:t>
            </a:r>
            <a:r>
              <a:rPr lang="en-US" sz="3200" baseline="30000" dirty="0"/>
              <a:t>-1</a:t>
            </a:r>
            <a:r>
              <a:rPr lang="en-US" sz="3200" dirty="0"/>
              <a:t> </a:t>
            </a:r>
          </a:p>
        </p:txBody>
      </p:sp>
      <p:pic>
        <p:nvPicPr>
          <p:cNvPr id="32772" name="Picture 2" descr="http://www.chem.ufl.edu/%7Eitl/2045/lectures/n3.GIF"/>
          <p:cNvPicPr>
            <a:picLocks noChangeAspect="1" noChangeArrowheads="1"/>
          </p:cNvPicPr>
          <p:nvPr/>
        </p:nvPicPr>
        <p:blipFill>
          <a:blip r:embed="rId2" cstate="print"/>
          <a:srcRect/>
          <a:stretch>
            <a:fillRect/>
          </a:stretch>
        </p:blipFill>
        <p:spPr bwMode="auto">
          <a:xfrm>
            <a:off x="-1600200" y="2514600"/>
            <a:ext cx="7439025"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97875" cy="1905000"/>
          </a:xfrm>
        </p:spPr>
        <p:txBody>
          <a:bodyPr>
            <a:normAutofit fontScale="90000"/>
          </a:bodyPr>
          <a:lstStyle/>
          <a:p>
            <a:pPr>
              <a:defRPr/>
            </a:pPr>
            <a:r>
              <a:rPr lang="en-US" dirty="0" smtClean="0"/>
              <a:t>Good Resource for Kinetics Practice Problems:</a:t>
            </a:r>
            <a:br>
              <a:rPr lang="en-US" dirty="0" smtClean="0"/>
            </a:br>
            <a:endParaRPr lang="en-US" dirty="0"/>
          </a:p>
        </p:txBody>
      </p:sp>
      <p:sp>
        <p:nvSpPr>
          <p:cNvPr id="33795" name="Content Placeholder 2"/>
          <p:cNvSpPr>
            <a:spLocks noGrp="1"/>
          </p:cNvSpPr>
          <p:nvPr>
            <p:ph idx="1"/>
          </p:nvPr>
        </p:nvSpPr>
        <p:spPr>
          <a:xfrm>
            <a:off x="457200" y="1371600"/>
            <a:ext cx="8229600" cy="4953000"/>
          </a:xfrm>
        </p:spPr>
        <p:txBody>
          <a:bodyPr/>
          <a:lstStyle/>
          <a:p>
            <a:pPr>
              <a:buNone/>
            </a:pPr>
            <a:endParaRPr lang="en-US" dirty="0" smtClean="0"/>
          </a:p>
          <a:p>
            <a:r>
              <a:rPr lang="en-US" dirty="0" smtClean="0">
                <a:hlinkClick r:id="rId2"/>
              </a:rPr>
              <a:t>http://highered.mcgraw-hill.com/sites/0072396814/student_view0/chapter16/interactive_quiz_2.html</a:t>
            </a:r>
            <a:endParaRPr lang="en-US" dirty="0" smtClean="0"/>
          </a:p>
          <a:p>
            <a:pPr>
              <a:buFont typeface="Wingdings" pitchFamily="2" charset="2"/>
              <a:buNone/>
            </a:pPr>
            <a:endParaRPr lang="en-US" dirty="0" smtClean="0"/>
          </a:p>
        </p:txBody>
      </p:sp>
      <p:sp>
        <p:nvSpPr>
          <p:cNvPr id="33796" name="Slide Number Placeholder 3"/>
          <p:cNvSpPr>
            <a:spLocks noGrp="1"/>
          </p:cNvSpPr>
          <p:nvPr>
            <p:ph type="sldNum" sz="quarter" idx="12"/>
          </p:nvPr>
        </p:nvSpPr>
        <p:spPr>
          <a:noFill/>
        </p:spPr>
        <p:txBody>
          <a:bodyPr/>
          <a:lstStyle/>
          <a:p>
            <a:fld id="{C85A6D5D-3249-479E-BB84-57A2A13A213D}" type="slidenum">
              <a:rPr lang="en-US" smtClean="0"/>
              <a:pPr/>
              <a:t>31</a:t>
            </a:fld>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685800"/>
          </a:xfrm>
        </p:spPr>
        <p:txBody>
          <a:bodyPr>
            <a:normAutofit/>
          </a:bodyPr>
          <a:lstStyle/>
          <a:p>
            <a:pPr eaLnBrk="1" hangingPunct="1">
              <a:defRPr/>
            </a:pPr>
            <a:r>
              <a:rPr lang="en-US" sz="4000" dirty="0" smtClean="0"/>
              <a:t>14.5: Reaction Mechanisms</a:t>
            </a:r>
          </a:p>
        </p:txBody>
      </p:sp>
      <p:sp>
        <p:nvSpPr>
          <p:cNvPr id="17411" name="Rectangle 3"/>
          <p:cNvSpPr>
            <a:spLocks noGrp="1" noChangeArrowheads="1"/>
          </p:cNvSpPr>
          <p:nvPr>
            <p:ph idx="1"/>
          </p:nvPr>
        </p:nvSpPr>
        <p:spPr>
          <a:xfrm>
            <a:off x="152400" y="685800"/>
            <a:ext cx="8839200" cy="6096000"/>
          </a:xfrm>
        </p:spPr>
        <p:txBody>
          <a:bodyPr>
            <a:normAutofit fontScale="92500" lnSpcReduction="10000"/>
          </a:bodyPr>
          <a:lstStyle/>
          <a:p>
            <a:pPr marL="533400" indent="-533400">
              <a:lnSpc>
                <a:spcPct val="80000"/>
              </a:lnSpc>
              <a:buNone/>
            </a:pPr>
            <a:r>
              <a:rPr lang="en-US" sz="2800" b="1" dirty="0" smtClean="0"/>
              <a:t>The actual process of atomic rearrangement through which reactants become products.</a:t>
            </a:r>
            <a:r>
              <a:rPr lang="en-US" sz="2800" dirty="0" smtClean="0"/>
              <a:t> </a:t>
            </a:r>
          </a:p>
          <a:p>
            <a:pPr marL="533400" indent="-533400" eaLnBrk="1" hangingPunct="1">
              <a:lnSpc>
                <a:spcPct val="80000"/>
              </a:lnSpc>
              <a:buFont typeface="Wingdings" pitchFamily="2" charset="2"/>
              <a:buNone/>
            </a:pPr>
            <a:endParaRPr lang="en-US" sz="2800" b="1" dirty="0" smtClean="0">
              <a:solidFill>
                <a:schemeClr val="tx2">
                  <a:lumMod val="75000"/>
                </a:schemeClr>
              </a:solidFill>
            </a:endParaRPr>
          </a:p>
          <a:p>
            <a:pPr marL="533400" indent="-533400" eaLnBrk="1" hangingPunct="1">
              <a:lnSpc>
                <a:spcPct val="80000"/>
              </a:lnSpc>
              <a:buFont typeface="Wingdings" pitchFamily="2" charset="2"/>
              <a:buNone/>
            </a:pPr>
            <a:r>
              <a:rPr lang="en-US" sz="2800" b="1" dirty="0" smtClean="0">
                <a:solidFill>
                  <a:schemeClr val="tx2">
                    <a:lumMod val="75000"/>
                  </a:schemeClr>
                </a:solidFill>
              </a:rPr>
              <a:t>Elementary steps (elementary processes): </a:t>
            </a:r>
            <a:r>
              <a:rPr lang="en-US" sz="2800" dirty="0" smtClean="0">
                <a:solidFill>
                  <a:schemeClr val="tx2">
                    <a:lumMod val="75000"/>
                  </a:schemeClr>
                </a:solidFill>
              </a:rPr>
              <a:t>a single event or step (reaction) in a multi-step reaction</a:t>
            </a:r>
          </a:p>
          <a:p>
            <a:pPr marL="533400" indent="-533400" eaLnBrk="1" hangingPunct="1">
              <a:lnSpc>
                <a:spcPct val="80000"/>
              </a:lnSpc>
              <a:buFont typeface="Wingdings" pitchFamily="2" charset="2"/>
              <a:buNone/>
            </a:pPr>
            <a:r>
              <a:rPr lang="en-US" sz="2800" dirty="0" smtClean="0">
                <a:solidFill>
                  <a:schemeClr val="tx2">
                    <a:lumMod val="75000"/>
                  </a:schemeClr>
                </a:solidFill>
              </a:rPr>
              <a:t>	Ex: O</a:t>
            </a:r>
            <a:r>
              <a:rPr lang="en-US" sz="2800" baseline="-25000" dirty="0" smtClean="0">
                <a:solidFill>
                  <a:schemeClr val="tx2">
                    <a:lumMod val="75000"/>
                  </a:schemeClr>
                </a:solidFill>
              </a:rPr>
              <a:t>3 </a:t>
            </a:r>
            <a:r>
              <a:rPr lang="en-US" sz="2800" dirty="0" smtClean="0">
                <a:solidFill>
                  <a:schemeClr val="tx2">
                    <a:lumMod val="75000"/>
                  </a:schemeClr>
                </a:solidFill>
              </a:rPr>
              <a:t>(g) → O</a:t>
            </a:r>
            <a:r>
              <a:rPr lang="en-US" sz="2800" baseline="-25000" dirty="0" smtClean="0">
                <a:solidFill>
                  <a:schemeClr val="tx2">
                    <a:lumMod val="75000"/>
                  </a:schemeClr>
                </a:solidFill>
              </a:rPr>
              <a:t>2 </a:t>
            </a:r>
            <a:r>
              <a:rPr lang="en-US" sz="2800" dirty="0" smtClean="0">
                <a:solidFill>
                  <a:schemeClr val="tx2">
                    <a:lumMod val="75000"/>
                  </a:schemeClr>
                </a:solidFill>
              </a:rPr>
              <a:t>(g) + O*</a:t>
            </a:r>
            <a:r>
              <a:rPr lang="en-US" sz="2800" baseline="-25000" dirty="0" smtClean="0">
                <a:solidFill>
                  <a:schemeClr val="tx2">
                    <a:lumMod val="75000"/>
                  </a:schemeClr>
                </a:solidFill>
              </a:rPr>
              <a:t> </a:t>
            </a:r>
            <a:r>
              <a:rPr lang="en-US" sz="2800" dirty="0" smtClean="0">
                <a:solidFill>
                  <a:schemeClr val="tx2">
                    <a:lumMod val="75000"/>
                  </a:schemeClr>
                </a:solidFill>
              </a:rPr>
              <a:t>(g)</a:t>
            </a:r>
          </a:p>
          <a:p>
            <a:pPr marL="533400" indent="-533400" eaLnBrk="1" hangingPunct="1">
              <a:lnSpc>
                <a:spcPct val="80000"/>
              </a:lnSpc>
            </a:pPr>
            <a:r>
              <a:rPr lang="en-US" sz="2800" dirty="0" smtClean="0">
                <a:solidFill>
                  <a:schemeClr val="tx2">
                    <a:lumMod val="75000"/>
                  </a:schemeClr>
                </a:solidFill>
              </a:rPr>
              <a:t>Always add to give the overall chemical equation</a:t>
            </a:r>
          </a:p>
          <a:p>
            <a:pPr marL="533400" indent="-533400" eaLnBrk="1" hangingPunct="1">
              <a:lnSpc>
                <a:spcPct val="80000"/>
              </a:lnSpc>
            </a:pPr>
            <a:r>
              <a:rPr lang="en-US" sz="2800" dirty="0" smtClean="0">
                <a:solidFill>
                  <a:schemeClr val="tx2">
                    <a:lumMod val="75000"/>
                  </a:schemeClr>
                </a:solidFill>
              </a:rPr>
              <a:t>Non-elementary: Ex: CH</a:t>
            </a:r>
            <a:r>
              <a:rPr lang="en-US" sz="2800" baseline="-25000" dirty="0" smtClean="0">
                <a:solidFill>
                  <a:schemeClr val="tx2">
                    <a:lumMod val="75000"/>
                  </a:schemeClr>
                </a:solidFill>
              </a:rPr>
              <a:t>4 </a:t>
            </a:r>
            <a:r>
              <a:rPr lang="en-US" sz="2800" dirty="0" smtClean="0">
                <a:solidFill>
                  <a:schemeClr val="tx2">
                    <a:lumMod val="75000"/>
                  </a:schemeClr>
                </a:solidFill>
              </a:rPr>
              <a:t>(g) + 2 O</a:t>
            </a:r>
            <a:r>
              <a:rPr lang="en-US" sz="2800" baseline="-25000" dirty="0" smtClean="0">
                <a:solidFill>
                  <a:schemeClr val="tx2">
                    <a:lumMod val="75000"/>
                  </a:schemeClr>
                </a:solidFill>
              </a:rPr>
              <a:t>2 </a:t>
            </a:r>
            <a:r>
              <a:rPr lang="en-US" sz="2800" dirty="0" smtClean="0">
                <a:solidFill>
                  <a:schemeClr val="tx2">
                    <a:lumMod val="75000"/>
                  </a:schemeClr>
                </a:solidFill>
              </a:rPr>
              <a:t>(g) → CO</a:t>
            </a:r>
            <a:r>
              <a:rPr lang="en-US" sz="2800" baseline="-25000" dirty="0" smtClean="0">
                <a:solidFill>
                  <a:schemeClr val="tx2">
                    <a:lumMod val="75000"/>
                  </a:schemeClr>
                </a:solidFill>
              </a:rPr>
              <a:t>2 </a:t>
            </a:r>
            <a:r>
              <a:rPr lang="en-US" sz="2800" dirty="0" smtClean="0">
                <a:solidFill>
                  <a:schemeClr val="tx2">
                    <a:lumMod val="75000"/>
                  </a:schemeClr>
                </a:solidFill>
              </a:rPr>
              <a:t>(g) + 2 H</a:t>
            </a:r>
            <a:r>
              <a:rPr lang="en-US" sz="2800" baseline="-25000" dirty="0" smtClean="0">
                <a:solidFill>
                  <a:schemeClr val="tx2">
                    <a:lumMod val="75000"/>
                  </a:schemeClr>
                </a:solidFill>
              </a:rPr>
              <a:t>2</a:t>
            </a:r>
            <a:r>
              <a:rPr lang="en-US" sz="2800" dirty="0" smtClean="0">
                <a:solidFill>
                  <a:schemeClr val="tx2">
                    <a:lumMod val="75000"/>
                  </a:schemeClr>
                </a:solidFill>
              </a:rPr>
              <a:t>O (g)</a:t>
            </a:r>
          </a:p>
          <a:p>
            <a:pPr marL="533400" indent="-533400" eaLnBrk="1" hangingPunct="1">
              <a:lnSpc>
                <a:spcPct val="80000"/>
              </a:lnSpc>
              <a:buFont typeface="Wingdings" pitchFamily="2" charset="2"/>
              <a:buNone/>
            </a:pPr>
            <a:endParaRPr lang="en-US" sz="2800" b="1" dirty="0" smtClean="0">
              <a:solidFill>
                <a:schemeClr val="tx2">
                  <a:lumMod val="75000"/>
                </a:schemeClr>
              </a:solidFill>
            </a:endParaRPr>
          </a:p>
          <a:p>
            <a:pPr marL="533400" indent="-533400" eaLnBrk="1" hangingPunct="1">
              <a:lnSpc>
                <a:spcPct val="80000"/>
              </a:lnSpc>
              <a:buFont typeface="Wingdings" pitchFamily="2" charset="2"/>
              <a:buNone/>
            </a:pPr>
            <a:r>
              <a:rPr lang="en-US" sz="2800" b="1" dirty="0" err="1" smtClean="0">
                <a:solidFill>
                  <a:schemeClr val="tx2">
                    <a:lumMod val="75000"/>
                  </a:schemeClr>
                </a:solidFill>
              </a:rPr>
              <a:t>Molecularity</a:t>
            </a:r>
            <a:r>
              <a:rPr lang="en-US" sz="2800" b="1" dirty="0" smtClean="0">
                <a:solidFill>
                  <a:schemeClr val="tx2">
                    <a:lumMod val="75000"/>
                  </a:schemeClr>
                </a:solidFill>
              </a:rPr>
              <a:t>:</a:t>
            </a:r>
          </a:p>
          <a:p>
            <a:pPr marL="533400" indent="-533400" eaLnBrk="1" hangingPunct="1">
              <a:lnSpc>
                <a:spcPct val="80000"/>
              </a:lnSpc>
            </a:pPr>
            <a:r>
              <a:rPr lang="en-US" sz="2800" dirty="0" smtClean="0"/>
              <a:t>Number of molecules participating as reactants in an elementary step</a:t>
            </a:r>
          </a:p>
          <a:p>
            <a:pPr marL="533400" indent="-533400" eaLnBrk="1" hangingPunct="1">
              <a:lnSpc>
                <a:spcPct val="80000"/>
              </a:lnSpc>
              <a:buFont typeface="Wingdings" pitchFamily="2" charset="2"/>
              <a:buNone/>
            </a:pPr>
            <a:r>
              <a:rPr lang="en-US" sz="2800" dirty="0" smtClean="0"/>
              <a:t>	</a:t>
            </a:r>
            <a:r>
              <a:rPr lang="en-US" sz="2800" dirty="0" smtClean="0">
                <a:solidFill>
                  <a:srgbClr val="FF0000"/>
                </a:solidFill>
              </a:rPr>
              <a:t>1 molecule = </a:t>
            </a:r>
            <a:r>
              <a:rPr lang="en-US" sz="2800" i="1" dirty="0" err="1" smtClean="0">
                <a:solidFill>
                  <a:srgbClr val="FF0000"/>
                </a:solidFill>
              </a:rPr>
              <a:t>unimolecular</a:t>
            </a:r>
            <a:r>
              <a:rPr lang="en-US" sz="2800" dirty="0" smtClean="0"/>
              <a:t>	</a:t>
            </a:r>
            <a:endParaRPr lang="en-US" sz="2800" i="1" dirty="0" smtClean="0"/>
          </a:p>
          <a:p>
            <a:pPr marL="533400" indent="-533400" eaLnBrk="1" hangingPunct="1">
              <a:lnSpc>
                <a:spcPct val="80000"/>
              </a:lnSpc>
              <a:buFont typeface="Wingdings" pitchFamily="2" charset="2"/>
              <a:buNone/>
            </a:pPr>
            <a:r>
              <a:rPr lang="en-US" sz="2800" dirty="0" smtClean="0"/>
              <a:t>	</a:t>
            </a:r>
            <a:r>
              <a:rPr lang="en-US" sz="2800" dirty="0" smtClean="0">
                <a:solidFill>
                  <a:srgbClr val="669900"/>
                </a:solidFill>
              </a:rPr>
              <a:t>2 (in a simultaneous collision) = </a:t>
            </a:r>
            <a:r>
              <a:rPr lang="en-US" sz="2800" i="1" dirty="0" smtClean="0">
                <a:solidFill>
                  <a:srgbClr val="669900"/>
                </a:solidFill>
              </a:rPr>
              <a:t>bimolecular</a:t>
            </a:r>
            <a:endParaRPr lang="en-US" sz="2800" dirty="0" smtClean="0">
              <a:solidFill>
                <a:srgbClr val="669900"/>
              </a:solidFill>
            </a:endParaRPr>
          </a:p>
          <a:p>
            <a:pPr marL="533400" indent="-533400" eaLnBrk="1" hangingPunct="1">
              <a:lnSpc>
                <a:spcPct val="80000"/>
              </a:lnSpc>
              <a:buFont typeface="Wingdings" pitchFamily="2" charset="2"/>
              <a:buNone/>
            </a:pPr>
            <a:r>
              <a:rPr lang="en-US" sz="2800" dirty="0" smtClean="0"/>
              <a:t>	</a:t>
            </a:r>
            <a:r>
              <a:rPr lang="en-US" sz="2800" dirty="0" smtClean="0">
                <a:solidFill>
                  <a:schemeClr val="tx2">
                    <a:lumMod val="75000"/>
                  </a:schemeClr>
                </a:solidFill>
              </a:rPr>
              <a:t>3 = </a:t>
            </a:r>
            <a:r>
              <a:rPr lang="en-US" sz="2800" i="1" dirty="0" err="1" smtClean="0">
                <a:solidFill>
                  <a:schemeClr val="tx2">
                    <a:lumMod val="75000"/>
                  </a:schemeClr>
                </a:solidFill>
              </a:rPr>
              <a:t>termolecular</a:t>
            </a:r>
            <a:r>
              <a:rPr lang="en-US" sz="2800" i="1" dirty="0" smtClean="0">
                <a:solidFill>
                  <a:schemeClr val="tx2">
                    <a:lumMod val="75000"/>
                  </a:schemeClr>
                </a:solidFill>
              </a:rPr>
              <a:t>			</a:t>
            </a:r>
            <a:r>
              <a:rPr lang="en-US" sz="2800" dirty="0" smtClean="0">
                <a:solidFill>
                  <a:schemeClr val="tx2">
                    <a:lumMod val="75000"/>
                  </a:schemeClr>
                </a:solidFill>
              </a:rPr>
              <a:t>4 = not </a:t>
            </a:r>
            <a:r>
              <a:rPr lang="en-US" sz="2800" dirty="0" smtClean="0">
                <a:solidFill>
                  <a:schemeClr val="tx2">
                    <a:lumMod val="75000"/>
                  </a:schemeClr>
                </a:solidFill>
              </a:rPr>
              <a:t>likely</a:t>
            </a: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endParaRPr lang="en-US" sz="2400" dirty="0" smtClean="0">
              <a:solidFill>
                <a:schemeClr val="tx2">
                  <a:lumMod val="75000"/>
                </a:schemeClr>
              </a:solidFill>
            </a:endParaRPr>
          </a:p>
        </p:txBody>
      </p:sp>
      <p:sp>
        <p:nvSpPr>
          <p:cNvPr id="34818" name="Slide Number Placeholder 3"/>
          <p:cNvSpPr>
            <a:spLocks noGrp="1"/>
          </p:cNvSpPr>
          <p:nvPr>
            <p:ph type="sldNum" sz="quarter" idx="12"/>
          </p:nvPr>
        </p:nvSpPr>
        <p:spPr>
          <a:noFill/>
        </p:spPr>
        <p:txBody>
          <a:bodyPr/>
          <a:lstStyle/>
          <a:p>
            <a:fld id="{50C1E06A-8519-42F7-8ED9-81DE72E6C47A}" type="slidenum">
              <a:rPr lang="en-US" smtClean="0"/>
              <a:pPr/>
              <a:t>32</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left)">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wipe(left)">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wipe(left)">
                                      <p:cBhvr>
                                        <p:cTn id="17" dur="500"/>
                                        <p:tgtEl>
                                          <p:spTgt spid="174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wipe(left)">
                                      <p:cBhvr>
                                        <p:cTn id="22" dur="500"/>
                                        <p:tgtEl>
                                          <p:spTgt spid="174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Effect transition="in" filter="wipe(left)">
                                      <p:cBhvr>
                                        <p:cTn id="27" dur="500"/>
                                        <p:tgtEl>
                                          <p:spTgt spid="1741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411">
                                            <p:txEl>
                                              <p:pRg st="7" end="7"/>
                                            </p:txEl>
                                          </p:spTgt>
                                        </p:tgtEl>
                                        <p:attrNameLst>
                                          <p:attrName>style.visibility</p:attrName>
                                        </p:attrNameLst>
                                      </p:cBhvr>
                                      <p:to>
                                        <p:strVal val="visible"/>
                                      </p:to>
                                    </p:set>
                                    <p:animEffect transition="in" filter="wipe(left)">
                                      <p:cBhvr>
                                        <p:cTn id="32" dur="500"/>
                                        <p:tgtEl>
                                          <p:spTgt spid="1741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411">
                                            <p:txEl>
                                              <p:pRg st="8" end="8"/>
                                            </p:txEl>
                                          </p:spTgt>
                                        </p:tgtEl>
                                        <p:attrNameLst>
                                          <p:attrName>style.visibility</p:attrName>
                                        </p:attrNameLst>
                                      </p:cBhvr>
                                      <p:to>
                                        <p:strVal val="visible"/>
                                      </p:to>
                                    </p:set>
                                    <p:animEffect transition="in" filter="wipe(left)">
                                      <p:cBhvr>
                                        <p:cTn id="37" dur="500"/>
                                        <p:tgtEl>
                                          <p:spTgt spid="17411">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411">
                                            <p:txEl>
                                              <p:pRg st="9" end="9"/>
                                            </p:txEl>
                                          </p:spTgt>
                                        </p:tgtEl>
                                        <p:attrNameLst>
                                          <p:attrName>style.visibility</p:attrName>
                                        </p:attrNameLst>
                                      </p:cBhvr>
                                      <p:to>
                                        <p:strVal val="visible"/>
                                      </p:to>
                                    </p:set>
                                    <p:animEffect transition="in" filter="wipe(left)">
                                      <p:cBhvr>
                                        <p:cTn id="42" dur="500"/>
                                        <p:tgtEl>
                                          <p:spTgt spid="17411">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7411">
                                            <p:txEl>
                                              <p:pRg st="10" end="10"/>
                                            </p:txEl>
                                          </p:spTgt>
                                        </p:tgtEl>
                                        <p:attrNameLst>
                                          <p:attrName>style.visibility</p:attrName>
                                        </p:attrNameLst>
                                      </p:cBhvr>
                                      <p:to>
                                        <p:strVal val="visible"/>
                                      </p:to>
                                    </p:set>
                                    <p:animEffect transition="in" filter="wipe(left)">
                                      <p:cBhvr>
                                        <p:cTn id="47" dur="500"/>
                                        <p:tgtEl>
                                          <p:spTgt spid="17411">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7411">
                                            <p:txEl>
                                              <p:pRg st="11" end="11"/>
                                            </p:txEl>
                                          </p:spTgt>
                                        </p:tgtEl>
                                        <p:attrNameLst>
                                          <p:attrName>style.visibility</p:attrName>
                                        </p:attrNameLst>
                                      </p:cBhvr>
                                      <p:to>
                                        <p:strVal val="visible"/>
                                      </p:to>
                                    </p:set>
                                    <p:animEffect transition="in" filter="wipe(left)">
                                      <p:cBhvr>
                                        <p:cTn id="52" dur="500"/>
                                        <p:tgtEl>
                                          <p:spTgt spid="174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914400"/>
          </a:xfrm>
        </p:spPr>
        <p:txBody>
          <a:bodyPr>
            <a:normAutofit/>
          </a:bodyPr>
          <a:lstStyle/>
          <a:p>
            <a:pPr eaLnBrk="1" hangingPunct="1">
              <a:defRPr/>
            </a:pPr>
            <a:r>
              <a:rPr lang="en-US" dirty="0" smtClean="0"/>
              <a:t>14.5: Reaction Mechanisms</a:t>
            </a:r>
          </a:p>
        </p:txBody>
      </p:sp>
      <p:sp>
        <p:nvSpPr>
          <p:cNvPr id="30723" name="Rectangle 3"/>
          <p:cNvSpPr>
            <a:spLocks noGrp="1" noChangeArrowheads="1"/>
          </p:cNvSpPr>
          <p:nvPr>
            <p:ph idx="1"/>
          </p:nvPr>
        </p:nvSpPr>
        <p:spPr>
          <a:xfrm>
            <a:off x="152400" y="762000"/>
            <a:ext cx="8839200" cy="6096000"/>
          </a:xfrm>
        </p:spPr>
        <p:txBody>
          <a:bodyPr>
            <a:normAutofit fontScale="92500"/>
          </a:bodyPr>
          <a:lstStyle/>
          <a:p>
            <a:pPr marL="533400" indent="-533400" eaLnBrk="1" hangingPunct="1">
              <a:buFont typeface="Wingdings" pitchFamily="2" charset="2"/>
              <a:buNone/>
            </a:pPr>
            <a:r>
              <a:rPr lang="en-US" sz="2800" b="1" dirty="0" smtClean="0"/>
              <a:t>Rules for predicting a </a:t>
            </a:r>
            <a:r>
              <a:rPr lang="en-US" sz="2800" b="1" i="1" dirty="0" smtClean="0"/>
              <a:t>permissible </a:t>
            </a:r>
            <a:r>
              <a:rPr lang="en-US" sz="2800" b="1" dirty="0" smtClean="0"/>
              <a:t>mechanism:</a:t>
            </a:r>
          </a:p>
          <a:p>
            <a:pPr marL="533400" indent="-533400" eaLnBrk="1" hangingPunct="1">
              <a:buClr>
                <a:schemeClr val="tx1"/>
              </a:buClr>
              <a:buSzTx/>
              <a:buFont typeface="Wingdings" pitchFamily="2" charset="2"/>
              <a:buAutoNum type="arabicPeriod"/>
            </a:pPr>
            <a:r>
              <a:rPr lang="en-US" sz="2800" dirty="0" smtClean="0"/>
              <a:t>The </a:t>
            </a:r>
            <a:r>
              <a:rPr lang="en-US" sz="2800" dirty="0" err="1" smtClean="0"/>
              <a:t>stoichiometry</a:t>
            </a:r>
            <a:r>
              <a:rPr lang="en-US" sz="2800" dirty="0" smtClean="0"/>
              <a:t> of the balanced reaction must be followed.</a:t>
            </a:r>
          </a:p>
          <a:p>
            <a:pPr marL="533400" indent="-533400" eaLnBrk="1" hangingPunct="1">
              <a:buClr>
                <a:schemeClr val="tx1"/>
              </a:buClr>
              <a:buSzTx/>
              <a:buFont typeface="Wingdings" pitchFamily="2" charset="2"/>
              <a:buAutoNum type="arabicPeriod"/>
            </a:pPr>
            <a:r>
              <a:rPr lang="en-US" sz="2800" dirty="0" smtClean="0">
                <a:solidFill>
                  <a:srgbClr val="FF0000"/>
                </a:solidFill>
              </a:rPr>
              <a:t>The </a:t>
            </a:r>
            <a:r>
              <a:rPr lang="en-US" sz="2800" b="1" i="1" dirty="0" smtClean="0">
                <a:solidFill>
                  <a:srgbClr val="FF0000"/>
                </a:solidFill>
              </a:rPr>
              <a:t>rate-determining step (RDS) </a:t>
            </a:r>
            <a:r>
              <a:rPr lang="en-US" sz="2800" dirty="0" smtClean="0">
                <a:solidFill>
                  <a:srgbClr val="FF0000"/>
                </a:solidFill>
              </a:rPr>
              <a:t>is always the SLOW elementary step of the reaction.  </a:t>
            </a:r>
            <a:r>
              <a:rPr lang="en-US" sz="2800" b="1" dirty="0" smtClean="0">
                <a:solidFill>
                  <a:srgbClr val="FF0000"/>
                </a:solidFill>
              </a:rPr>
              <a:t>The coefficients in the SLOW elementary step and previous steps determine the orders of reactants in the rate law.</a:t>
            </a:r>
          </a:p>
          <a:p>
            <a:pPr marL="533400" indent="-533400" eaLnBrk="1" hangingPunct="1">
              <a:buClr>
                <a:schemeClr val="tx1"/>
              </a:buClr>
              <a:buSzTx/>
              <a:buFont typeface="Wingdings" pitchFamily="2" charset="2"/>
              <a:buAutoNum type="arabicPeriod"/>
            </a:pPr>
            <a:r>
              <a:rPr lang="en-US" sz="2800" b="1" i="1" dirty="0" smtClean="0">
                <a:solidFill>
                  <a:srgbClr val="669900"/>
                </a:solidFill>
              </a:rPr>
              <a:t>Intermediates </a:t>
            </a:r>
            <a:r>
              <a:rPr lang="en-US" sz="2800" dirty="0" smtClean="0">
                <a:solidFill>
                  <a:srgbClr val="669900"/>
                </a:solidFill>
              </a:rPr>
              <a:t>(chemicals produced in one step that  react in another) may be introduced as long as they are used up at the end of the mechanism.  They will also </a:t>
            </a:r>
            <a:r>
              <a:rPr lang="en-US" sz="2800" b="1" dirty="0" smtClean="0">
                <a:solidFill>
                  <a:srgbClr val="669900"/>
                </a:solidFill>
              </a:rPr>
              <a:t>not </a:t>
            </a:r>
            <a:r>
              <a:rPr lang="en-US" sz="2800" dirty="0" smtClean="0">
                <a:solidFill>
                  <a:srgbClr val="669900"/>
                </a:solidFill>
              </a:rPr>
              <a:t>appear in the rate law.</a:t>
            </a:r>
          </a:p>
          <a:p>
            <a:pPr marL="533400" indent="-533400" eaLnBrk="1" hangingPunct="1">
              <a:buClr>
                <a:schemeClr val="tx1"/>
              </a:buClr>
              <a:buSzTx/>
              <a:buFont typeface="Wingdings" pitchFamily="2" charset="2"/>
              <a:buAutoNum type="arabicPeriod"/>
            </a:pPr>
            <a:r>
              <a:rPr lang="en-US" sz="2800" dirty="0" smtClean="0"/>
              <a:t>The </a:t>
            </a:r>
            <a:r>
              <a:rPr lang="en-US" sz="2800" u="sng" dirty="0" smtClean="0"/>
              <a:t>true</a:t>
            </a:r>
            <a:r>
              <a:rPr lang="en-US" sz="2800" dirty="0" smtClean="0"/>
              <a:t> rate law can only be determined </a:t>
            </a:r>
            <a:r>
              <a:rPr lang="en-US" sz="2800" b="1" i="1" dirty="0" smtClean="0"/>
              <a:t>experimentally</a:t>
            </a:r>
            <a:r>
              <a:rPr lang="en-US" sz="2800" dirty="0" smtClean="0"/>
              <a:t>; it cannot be predicted by the balanced reaction.</a:t>
            </a:r>
          </a:p>
        </p:txBody>
      </p:sp>
      <p:sp>
        <p:nvSpPr>
          <p:cNvPr id="35842" name="Slide Number Placeholder 3"/>
          <p:cNvSpPr>
            <a:spLocks noGrp="1"/>
          </p:cNvSpPr>
          <p:nvPr>
            <p:ph type="sldNum" sz="quarter" idx="12"/>
          </p:nvPr>
        </p:nvSpPr>
        <p:spPr>
          <a:noFill/>
        </p:spPr>
        <p:txBody>
          <a:bodyPr/>
          <a:lstStyle/>
          <a:p>
            <a:fld id="{980C7C64-2959-4405-9A1C-9D934FDE9BCE}" type="slidenum">
              <a:rPr lang="en-US" smtClean="0"/>
              <a:pPr/>
              <a:t>33</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left)">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wipe(left)">
                                      <p:cBhvr>
                                        <p:cTn id="27"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804" name="Group 1060"/>
          <p:cNvGraphicFramePr>
            <a:graphicFrameLocks noGrp="1"/>
          </p:cNvGraphicFramePr>
          <p:nvPr>
            <p:ph type="tbl" idx="1"/>
          </p:nvPr>
        </p:nvGraphicFramePr>
        <p:xfrm>
          <a:off x="152400" y="152400"/>
          <a:ext cx="8763000" cy="3977640"/>
        </p:xfrm>
        <a:graphic>
          <a:graphicData uri="http://schemas.openxmlformats.org/drawingml/2006/table">
            <a:tbl>
              <a:tblPr/>
              <a:tblGrid>
                <a:gridCol w="4953000"/>
                <a:gridCol w="3810000"/>
              </a:tblGrid>
              <a:tr h="457200">
                <a:tc gridSpan="2">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1" u="none" strike="noStrike" cap="none" normalizeH="0" baseline="0" dirty="0" smtClean="0">
                          <a:ln>
                            <a:noFill/>
                          </a:ln>
                          <a:solidFill>
                            <a:schemeClr val="tx1"/>
                          </a:solidFill>
                          <a:effectLst/>
                          <a:latin typeface="Arial Narrow" pitchFamily="34" charset="0"/>
                          <a:cs typeface="Times New Roman" pitchFamily="18" charset="0"/>
                        </a:rPr>
                        <a:t>Figure 3: Example reaction:    O</a:t>
                      </a:r>
                      <a:r>
                        <a:rPr kumimoji="0" lang="en-US" sz="2800" b="0" i="1" u="none" strike="noStrike" cap="none" normalizeH="0" baseline="-25000" dirty="0" smtClean="0">
                          <a:ln>
                            <a:noFill/>
                          </a:ln>
                          <a:solidFill>
                            <a:schemeClr val="tx1"/>
                          </a:solidFill>
                          <a:effectLst/>
                          <a:latin typeface="Arial Narrow" pitchFamily="34" charset="0"/>
                          <a:cs typeface="Times New Roman" pitchFamily="18" charset="0"/>
                        </a:rPr>
                        <a:t>2</a:t>
                      </a:r>
                      <a:r>
                        <a:rPr kumimoji="0" lang="en-US" sz="2800" b="0" i="1" u="none" strike="noStrike" cap="none" normalizeH="0" baseline="0" dirty="0" smtClean="0">
                          <a:ln>
                            <a:noFill/>
                          </a:ln>
                          <a:solidFill>
                            <a:schemeClr val="tx1"/>
                          </a:solidFill>
                          <a:effectLst/>
                          <a:latin typeface="Arial Narrow" pitchFamily="34" charset="0"/>
                          <a:cs typeface="Times New Roman" pitchFamily="18" charset="0"/>
                        </a:rPr>
                        <a:t> + 2 NO + H</a:t>
                      </a:r>
                      <a:r>
                        <a:rPr kumimoji="0" lang="en-US" sz="2800" b="0" i="1" u="none" strike="noStrike" cap="none" normalizeH="0" baseline="-25000" dirty="0" smtClean="0">
                          <a:ln>
                            <a:noFill/>
                          </a:ln>
                          <a:solidFill>
                            <a:schemeClr val="tx1"/>
                          </a:solidFill>
                          <a:effectLst/>
                          <a:latin typeface="Arial Narrow" pitchFamily="34" charset="0"/>
                          <a:cs typeface="Times New Roman" pitchFamily="18" charset="0"/>
                        </a:rPr>
                        <a:t>2 </a:t>
                      </a:r>
                      <a:r>
                        <a:rPr kumimoji="0" lang="en-US" sz="2800" b="0" i="1" u="none" strike="noStrike" cap="none" normalizeH="0" baseline="0" dirty="0" smtClean="0">
                          <a:ln>
                            <a:noFill/>
                          </a:ln>
                          <a:solidFill>
                            <a:schemeClr val="tx1"/>
                          </a:solidFill>
                          <a:effectLst/>
                          <a:latin typeface="Arial Narrow" pitchFamily="34" charset="0"/>
                          <a:cs typeface="Times New Roman" pitchFamily="18" charset="0"/>
                        </a:rPr>
                        <a:t>→ 2 HNO</a:t>
                      </a:r>
                      <a:r>
                        <a:rPr kumimoji="0" lang="en-US" sz="2800" b="0" i="1" u="none" strike="noStrike" cap="none" normalizeH="0" baseline="-25000" dirty="0" smtClean="0">
                          <a:ln>
                            <a:noFill/>
                          </a:ln>
                          <a:solidFill>
                            <a:schemeClr val="tx1"/>
                          </a:solidFill>
                          <a:effectLst/>
                          <a:latin typeface="Arial Narrow" pitchFamily="34" charset="0"/>
                          <a:cs typeface="Times New Roman" pitchFamily="18" charset="0"/>
                        </a:rPr>
                        <a:t>2</a:t>
                      </a:r>
                      <a:endParaRPr kumimoji="0" lang="en-US" sz="2800" b="0" i="1" u="none" strike="noStrike" cap="none" normalizeH="0" baseline="0" dirty="0" smtClean="0">
                        <a:ln>
                          <a:noFill/>
                        </a:ln>
                        <a:solidFill>
                          <a:schemeClr val="tx1"/>
                        </a:solidFill>
                        <a:effectLst/>
                        <a:latin typeface="Arial Narrow" pitchFamily="34"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730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0" u="none" strike="noStrike" cap="none" normalizeH="0" baseline="0" smtClean="0">
                          <a:ln>
                            <a:noFill/>
                          </a:ln>
                          <a:solidFill>
                            <a:schemeClr val="tx1"/>
                          </a:solidFill>
                          <a:effectLst/>
                          <a:latin typeface="Arial Narrow" pitchFamily="34" charset="0"/>
                          <a:cs typeface="Times New Roman" pitchFamily="18" charset="0"/>
                        </a:rPr>
                        <a:t>Proposed mechanism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0" u="none" strike="noStrike" cap="none" normalizeH="0" baseline="0" dirty="0" smtClean="0">
                          <a:ln>
                            <a:noFill/>
                          </a:ln>
                          <a:solidFill>
                            <a:schemeClr val="tx1"/>
                          </a:solidFill>
                          <a:effectLst/>
                          <a:latin typeface="Arial Narrow" pitchFamily="34" charset="0"/>
                          <a:cs typeface="Times New Roman" pitchFamily="18" charset="0"/>
                        </a:rPr>
                        <a:t>Rate-Determining Step Possibilities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Step 1:   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2</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 +    NO → NO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SLOW</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Step 2:   </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NO +  NO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3</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  → N</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2</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FAST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Step 3:   H</a:t>
                      </a:r>
                      <a:r>
                        <a:rPr kumimoji="0" lang="en-US" sz="2800" b="0" i="0" u="none" strike="noStrike" cap="none" normalizeH="0" baseline="-25000" smtClean="0">
                          <a:ln>
                            <a:noFill/>
                          </a:ln>
                          <a:solidFill>
                            <a:srgbClr val="0066FF"/>
                          </a:solidFill>
                          <a:effectLst/>
                          <a:latin typeface="Arial Narrow" pitchFamily="34" charset="0"/>
                        </a:rPr>
                        <a:t>2 </a:t>
                      </a:r>
                      <a:r>
                        <a:rPr kumimoji="0" lang="en-US" sz="2800" b="0" i="0" u="none" strike="noStrike" cap="none" normalizeH="0" baseline="0" smtClean="0">
                          <a:ln>
                            <a:noFill/>
                          </a:ln>
                          <a:solidFill>
                            <a:srgbClr val="0066FF"/>
                          </a:solidFill>
                          <a:effectLst/>
                          <a:latin typeface="Arial Narrow" pitchFamily="34" charset="0"/>
                        </a:rPr>
                        <a:t>+ </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N</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2</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4</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 → 2 HNO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2</a:t>
                      </a:r>
                      <a:endParaRPr kumimoji="0" lang="en-US" sz="2800" b="0" i="0" u="none" strike="noStrike" cap="none" normalizeH="0" baseline="0" smtClean="0">
                        <a:ln>
                          <a:noFill/>
                        </a:ln>
                        <a:solidFill>
                          <a:srgbClr val="0066FF"/>
                        </a:solidFill>
                        <a:effectLst/>
                        <a:latin typeface="Arial Narrow" pitchFamily="34"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FAST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866" name="Slide Number Placeholder 3"/>
          <p:cNvSpPr>
            <a:spLocks noGrp="1"/>
          </p:cNvSpPr>
          <p:nvPr>
            <p:ph type="sldNum" sz="quarter" idx="10"/>
          </p:nvPr>
        </p:nvSpPr>
        <p:spPr>
          <a:noFill/>
        </p:spPr>
        <p:txBody>
          <a:bodyPr/>
          <a:lstStyle/>
          <a:p>
            <a:fld id="{AB9F391E-2E74-461B-897D-07F0B4386C37}" type="slidenum">
              <a:rPr lang="en-US" smtClean="0"/>
              <a:pPr/>
              <a:t>34</a:t>
            </a:fld>
            <a:endParaRPr lang="en-US" smtClean="0"/>
          </a:p>
        </p:txBody>
      </p:sp>
      <p:sp>
        <p:nvSpPr>
          <p:cNvPr id="18530" name="Rectangle 98"/>
          <p:cNvSpPr>
            <a:spLocks noChangeArrowheads="1"/>
          </p:cNvSpPr>
          <p:nvPr/>
        </p:nvSpPr>
        <p:spPr bwMode="auto">
          <a:xfrm>
            <a:off x="228600" y="4495800"/>
            <a:ext cx="8763000" cy="2062103"/>
          </a:xfrm>
          <a:prstGeom prst="rect">
            <a:avLst/>
          </a:prstGeom>
          <a:noFill/>
          <a:ln w="9525">
            <a:noFill/>
            <a:miter lim="800000"/>
            <a:headEnd/>
            <a:tailEnd/>
          </a:ln>
        </p:spPr>
        <p:txBody>
          <a:bodyPr>
            <a:spAutoFit/>
          </a:bodyPr>
          <a:lstStyle/>
          <a:p>
            <a:r>
              <a:rPr lang="en-US" sz="3200" dirty="0">
                <a:cs typeface="Times New Roman" pitchFamily="18" charset="0"/>
              </a:rPr>
              <a:t>If these steps represent the true mechanism, and Step 1 is the SLOW step (RDS), then:</a:t>
            </a:r>
            <a:br>
              <a:rPr lang="en-US" sz="3200" dirty="0">
                <a:cs typeface="Times New Roman" pitchFamily="18" charset="0"/>
              </a:rPr>
            </a:br>
            <a:endParaRPr lang="en-US" sz="3200" b="1" dirty="0">
              <a:cs typeface="Times New Roman" pitchFamily="18" charset="0"/>
            </a:endParaRPr>
          </a:p>
          <a:p>
            <a:r>
              <a:rPr lang="en-US" sz="3200" b="1" dirty="0">
                <a:cs typeface="Times New Roman" pitchFamily="18" charset="0"/>
              </a:rPr>
              <a:t>			Rate = k </a:t>
            </a:r>
            <a:r>
              <a:rPr lang="en-US" sz="3200" b="1" dirty="0">
                <a:solidFill>
                  <a:srgbClr val="FF0000"/>
                </a:solidFill>
                <a:cs typeface="Times New Roman" pitchFamily="18" charset="0"/>
              </a:rPr>
              <a:t>[O</a:t>
            </a:r>
            <a:r>
              <a:rPr lang="en-US" sz="3200" b="1" baseline="-25000" dirty="0">
                <a:solidFill>
                  <a:srgbClr val="FF0000"/>
                </a:solidFill>
                <a:cs typeface="Times New Roman" pitchFamily="18" charset="0"/>
              </a:rPr>
              <a:t>2</a:t>
            </a:r>
            <a:r>
              <a:rPr lang="en-US" sz="3200" b="1" dirty="0">
                <a:solidFill>
                  <a:srgbClr val="FF0000"/>
                </a:solidFill>
                <a:cs typeface="Times New Roman" pitchFamily="18" charset="0"/>
              </a:rPr>
              <a:t>]</a:t>
            </a:r>
            <a:r>
              <a:rPr lang="en-US" sz="3200" b="1" baseline="30000" dirty="0">
                <a:solidFill>
                  <a:srgbClr val="FF0000"/>
                </a:solidFill>
                <a:cs typeface="Times New Roman" pitchFamily="18" charset="0"/>
              </a:rPr>
              <a:t>1 </a:t>
            </a:r>
            <a:r>
              <a:rPr lang="en-US" sz="3200" b="1" dirty="0">
                <a:solidFill>
                  <a:srgbClr val="669900"/>
                </a:solidFill>
                <a:cs typeface="Times New Roman" pitchFamily="18" charset="0"/>
              </a:rPr>
              <a:t>[NO]</a:t>
            </a:r>
            <a:r>
              <a:rPr lang="en-US" sz="3200" b="1" baseline="30000" dirty="0">
                <a:solidFill>
                  <a:srgbClr val="669900"/>
                </a:solidFill>
                <a:cs typeface="Times New Roman" pitchFamily="18" charset="0"/>
              </a:rPr>
              <a:t>1</a:t>
            </a:r>
          </a:p>
        </p:txBody>
      </p:sp>
      <p:sp>
        <p:nvSpPr>
          <p:cNvPr id="32774" name="Text Box 1030"/>
          <p:cNvSpPr txBox="1">
            <a:spLocks noChangeArrowheads="1"/>
          </p:cNvSpPr>
          <p:nvPr/>
        </p:nvSpPr>
        <p:spPr bwMode="auto">
          <a:xfrm>
            <a:off x="1117600" y="1765300"/>
            <a:ext cx="304800" cy="519113"/>
          </a:xfrm>
          <a:prstGeom prst="rect">
            <a:avLst/>
          </a:prstGeom>
          <a:noFill/>
          <a:ln w="9525">
            <a:noFill/>
            <a:miter lim="800000"/>
            <a:headEnd/>
            <a:tailEnd/>
          </a:ln>
        </p:spPr>
        <p:txBody>
          <a:bodyPr>
            <a:spAutoFit/>
          </a:bodyPr>
          <a:lstStyle/>
          <a:p>
            <a:pPr>
              <a:spcBef>
                <a:spcPct val="50000"/>
              </a:spcBef>
            </a:pPr>
            <a:r>
              <a:rPr lang="en-US" sz="2800">
                <a:solidFill>
                  <a:srgbClr val="FF0000"/>
                </a:solidFill>
              </a:rPr>
              <a:t>1</a:t>
            </a:r>
          </a:p>
        </p:txBody>
      </p:sp>
      <p:sp>
        <p:nvSpPr>
          <p:cNvPr id="32775" name="Line 1031"/>
          <p:cNvSpPr>
            <a:spLocks noChangeShapeType="1"/>
          </p:cNvSpPr>
          <p:nvPr/>
        </p:nvSpPr>
        <p:spPr bwMode="auto">
          <a:xfrm flipH="1" flipV="1">
            <a:off x="1371600" y="2286000"/>
            <a:ext cx="3505200" cy="3733800"/>
          </a:xfrm>
          <a:prstGeom prst="line">
            <a:avLst/>
          </a:prstGeom>
          <a:noFill/>
          <a:ln w="9525">
            <a:solidFill>
              <a:srgbClr val="FF0000"/>
            </a:solidFill>
            <a:round/>
            <a:headEnd/>
            <a:tailEnd type="triangle" w="med" len="med"/>
          </a:ln>
        </p:spPr>
        <p:txBody>
          <a:bodyPr wrap="none"/>
          <a:lstStyle/>
          <a:p>
            <a:endParaRPr lang="en-US"/>
          </a:p>
        </p:txBody>
      </p:sp>
      <p:sp>
        <p:nvSpPr>
          <p:cNvPr id="32776" name="Text Box 1032"/>
          <p:cNvSpPr txBox="1">
            <a:spLocks noChangeArrowheads="1"/>
          </p:cNvSpPr>
          <p:nvPr/>
        </p:nvSpPr>
        <p:spPr bwMode="auto">
          <a:xfrm>
            <a:off x="2057400" y="1766888"/>
            <a:ext cx="304800" cy="519112"/>
          </a:xfrm>
          <a:prstGeom prst="rect">
            <a:avLst/>
          </a:prstGeom>
          <a:noFill/>
          <a:ln w="9525">
            <a:noFill/>
            <a:miter lim="800000"/>
            <a:headEnd/>
            <a:tailEnd/>
          </a:ln>
        </p:spPr>
        <p:txBody>
          <a:bodyPr>
            <a:spAutoFit/>
          </a:bodyPr>
          <a:lstStyle/>
          <a:p>
            <a:pPr>
              <a:spcBef>
                <a:spcPct val="50000"/>
              </a:spcBef>
            </a:pPr>
            <a:r>
              <a:rPr lang="en-US" sz="2800">
                <a:solidFill>
                  <a:srgbClr val="669900"/>
                </a:solidFill>
              </a:rPr>
              <a:t>1</a:t>
            </a:r>
          </a:p>
        </p:txBody>
      </p:sp>
      <p:sp>
        <p:nvSpPr>
          <p:cNvPr id="32777" name="Line 1033"/>
          <p:cNvSpPr>
            <a:spLocks noChangeShapeType="1"/>
          </p:cNvSpPr>
          <p:nvPr/>
        </p:nvSpPr>
        <p:spPr bwMode="auto">
          <a:xfrm flipH="1" flipV="1">
            <a:off x="2209800" y="2311400"/>
            <a:ext cx="3505200" cy="3733800"/>
          </a:xfrm>
          <a:prstGeom prst="line">
            <a:avLst/>
          </a:prstGeom>
          <a:noFill/>
          <a:ln w="9525">
            <a:solidFill>
              <a:srgbClr val="669900"/>
            </a:solidFill>
            <a:round/>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530">
                                            <p:txEl>
                                              <p:pRg st="0" end="0"/>
                                            </p:txEl>
                                          </p:spTgt>
                                        </p:tgtEl>
                                        <p:attrNameLst>
                                          <p:attrName>style.visibility</p:attrName>
                                        </p:attrNameLst>
                                      </p:cBhvr>
                                      <p:to>
                                        <p:strVal val="visible"/>
                                      </p:to>
                                    </p:set>
                                    <p:animEffect transition="in" filter="wipe(left)">
                                      <p:cBhvr>
                                        <p:cTn id="7" dur="500"/>
                                        <p:tgtEl>
                                          <p:spTgt spid="18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530">
                                            <p:txEl>
                                              <p:pRg st="1" end="1"/>
                                            </p:txEl>
                                          </p:spTgt>
                                        </p:tgtEl>
                                        <p:attrNameLst>
                                          <p:attrName>style.visibility</p:attrName>
                                        </p:attrNameLst>
                                      </p:cBhvr>
                                      <p:to>
                                        <p:strVal val="visible"/>
                                      </p:to>
                                    </p:set>
                                    <p:animEffect transition="in" filter="wipe(left)">
                                      <p:cBhvr>
                                        <p:cTn id="12" dur="500"/>
                                        <p:tgtEl>
                                          <p:spTgt spid="185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2775"/>
                                        </p:tgtEl>
                                        <p:attrNameLst>
                                          <p:attrName>style.visibility</p:attrName>
                                        </p:attrNameLst>
                                      </p:cBhvr>
                                      <p:to>
                                        <p:strVal val="visible"/>
                                      </p:to>
                                    </p:set>
                                    <p:animEffect transition="in" filter="wipe(right)">
                                      <p:cBhvr>
                                        <p:cTn id="17" dur="500"/>
                                        <p:tgtEl>
                                          <p:spTgt spid="32775"/>
                                        </p:tgtEl>
                                      </p:cBhvr>
                                    </p:animEffect>
                                  </p:childTnLst>
                                </p:cTn>
                              </p:par>
                            </p:childTnLst>
                          </p:cTn>
                        </p:par>
                        <p:par>
                          <p:cTn id="18" fill="hold">
                            <p:stCondLst>
                              <p:cond delay="500"/>
                            </p:stCondLst>
                            <p:childTnLst>
                              <p:par>
                                <p:cTn id="19" presetID="22" presetClass="entr" presetSubtype="2" fill="hold" grpId="0" nodeType="afterEffect">
                                  <p:stCondLst>
                                    <p:cond delay="0"/>
                                  </p:stCondLst>
                                  <p:childTnLst>
                                    <p:set>
                                      <p:cBhvr>
                                        <p:cTn id="20" dur="1" fill="hold">
                                          <p:stCondLst>
                                            <p:cond delay="0"/>
                                          </p:stCondLst>
                                        </p:cTn>
                                        <p:tgtEl>
                                          <p:spTgt spid="32774"/>
                                        </p:tgtEl>
                                        <p:attrNameLst>
                                          <p:attrName>style.visibility</p:attrName>
                                        </p:attrNameLst>
                                      </p:cBhvr>
                                      <p:to>
                                        <p:strVal val="visible"/>
                                      </p:to>
                                    </p:set>
                                    <p:animEffect transition="in" filter="wipe(right)">
                                      <p:cBhvr>
                                        <p:cTn id="21" dur="500"/>
                                        <p:tgtEl>
                                          <p:spTgt spid="3277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32777"/>
                                        </p:tgtEl>
                                        <p:attrNameLst>
                                          <p:attrName>style.visibility</p:attrName>
                                        </p:attrNameLst>
                                      </p:cBhvr>
                                      <p:to>
                                        <p:strVal val="visible"/>
                                      </p:to>
                                    </p:set>
                                    <p:animEffect transition="in" filter="wipe(right)">
                                      <p:cBhvr>
                                        <p:cTn id="26" dur="500"/>
                                        <p:tgtEl>
                                          <p:spTgt spid="32777"/>
                                        </p:tgtEl>
                                      </p:cBhvr>
                                    </p:animEffect>
                                  </p:childTnLst>
                                </p:cTn>
                              </p:par>
                            </p:childTnLst>
                          </p:cTn>
                        </p:par>
                        <p:par>
                          <p:cTn id="27" fill="hold">
                            <p:stCondLst>
                              <p:cond delay="500"/>
                            </p:stCondLst>
                            <p:childTnLst>
                              <p:par>
                                <p:cTn id="28" presetID="22" presetClass="entr" presetSubtype="2" fill="hold" grpId="0" nodeType="afterEffect">
                                  <p:stCondLst>
                                    <p:cond delay="0"/>
                                  </p:stCondLst>
                                  <p:childTnLst>
                                    <p:set>
                                      <p:cBhvr>
                                        <p:cTn id="29" dur="1" fill="hold">
                                          <p:stCondLst>
                                            <p:cond delay="0"/>
                                          </p:stCondLst>
                                        </p:cTn>
                                        <p:tgtEl>
                                          <p:spTgt spid="32776"/>
                                        </p:tgtEl>
                                        <p:attrNameLst>
                                          <p:attrName>style.visibility</p:attrName>
                                        </p:attrNameLst>
                                      </p:cBhvr>
                                      <p:to>
                                        <p:strVal val="visible"/>
                                      </p:to>
                                    </p:set>
                                    <p:animEffect transition="in" filter="wipe(right)">
                                      <p:cBhvr>
                                        <p:cTn id="30" dur="500"/>
                                        <p:tgtEl>
                                          <p:spTgt spid="32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0" grpId="0" build="p" autoUpdateAnimBg="0"/>
      <p:bldP spid="32774" grpId="0"/>
      <p:bldP spid="32775" grpId="0" animBg="1"/>
      <p:bldP spid="32776" grpId="0"/>
      <p:bldP spid="3277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14" name="Group 34"/>
          <p:cNvGraphicFramePr>
            <a:graphicFrameLocks noGrp="1"/>
          </p:cNvGraphicFramePr>
          <p:nvPr>
            <p:ph type="tbl" idx="1"/>
          </p:nvPr>
        </p:nvGraphicFramePr>
        <p:xfrm>
          <a:off x="152400" y="152400"/>
          <a:ext cx="8763000" cy="3977640"/>
        </p:xfrm>
        <a:graphic>
          <a:graphicData uri="http://schemas.openxmlformats.org/drawingml/2006/table">
            <a:tbl>
              <a:tblPr/>
              <a:tblGrid>
                <a:gridCol w="4953000"/>
                <a:gridCol w="3810000"/>
              </a:tblGrid>
              <a:tr h="457200">
                <a:tc gridSpan="2">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1" u="none" strike="noStrike" cap="none" normalizeH="0" baseline="0" dirty="0" smtClean="0">
                          <a:ln>
                            <a:noFill/>
                          </a:ln>
                          <a:solidFill>
                            <a:schemeClr val="tx1"/>
                          </a:solidFill>
                          <a:effectLst/>
                          <a:latin typeface="Arial Narrow" pitchFamily="34" charset="0"/>
                          <a:cs typeface="Times New Roman" pitchFamily="18" charset="0"/>
                        </a:rPr>
                        <a:t>Figure 3: Example reaction:    O</a:t>
                      </a:r>
                      <a:r>
                        <a:rPr kumimoji="0" lang="en-US" sz="2800" b="0" i="1" u="none" strike="noStrike" cap="none" normalizeH="0" baseline="-25000" dirty="0" smtClean="0">
                          <a:ln>
                            <a:noFill/>
                          </a:ln>
                          <a:solidFill>
                            <a:schemeClr val="tx1"/>
                          </a:solidFill>
                          <a:effectLst/>
                          <a:latin typeface="Arial Narrow" pitchFamily="34" charset="0"/>
                          <a:cs typeface="Times New Roman" pitchFamily="18" charset="0"/>
                        </a:rPr>
                        <a:t>2</a:t>
                      </a:r>
                      <a:r>
                        <a:rPr kumimoji="0" lang="en-US" sz="2800" b="0" i="1" u="none" strike="noStrike" cap="none" normalizeH="0" baseline="0" dirty="0" smtClean="0">
                          <a:ln>
                            <a:noFill/>
                          </a:ln>
                          <a:solidFill>
                            <a:schemeClr val="tx1"/>
                          </a:solidFill>
                          <a:effectLst/>
                          <a:latin typeface="Arial Narrow" pitchFamily="34" charset="0"/>
                          <a:cs typeface="Times New Roman" pitchFamily="18" charset="0"/>
                        </a:rPr>
                        <a:t> + 2 NO + H</a:t>
                      </a:r>
                      <a:r>
                        <a:rPr kumimoji="0" lang="en-US" sz="2800" b="0" i="1" u="none" strike="noStrike" cap="none" normalizeH="0" baseline="-25000" dirty="0" smtClean="0">
                          <a:ln>
                            <a:noFill/>
                          </a:ln>
                          <a:solidFill>
                            <a:schemeClr val="tx1"/>
                          </a:solidFill>
                          <a:effectLst/>
                          <a:latin typeface="Arial Narrow" pitchFamily="34" charset="0"/>
                          <a:cs typeface="Times New Roman" pitchFamily="18" charset="0"/>
                        </a:rPr>
                        <a:t>2 </a:t>
                      </a:r>
                      <a:r>
                        <a:rPr kumimoji="0" lang="en-US" sz="2800" b="0" i="1" u="none" strike="noStrike" cap="none" normalizeH="0" baseline="0" dirty="0" smtClean="0">
                          <a:ln>
                            <a:noFill/>
                          </a:ln>
                          <a:solidFill>
                            <a:schemeClr val="tx1"/>
                          </a:solidFill>
                          <a:effectLst/>
                          <a:latin typeface="Arial Narrow" pitchFamily="34" charset="0"/>
                          <a:cs typeface="Times New Roman" pitchFamily="18" charset="0"/>
                        </a:rPr>
                        <a:t>→ 2 HNO</a:t>
                      </a:r>
                      <a:r>
                        <a:rPr kumimoji="0" lang="en-US" sz="2800" b="0" i="1" u="none" strike="noStrike" cap="none" normalizeH="0" baseline="-25000" dirty="0" smtClean="0">
                          <a:ln>
                            <a:noFill/>
                          </a:ln>
                          <a:solidFill>
                            <a:schemeClr val="tx1"/>
                          </a:solidFill>
                          <a:effectLst/>
                          <a:latin typeface="Arial Narrow" pitchFamily="34"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730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0" u="none" strike="noStrike" cap="none" normalizeH="0" baseline="0" smtClean="0">
                          <a:ln>
                            <a:noFill/>
                          </a:ln>
                          <a:solidFill>
                            <a:schemeClr val="tx1"/>
                          </a:solidFill>
                          <a:effectLst/>
                          <a:latin typeface="Arial Narrow" pitchFamily="34" charset="0"/>
                          <a:cs typeface="Times New Roman" pitchFamily="18" charset="0"/>
                        </a:rPr>
                        <a:t>Proposed mechanism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0" u="none" strike="noStrike" cap="none" normalizeH="0" baseline="0" dirty="0" smtClean="0">
                          <a:ln>
                            <a:noFill/>
                          </a:ln>
                          <a:solidFill>
                            <a:schemeClr val="tx1"/>
                          </a:solidFill>
                          <a:effectLst/>
                          <a:latin typeface="Arial Narrow" pitchFamily="34" charset="0"/>
                          <a:cs typeface="Times New Roman" pitchFamily="18" charset="0"/>
                        </a:rPr>
                        <a:t>Rate-Determining Step Possibility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Step 1:   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2</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 +    NO → NO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FAST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Step 2:   </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NO +  NO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3</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  → N</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2</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SLOW</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Step 3:   H</a:t>
                      </a:r>
                      <a:r>
                        <a:rPr kumimoji="0" lang="en-US" sz="2800" b="0" i="0" u="none" strike="noStrike" cap="none" normalizeH="0" baseline="-25000" smtClean="0">
                          <a:ln>
                            <a:noFill/>
                          </a:ln>
                          <a:solidFill>
                            <a:srgbClr val="0066FF"/>
                          </a:solidFill>
                          <a:effectLst/>
                          <a:latin typeface="Arial Narrow" pitchFamily="34" charset="0"/>
                        </a:rPr>
                        <a:t>2 </a:t>
                      </a:r>
                      <a:r>
                        <a:rPr kumimoji="0" lang="en-US" sz="2800" b="0" i="0" u="none" strike="noStrike" cap="none" normalizeH="0" baseline="0" smtClean="0">
                          <a:ln>
                            <a:noFill/>
                          </a:ln>
                          <a:solidFill>
                            <a:srgbClr val="0066FF"/>
                          </a:solidFill>
                          <a:effectLst/>
                          <a:latin typeface="Arial Narrow" pitchFamily="34" charset="0"/>
                        </a:rPr>
                        <a:t>+ </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N</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2</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4</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 → 2 HNO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2</a:t>
                      </a:r>
                      <a:endParaRPr kumimoji="0" lang="en-US" sz="2800" b="0" i="0" u="none" strike="noStrike" cap="none" normalizeH="0" baseline="0" smtClean="0">
                        <a:ln>
                          <a:noFill/>
                        </a:ln>
                        <a:solidFill>
                          <a:srgbClr val="0066FF"/>
                        </a:solidFill>
                        <a:effectLst/>
                        <a:latin typeface="Arial Narrow" pitchFamily="34"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FAST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890" name="Slide Number Placeholder 3"/>
          <p:cNvSpPr>
            <a:spLocks noGrp="1"/>
          </p:cNvSpPr>
          <p:nvPr>
            <p:ph type="sldNum" sz="quarter" idx="10"/>
          </p:nvPr>
        </p:nvSpPr>
        <p:spPr>
          <a:noFill/>
        </p:spPr>
        <p:txBody>
          <a:bodyPr/>
          <a:lstStyle/>
          <a:p>
            <a:fld id="{FA8214C1-9065-4DB3-9B26-C75DECBFDF74}" type="slidenum">
              <a:rPr lang="en-US" smtClean="0"/>
              <a:pPr/>
              <a:t>35</a:t>
            </a:fld>
            <a:endParaRPr lang="en-US" smtClean="0"/>
          </a:p>
        </p:txBody>
      </p:sp>
      <p:sp>
        <p:nvSpPr>
          <p:cNvPr id="20506" name="Rectangle 26"/>
          <p:cNvSpPr>
            <a:spLocks noChangeArrowheads="1"/>
          </p:cNvSpPr>
          <p:nvPr/>
        </p:nvSpPr>
        <p:spPr bwMode="auto">
          <a:xfrm>
            <a:off x="228600" y="4495800"/>
            <a:ext cx="8763000" cy="2062103"/>
          </a:xfrm>
          <a:prstGeom prst="rect">
            <a:avLst/>
          </a:prstGeom>
          <a:noFill/>
          <a:ln w="9525">
            <a:noFill/>
            <a:miter lim="800000"/>
            <a:headEnd/>
            <a:tailEnd/>
          </a:ln>
        </p:spPr>
        <p:txBody>
          <a:bodyPr>
            <a:spAutoFit/>
          </a:bodyPr>
          <a:lstStyle/>
          <a:p>
            <a:r>
              <a:rPr lang="en-US" sz="3200" dirty="0">
                <a:cs typeface="Times New Roman" pitchFamily="18" charset="0"/>
              </a:rPr>
              <a:t>If these steps represent the true mechanism, and Step 2 is the SLOW step (RDS), then:</a:t>
            </a:r>
            <a:br>
              <a:rPr lang="en-US" sz="3200" dirty="0">
                <a:cs typeface="Times New Roman" pitchFamily="18" charset="0"/>
              </a:rPr>
            </a:br>
            <a:endParaRPr lang="en-US" sz="3200" b="1" dirty="0">
              <a:cs typeface="Times New Roman" pitchFamily="18" charset="0"/>
            </a:endParaRPr>
          </a:p>
          <a:p>
            <a:r>
              <a:rPr lang="en-US" sz="3200" b="1" dirty="0">
                <a:cs typeface="Times New Roman" pitchFamily="18" charset="0"/>
              </a:rPr>
              <a:t>			Rate = k </a:t>
            </a:r>
            <a:r>
              <a:rPr lang="en-US" sz="3200" b="1" dirty="0">
                <a:solidFill>
                  <a:srgbClr val="FF0000"/>
                </a:solidFill>
                <a:cs typeface="Times New Roman" pitchFamily="18" charset="0"/>
              </a:rPr>
              <a:t>[O</a:t>
            </a:r>
            <a:r>
              <a:rPr lang="en-US" sz="3200" b="1" baseline="-25000" dirty="0">
                <a:solidFill>
                  <a:srgbClr val="FF0000"/>
                </a:solidFill>
                <a:cs typeface="Times New Roman" pitchFamily="18" charset="0"/>
              </a:rPr>
              <a:t>2</a:t>
            </a:r>
            <a:r>
              <a:rPr lang="en-US" sz="3200" b="1" dirty="0">
                <a:solidFill>
                  <a:srgbClr val="FF0000"/>
                </a:solidFill>
                <a:cs typeface="Times New Roman" pitchFamily="18" charset="0"/>
              </a:rPr>
              <a:t>]</a:t>
            </a:r>
            <a:r>
              <a:rPr lang="en-US" sz="3200" b="1" baseline="30000" dirty="0">
                <a:solidFill>
                  <a:srgbClr val="FF0000"/>
                </a:solidFill>
                <a:cs typeface="Times New Roman" pitchFamily="18" charset="0"/>
              </a:rPr>
              <a:t>1 </a:t>
            </a:r>
            <a:r>
              <a:rPr lang="en-US" sz="3200" b="1" dirty="0">
                <a:solidFill>
                  <a:srgbClr val="669900"/>
                </a:solidFill>
                <a:cs typeface="Times New Roman" pitchFamily="18" charset="0"/>
              </a:rPr>
              <a:t>[NO]</a:t>
            </a:r>
            <a:r>
              <a:rPr lang="en-US" sz="3200" b="1" baseline="30000" dirty="0">
                <a:solidFill>
                  <a:srgbClr val="669900"/>
                </a:solidFill>
                <a:cs typeface="Times New Roman" pitchFamily="18" charset="0"/>
              </a:rPr>
              <a:t>2</a:t>
            </a:r>
          </a:p>
        </p:txBody>
      </p:sp>
      <p:sp>
        <p:nvSpPr>
          <p:cNvPr id="20507" name="Text Box 27"/>
          <p:cNvSpPr txBox="1">
            <a:spLocks noChangeArrowheads="1"/>
          </p:cNvSpPr>
          <p:nvPr/>
        </p:nvSpPr>
        <p:spPr bwMode="auto">
          <a:xfrm>
            <a:off x="1117600" y="1765300"/>
            <a:ext cx="304800" cy="519113"/>
          </a:xfrm>
          <a:prstGeom prst="rect">
            <a:avLst/>
          </a:prstGeom>
          <a:noFill/>
          <a:ln w="9525">
            <a:noFill/>
            <a:miter lim="800000"/>
            <a:headEnd/>
            <a:tailEnd/>
          </a:ln>
        </p:spPr>
        <p:txBody>
          <a:bodyPr>
            <a:spAutoFit/>
          </a:bodyPr>
          <a:lstStyle/>
          <a:p>
            <a:pPr>
              <a:spcBef>
                <a:spcPct val="50000"/>
              </a:spcBef>
            </a:pPr>
            <a:r>
              <a:rPr lang="en-US" sz="2800">
                <a:solidFill>
                  <a:srgbClr val="FF0000"/>
                </a:solidFill>
              </a:rPr>
              <a:t>1</a:t>
            </a:r>
          </a:p>
        </p:txBody>
      </p:sp>
      <p:sp>
        <p:nvSpPr>
          <p:cNvPr id="20508" name="Line 28"/>
          <p:cNvSpPr>
            <a:spLocks noChangeShapeType="1"/>
          </p:cNvSpPr>
          <p:nvPr/>
        </p:nvSpPr>
        <p:spPr bwMode="auto">
          <a:xfrm flipH="1" flipV="1">
            <a:off x="1371600" y="2286000"/>
            <a:ext cx="3505200" cy="3733800"/>
          </a:xfrm>
          <a:prstGeom prst="line">
            <a:avLst/>
          </a:prstGeom>
          <a:noFill/>
          <a:ln w="9525">
            <a:solidFill>
              <a:srgbClr val="FF0000"/>
            </a:solidFill>
            <a:round/>
            <a:headEnd/>
            <a:tailEnd type="triangle" w="med" len="med"/>
          </a:ln>
        </p:spPr>
        <p:txBody>
          <a:bodyPr wrap="none"/>
          <a:lstStyle/>
          <a:p>
            <a:endParaRPr lang="en-US"/>
          </a:p>
        </p:txBody>
      </p:sp>
      <p:sp>
        <p:nvSpPr>
          <p:cNvPr id="20509" name="Text Box 29"/>
          <p:cNvSpPr txBox="1">
            <a:spLocks noChangeArrowheads="1"/>
          </p:cNvSpPr>
          <p:nvPr/>
        </p:nvSpPr>
        <p:spPr bwMode="auto">
          <a:xfrm>
            <a:off x="2057400" y="1766888"/>
            <a:ext cx="304800" cy="519112"/>
          </a:xfrm>
          <a:prstGeom prst="rect">
            <a:avLst/>
          </a:prstGeom>
          <a:noFill/>
          <a:ln w="9525">
            <a:noFill/>
            <a:miter lim="800000"/>
            <a:headEnd/>
            <a:tailEnd/>
          </a:ln>
        </p:spPr>
        <p:txBody>
          <a:bodyPr>
            <a:spAutoFit/>
          </a:bodyPr>
          <a:lstStyle/>
          <a:p>
            <a:pPr>
              <a:spcBef>
                <a:spcPct val="50000"/>
              </a:spcBef>
            </a:pPr>
            <a:r>
              <a:rPr lang="en-US" sz="2800">
                <a:solidFill>
                  <a:srgbClr val="669900"/>
                </a:solidFill>
              </a:rPr>
              <a:t>1</a:t>
            </a:r>
          </a:p>
        </p:txBody>
      </p:sp>
      <p:sp>
        <p:nvSpPr>
          <p:cNvPr id="20510" name="Line 30"/>
          <p:cNvSpPr>
            <a:spLocks noChangeShapeType="1"/>
          </p:cNvSpPr>
          <p:nvPr/>
        </p:nvSpPr>
        <p:spPr bwMode="auto">
          <a:xfrm flipH="1" flipV="1">
            <a:off x="2209800" y="2311400"/>
            <a:ext cx="3505200" cy="3733800"/>
          </a:xfrm>
          <a:prstGeom prst="line">
            <a:avLst/>
          </a:prstGeom>
          <a:noFill/>
          <a:ln w="9525">
            <a:solidFill>
              <a:srgbClr val="669900"/>
            </a:solidFill>
            <a:round/>
            <a:headEnd/>
            <a:tailEnd type="triangle" w="med" len="med"/>
          </a:ln>
        </p:spPr>
        <p:txBody>
          <a:bodyPr wrap="none"/>
          <a:lstStyle/>
          <a:p>
            <a:endParaRPr lang="en-US"/>
          </a:p>
        </p:txBody>
      </p:sp>
      <p:sp>
        <p:nvSpPr>
          <p:cNvPr id="20511" name="Text Box 31"/>
          <p:cNvSpPr txBox="1">
            <a:spLocks noChangeArrowheads="1"/>
          </p:cNvSpPr>
          <p:nvPr/>
        </p:nvSpPr>
        <p:spPr bwMode="auto">
          <a:xfrm>
            <a:off x="1117600" y="2603500"/>
            <a:ext cx="304800" cy="519113"/>
          </a:xfrm>
          <a:prstGeom prst="rect">
            <a:avLst/>
          </a:prstGeom>
          <a:noFill/>
          <a:ln w="9525">
            <a:noFill/>
            <a:miter lim="800000"/>
            <a:headEnd/>
            <a:tailEnd/>
          </a:ln>
        </p:spPr>
        <p:txBody>
          <a:bodyPr>
            <a:spAutoFit/>
          </a:bodyPr>
          <a:lstStyle/>
          <a:p>
            <a:pPr>
              <a:spcBef>
                <a:spcPct val="50000"/>
              </a:spcBef>
            </a:pPr>
            <a:r>
              <a:rPr lang="en-US" sz="2800">
                <a:solidFill>
                  <a:srgbClr val="669900"/>
                </a:solidFill>
              </a:rPr>
              <a:t>1</a:t>
            </a:r>
          </a:p>
        </p:txBody>
      </p:sp>
      <p:sp>
        <p:nvSpPr>
          <p:cNvPr id="20512" name="Line 32"/>
          <p:cNvSpPr>
            <a:spLocks noChangeShapeType="1"/>
          </p:cNvSpPr>
          <p:nvPr/>
        </p:nvSpPr>
        <p:spPr bwMode="auto">
          <a:xfrm flipH="1" flipV="1">
            <a:off x="1371600" y="3124200"/>
            <a:ext cx="4191000" cy="2895600"/>
          </a:xfrm>
          <a:prstGeom prst="line">
            <a:avLst/>
          </a:prstGeom>
          <a:noFill/>
          <a:ln w="9525">
            <a:solidFill>
              <a:srgbClr val="669900"/>
            </a:solidFill>
            <a:round/>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06">
                                            <p:txEl>
                                              <p:pRg st="0" end="0"/>
                                            </p:txEl>
                                          </p:spTgt>
                                        </p:tgtEl>
                                        <p:attrNameLst>
                                          <p:attrName>style.visibility</p:attrName>
                                        </p:attrNameLst>
                                      </p:cBhvr>
                                      <p:to>
                                        <p:strVal val="visible"/>
                                      </p:to>
                                    </p:set>
                                    <p:animEffect transition="in" filter="wipe(left)">
                                      <p:cBhvr>
                                        <p:cTn id="7" dur="500"/>
                                        <p:tgtEl>
                                          <p:spTgt spid="205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06">
                                            <p:txEl>
                                              <p:pRg st="1" end="1"/>
                                            </p:txEl>
                                          </p:spTgt>
                                        </p:tgtEl>
                                        <p:attrNameLst>
                                          <p:attrName>style.visibility</p:attrName>
                                        </p:attrNameLst>
                                      </p:cBhvr>
                                      <p:to>
                                        <p:strVal val="visible"/>
                                      </p:to>
                                    </p:set>
                                    <p:animEffect transition="in" filter="wipe(left)">
                                      <p:cBhvr>
                                        <p:cTn id="12" dur="500"/>
                                        <p:tgtEl>
                                          <p:spTgt spid="205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0508"/>
                                        </p:tgtEl>
                                        <p:attrNameLst>
                                          <p:attrName>style.visibility</p:attrName>
                                        </p:attrNameLst>
                                      </p:cBhvr>
                                      <p:to>
                                        <p:strVal val="visible"/>
                                      </p:to>
                                    </p:set>
                                    <p:animEffect transition="in" filter="wipe(right)">
                                      <p:cBhvr>
                                        <p:cTn id="17" dur="500"/>
                                        <p:tgtEl>
                                          <p:spTgt spid="20508"/>
                                        </p:tgtEl>
                                      </p:cBhvr>
                                    </p:animEffect>
                                  </p:childTnLst>
                                </p:cTn>
                              </p:par>
                            </p:childTnLst>
                          </p:cTn>
                        </p:par>
                        <p:par>
                          <p:cTn id="18" fill="hold">
                            <p:stCondLst>
                              <p:cond delay="500"/>
                            </p:stCondLst>
                            <p:childTnLst>
                              <p:par>
                                <p:cTn id="19" presetID="22" presetClass="entr" presetSubtype="2" fill="hold" grpId="0" nodeType="afterEffect">
                                  <p:stCondLst>
                                    <p:cond delay="0"/>
                                  </p:stCondLst>
                                  <p:childTnLst>
                                    <p:set>
                                      <p:cBhvr>
                                        <p:cTn id="20" dur="1" fill="hold">
                                          <p:stCondLst>
                                            <p:cond delay="0"/>
                                          </p:stCondLst>
                                        </p:cTn>
                                        <p:tgtEl>
                                          <p:spTgt spid="20507"/>
                                        </p:tgtEl>
                                        <p:attrNameLst>
                                          <p:attrName>style.visibility</p:attrName>
                                        </p:attrNameLst>
                                      </p:cBhvr>
                                      <p:to>
                                        <p:strVal val="visible"/>
                                      </p:to>
                                    </p:set>
                                    <p:animEffect transition="in" filter="wipe(right)">
                                      <p:cBhvr>
                                        <p:cTn id="21" dur="500"/>
                                        <p:tgtEl>
                                          <p:spTgt spid="2050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20510"/>
                                        </p:tgtEl>
                                        <p:attrNameLst>
                                          <p:attrName>style.visibility</p:attrName>
                                        </p:attrNameLst>
                                      </p:cBhvr>
                                      <p:to>
                                        <p:strVal val="visible"/>
                                      </p:to>
                                    </p:set>
                                    <p:animEffect transition="in" filter="wipe(right)">
                                      <p:cBhvr>
                                        <p:cTn id="26" dur="500"/>
                                        <p:tgtEl>
                                          <p:spTgt spid="20510"/>
                                        </p:tgtEl>
                                      </p:cBhvr>
                                    </p:animEffect>
                                  </p:childTnLst>
                                </p:cTn>
                              </p:par>
                            </p:childTnLst>
                          </p:cTn>
                        </p:par>
                        <p:par>
                          <p:cTn id="27" fill="hold">
                            <p:stCondLst>
                              <p:cond delay="500"/>
                            </p:stCondLst>
                            <p:childTnLst>
                              <p:par>
                                <p:cTn id="28" presetID="22" presetClass="entr" presetSubtype="2" fill="hold" grpId="0" nodeType="afterEffect">
                                  <p:stCondLst>
                                    <p:cond delay="0"/>
                                  </p:stCondLst>
                                  <p:childTnLst>
                                    <p:set>
                                      <p:cBhvr>
                                        <p:cTn id="29" dur="1" fill="hold">
                                          <p:stCondLst>
                                            <p:cond delay="0"/>
                                          </p:stCondLst>
                                        </p:cTn>
                                        <p:tgtEl>
                                          <p:spTgt spid="20509"/>
                                        </p:tgtEl>
                                        <p:attrNameLst>
                                          <p:attrName>style.visibility</p:attrName>
                                        </p:attrNameLst>
                                      </p:cBhvr>
                                      <p:to>
                                        <p:strVal val="visible"/>
                                      </p:to>
                                    </p:set>
                                    <p:animEffect transition="in" filter="wipe(right)">
                                      <p:cBhvr>
                                        <p:cTn id="30" dur="500"/>
                                        <p:tgtEl>
                                          <p:spTgt spid="2050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20512"/>
                                        </p:tgtEl>
                                        <p:attrNameLst>
                                          <p:attrName>style.visibility</p:attrName>
                                        </p:attrNameLst>
                                      </p:cBhvr>
                                      <p:to>
                                        <p:strVal val="visible"/>
                                      </p:to>
                                    </p:set>
                                    <p:animEffect transition="in" filter="wipe(right)">
                                      <p:cBhvr>
                                        <p:cTn id="35" dur="500"/>
                                        <p:tgtEl>
                                          <p:spTgt spid="20512"/>
                                        </p:tgtEl>
                                      </p:cBhvr>
                                    </p:animEffect>
                                  </p:childTnLst>
                                </p:cTn>
                              </p:par>
                            </p:childTnLst>
                          </p:cTn>
                        </p:par>
                        <p:par>
                          <p:cTn id="36" fill="hold">
                            <p:stCondLst>
                              <p:cond delay="500"/>
                            </p:stCondLst>
                            <p:childTnLst>
                              <p:par>
                                <p:cTn id="37" presetID="22" presetClass="entr" presetSubtype="2" fill="hold" grpId="0" nodeType="afterEffect">
                                  <p:stCondLst>
                                    <p:cond delay="0"/>
                                  </p:stCondLst>
                                  <p:childTnLst>
                                    <p:set>
                                      <p:cBhvr>
                                        <p:cTn id="38" dur="1" fill="hold">
                                          <p:stCondLst>
                                            <p:cond delay="0"/>
                                          </p:stCondLst>
                                        </p:cTn>
                                        <p:tgtEl>
                                          <p:spTgt spid="20511"/>
                                        </p:tgtEl>
                                        <p:attrNameLst>
                                          <p:attrName>style.visibility</p:attrName>
                                        </p:attrNameLst>
                                      </p:cBhvr>
                                      <p:to>
                                        <p:strVal val="visible"/>
                                      </p:to>
                                    </p:set>
                                    <p:animEffect transition="in" filter="wipe(right)">
                                      <p:cBhvr>
                                        <p:cTn id="39" dur="500"/>
                                        <p:tgtEl>
                                          <p:spTgt spid="20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6" grpId="0" build="p" autoUpdateAnimBg="0"/>
      <p:bldP spid="20507" grpId="0"/>
      <p:bldP spid="20508" grpId="0" animBg="1"/>
      <p:bldP spid="20509" grpId="0"/>
      <p:bldP spid="20510" grpId="0" animBg="1"/>
      <p:bldP spid="20511" grpId="0"/>
      <p:bldP spid="205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31" name="Group 27"/>
          <p:cNvGraphicFramePr>
            <a:graphicFrameLocks noGrp="1"/>
          </p:cNvGraphicFramePr>
          <p:nvPr>
            <p:ph type="tbl" idx="1"/>
          </p:nvPr>
        </p:nvGraphicFramePr>
        <p:xfrm>
          <a:off x="152400" y="152400"/>
          <a:ext cx="8763000" cy="3977640"/>
        </p:xfrm>
        <a:graphic>
          <a:graphicData uri="http://schemas.openxmlformats.org/drawingml/2006/table">
            <a:tbl>
              <a:tblPr/>
              <a:tblGrid>
                <a:gridCol w="4953000"/>
                <a:gridCol w="3810000"/>
              </a:tblGrid>
              <a:tr h="457200">
                <a:tc gridSpan="2">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1" u="none" strike="noStrike" cap="none" normalizeH="0" baseline="0" dirty="0" smtClean="0">
                          <a:ln>
                            <a:noFill/>
                          </a:ln>
                          <a:solidFill>
                            <a:schemeClr val="tx1"/>
                          </a:solidFill>
                          <a:effectLst/>
                          <a:latin typeface="Arial Narrow" pitchFamily="34" charset="0"/>
                          <a:cs typeface="Times New Roman" pitchFamily="18" charset="0"/>
                        </a:rPr>
                        <a:t>Figure 3: Example reaction:    O</a:t>
                      </a:r>
                      <a:r>
                        <a:rPr kumimoji="0" lang="en-US" sz="2800" b="0" i="1" u="none" strike="noStrike" cap="none" normalizeH="0" baseline="-25000" dirty="0" smtClean="0">
                          <a:ln>
                            <a:noFill/>
                          </a:ln>
                          <a:solidFill>
                            <a:schemeClr val="tx1"/>
                          </a:solidFill>
                          <a:effectLst/>
                          <a:latin typeface="Arial Narrow" pitchFamily="34" charset="0"/>
                          <a:cs typeface="Times New Roman" pitchFamily="18" charset="0"/>
                        </a:rPr>
                        <a:t>2</a:t>
                      </a:r>
                      <a:r>
                        <a:rPr kumimoji="0" lang="en-US" sz="2800" b="0" i="1" u="none" strike="noStrike" cap="none" normalizeH="0" baseline="0" dirty="0" smtClean="0">
                          <a:ln>
                            <a:noFill/>
                          </a:ln>
                          <a:solidFill>
                            <a:schemeClr val="tx1"/>
                          </a:solidFill>
                          <a:effectLst/>
                          <a:latin typeface="Arial Narrow" pitchFamily="34" charset="0"/>
                          <a:cs typeface="Times New Roman" pitchFamily="18" charset="0"/>
                        </a:rPr>
                        <a:t> + 2 NO + H</a:t>
                      </a:r>
                      <a:r>
                        <a:rPr kumimoji="0" lang="en-US" sz="2800" b="0" i="1" u="none" strike="noStrike" cap="none" normalizeH="0" baseline="-25000" dirty="0" smtClean="0">
                          <a:ln>
                            <a:noFill/>
                          </a:ln>
                          <a:solidFill>
                            <a:schemeClr val="tx1"/>
                          </a:solidFill>
                          <a:effectLst/>
                          <a:latin typeface="Arial Narrow" pitchFamily="34" charset="0"/>
                          <a:cs typeface="Times New Roman" pitchFamily="18" charset="0"/>
                        </a:rPr>
                        <a:t>2 </a:t>
                      </a:r>
                      <a:r>
                        <a:rPr kumimoji="0" lang="en-US" sz="2800" b="0" i="1" u="none" strike="noStrike" cap="none" normalizeH="0" baseline="0" dirty="0" smtClean="0">
                          <a:ln>
                            <a:noFill/>
                          </a:ln>
                          <a:solidFill>
                            <a:schemeClr val="tx1"/>
                          </a:solidFill>
                          <a:effectLst/>
                          <a:latin typeface="Arial Narrow" pitchFamily="34" charset="0"/>
                          <a:cs typeface="Times New Roman" pitchFamily="18" charset="0"/>
                        </a:rPr>
                        <a:t>→ 2 HNO</a:t>
                      </a:r>
                      <a:r>
                        <a:rPr kumimoji="0" lang="en-US" sz="2800" b="0" i="1" u="none" strike="noStrike" cap="none" normalizeH="0" baseline="-25000" dirty="0" smtClean="0">
                          <a:ln>
                            <a:noFill/>
                          </a:ln>
                          <a:solidFill>
                            <a:schemeClr val="tx1"/>
                          </a:solidFill>
                          <a:effectLst/>
                          <a:latin typeface="Arial Narrow" pitchFamily="34"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730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0" u="none" strike="noStrike" cap="none" normalizeH="0" baseline="0" dirty="0" smtClean="0">
                          <a:ln>
                            <a:noFill/>
                          </a:ln>
                          <a:solidFill>
                            <a:schemeClr val="tx1"/>
                          </a:solidFill>
                          <a:effectLst/>
                          <a:latin typeface="Arial Narrow" pitchFamily="34" charset="0"/>
                          <a:cs typeface="Times New Roman" pitchFamily="18" charset="0"/>
                        </a:rPr>
                        <a:t>Proposed mechanism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0" u="none" strike="noStrike" cap="none" normalizeH="0" baseline="0" dirty="0" smtClean="0">
                          <a:ln>
                            <a:noFill/>
                          </a:ln>
                          <a:solidFill>
                            <a:schemeClr val="tx1"/>
                          </a:solidFill>
                          <a:effectLst/>
                          <a:latin typeface="Arial Narrow" pitchFamily="34" charset="0"/>
                          <a:cs typeface="Times New Roman" pitchFamily="18" charset="0"/>
                        </a:rPr>
                        <a:t>Rate-Determining Step Possibility #3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Step 1:   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2</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 +    NO → NO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FAST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Step 2:   </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NO +  NO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3</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  → N</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2</a:t>
                      </a:r>
                      <a:r>
                        <a:rPr kumimoji="0" lang="en-US" sz="2800" b="0" i="0" u="none" strike="noStrike" cap="none" normalizeH="0" baseline="0" smtClean="0">
                          <a:ln>
                            <a:noFill/>
                          </a:ln>
                          <a:solidFill>
                            <a:srgbClr val="0066FF"/>
                          </a:solidFill>
                          <a:effectLst/>
                          <a:latin typeface="Arial Narrow" pitchFamily="34" charset="0"/>
                          <a:cs typeface="Times New Roman" pitchFamily="18" charset="0"/>
                        </a:rPr>
                        <a:t>O</a:t>
                      </a:r>
                      <a:r>
                        <a:rPr kumimoji="0" lang="en-US" sz="2800" b="0" i="0" u="none" strike="noStrike" cap="none" normalizeH="0" baseline="-25000" smtClean="0">
                          <a:ln>
                            <a:noFill/>
                          </a:ln>
                          <a:solidFill>
                            <a:srgbClr val="0066FF"/>
                          </a:solidFill>
                          <a:effectLst/>
                          <a:latin typeface="Arial Narrow" pitchFamily="34" charset="0"/>
                          <a:cs typeface="Times New Roman" pitchFamily="18" charset="0"/>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FAST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rgbClr val="0066FF"/>
                          </a:solidFill>
                          <a:effectLst/>
                          <a:latin typeface="Arial Narrow" pitchFamily="34" charset="0"/>
                        </a:rPr>
                        <a:t>Step 3:   H</a:t>
                      </a:r>
                      <a:r>
                        <a:rPr kumimoji="0" lang="en-US" sz="2800" b="0" i="0" u="none" strike="noStrike" cap="none" normalizeH="0" baseline="-25000" dirty="0" smtClean="0">
                          <a:ln>
                            <a:noFill/>
                          </a:ln>
                          <a:solidFill>
                            <a:srgbClr val="0066FF"/>
                          </a:solidFill>
                          <a:effectLst/>
                          <a:latin typeface="Arial Narrow" pitchFamily="34" charset="0"/>
                        </a:rPr>
                        <a:t>2 </a:t>
                      </a:r>
                      <a:r>
                        <a:rPr kumimoji="0" lang="en-US" sz="2800" b="0" i="0" u="none" strike="noStrike" cap="none" normalizeH="0" baseline="0" dirty="0" smtClean="0">
                          <a:ln>
                            <a:noFill/>
                          </a:ln>
                          <a:solidFill>
                            <a:srgbClr val="0066FF"/>
                          </a:solidFill>
                          <a:effectLst/>
                          <a:latin typeface="Arial Narrow" pitchFamily="34" charset="0"/>
                        </a:rPr>
                        <a:t>+ </a:t>
                      </a:r>
                      <a:r>
                        <a:rPr kumimoji="0" lang="en-US" sz="2800" b="0" i="0" u="none" strike="noStrike" cap="none" normalizeH="0" baseline="0" dirty="0" smtClean="0">
                          <a:ln>
                            <a:noFill/>
                          </a:ln>
                          <a:solidFill>
                            <a:srgbClr val="0066FF"/>
                          </a:solidFill>
                          <a:effectLst/>
                          <a:latin typeface="Arial Narrow" pitchFamily="34" charset="0"/>
                          <a:cs typeface="Times New Roman" pitchFamily="18" charset="0"/>
                        </a:rPr>
                        <a:t>N</a:t>
                      </a:r>
                      <a:r>
                        <a:rPr kumimoji="0" lang="en-US" sz="2800" b="0" i="0" u="none" strike="noStrike" cap="none" normalizeH="0" baseline="-25000" dirty="0" smtClean="0">
                          <a:ln>
                            <a:noFill/>
                          </a:ln>
                          <a:solidFill>
                            <a:srgbClr val="0066FF"/>
                          </a:solidFill>
                          <a:effectLst/>
                          <a:latin typeface="Arial Narrow" pitchFamily="34" charset="0"/>
                          <a:cs typeface="Times New Roman" pitchFamily="18" charset="0"/>
                        </a:rPr>
                        <a:t>2</a:t>
                      </a:r>
                      <a:r>
                        <a:rPr kumimoji="0" lang="en-US" sz="2800" b="0" i="0" u="none" strike="noStrike" cap="none" normalizeH="0" baseline="0" dirty="0" smtClean="0">
                          <a:ln>
                            <a:noFill/>
                          </a:ln>
                          <a:solidFill>
                            <a:srgbClr val="0066FF"/>
                          </a:solidFill>
                          <a:effectLst/>
                          <a:latin typeface="Arial Narrow" pitchFamily="34" charset="0"/>
                          <a:cs typeface="Times New Roman" pitchFamily="18" charset="0"/>
                        </a:rPr>
                        <a:t>O</a:t>
                      </a:r>
                      <a:r>
                        <a:rPr kumimoji="0" lang="en-US" sz="2800" b="0" i="0" u="none" strike="noStrike" cap="none" normalizeH="0" baseline="-25000" dirty="0" smtClean="0">
                          <a:ln>
                            <a:noFill/>
                          </a:ln>
                          <a:solidFill>
                            <a:srgbClr val="0066FF"/>
                          </a:solidFill>
                          <a:effectLst/>
                          <a:latin typeface="Arial Narrow" pitchFamily="34" charset="0"/>
                          <a:cs typeface="Times New Roman" pitchFamily="18" charset="0"/>
                        </a:rPr>
                        <a:t>4</a:t>
                      </a:r>
                      <a:r>
                        <a:rPr kumimoji="0" lang="en-US" sz="2800" b="0" i="0" u="none" strike="noStrike" cap="none" normalizeH="0" baseline="0" dirty="0" smtClean="0">
                          <a:ln>
                            <a:noFill/>
                          </a:ln>
                          <a:solidFill>
                            <a:srgbClr val="0066FF"/>
                          </a:solidFill>
                          <a:effectLst/>
                          <a:latin typeface="Arial Narrow" pitchFamily="34" charset="0"/>
                          <a:cs typeface="Times New Roman" pitchFamily="18" charset="0"/>
                        </a:rPr>
                        <a:t> → 2 HNO</a:t>
                      </a:r>
                      <a:r>
                        <a:rPr kumimoji="0" lang="en-US" sz="2800" b="0" i="0" u="none" strike="noStrike" cap="none" normalizeH="0" baseline="-25000" dirty="0" smtClean="0">
                          <a:ln>
                            <a:noFill/>
                          </a:ln>
                          <a:solidFill>
                            <a:srgbClr val="0066FF"/>
                          </a:solidFill>
                          <a:effectLst/>
                          <a:latin typeface="Arial Narrow" pitchFamily="34" charset="0"/>
                          <a:cs typeface="Times New Roman" pitchFamily="18" charset="0"/>
                        </a:rPr>
                        <a:t>2</a:t>
                      </a:r>
                      <a:endParaRPr kumimoji="0" lang="en-US" sz="2800" b="0" i="0" u="none" strike="noStrike" cap="none" normalizeH="0" baseline="0" dirty="0" smtClean="0">
                        <a:ln>
                          <a:noFill/>
                        </a:ln>
                        <a:solidFill>
                          <a:srgbClr val="0066FF"/>
                        </a:solidFill>
                        <a:effectLst/>
                        <a:latin typeface="Arial Narrow" pitchFamily="34"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rgbClr val="0066FF"/>
                          </a:solidFill>
                          <a:effectLst/>
                          <a:latin typeface="Arial Narrow" pitchFamily="34" charset="0"/>
                        </a:rPr>
                        <a:t>SLOW</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14" name="Slide Number Placeholder 3"/>
          <p:cNvSpPr>
            <a:spLocks noGrp="1"/>
          </p:cNvSpPr>
          <p:nvPr>
            <p:ph type="sldNum" sz="quarter" idx="10"/>
          </p:nvPr>
        </p:nvSpPr>
        <p:spPr>
          <a:noFill/>
        </p:spPr>
        <p:txBody>
          <a:bodyPr/>
          <a:lstStyle/>
          <a:p>
            <a:fld id="{DED72398-3A94-4E01-937B-FB24004184B9}" type="slidenum">
              <a:rPr lang="en-US" smtClean="0"/>
              <a:pPr/>
              <a:t>36</a:t>
            </a:fld>
            <a:endParaRPr lang="en-US" smtClean="0"/>
          </a:p>
        </p:txBody>
      </p:sp>
      <p:sp>
        <p:nvSpPr>
          <p:cNvPr id="21532" name="Rectangle 28"/>
          <p:cNvSpPr>
            <a:spLocks noChangeArrowheads="1"/>
          </p:cNvSpPr>
          <p:nvPr/>
        </p:nvSpPr>
        <p:spPr bwMode="auto">
          <a:xfrm>
            <a:off x="228600" y="4495800"/>
            <a:ext cx="8763000" cy="2062103"/>
          </a:xfrm>
          <a:prstGeom prst="rect">
            <a:avLst/>
          </a:prstGeom>
          <a:noFill/>
          <a:ln w="9525">
            <a:noFill/>
            <a:miter lim="800000"/>
            <a:headEnd/>
            <a:tailEnd/>
          </a:ln>
        </p:spPr>
        <p:txBody>
          <a:bodyPr>
            <a:spAutoFit/>
          </a:bodyPr>
          <a:lstStyle/>
          <a:p>
            <a:r>
              <a:rPr lang="en-US" sz="3200" dirty="0">
                <a:cs typeface="Times New Roman" pitchFamily="18" charset="0"/>
              </a:rPr>
              <a:t>If these steps represent the true mechanism, and Step 3 is the SLOW step (RDS), then:</a:t>
            </a:r>
            <a:br>
              <a:rPr lang="en-US" sz="3200" dirty="0">
                <a:cs typeface="Times New Roman" pitchFamily="18" charset="0"/>
              </a:rPr>
            </a:br>
            <a:endParaRPr lang="en-US" sz="3200" b="1" dirty="0">
              <a:cs typeface="Times New Roman" pitchFamily="18" charset="0"/>
            </a:endParaRPr>
          </a:p>
          <a:p>
            <a:r>
              <a:rPr lang="en-US" sz="3200" b="1" dirty="0">
                <a:cs typeface="Times New Roman" pitchFamily="18" charset="0"/>
              </a:rPr>
              <a:t>			Rate = k </a:t>
            </a:r>
            <a:r>
              <a:rPr lang="en-US" sz="3200" b="1" dirty="0">
                <a:solidFill>
                  <a:srgbClr val="FF0000"/>
                </a:solidFill>
                <a:cs typeface="Times New Roman" pitchFamily="18" charset="0"/>
              </a:rPr>
              <a:t>[O</a:t>
            </a:r>
            <a:r>
              <a:rPr lang="en-US" sz="3200" b="1" baseline="-25000" dirty="0">
                <a:solidFill>
                  <a:srgbClr val="FF0000"/>
                </a:solidFill>
                <a:cs typeface="Times New Roman" pitchFamily="18" charset="0"/>
              </a:rPr>
              <a:t>2</a:t>
            </a:r>
            <a:r>
              <a:rPr lang="en-US" sz="3200" b="1" dirty="0">
                <a:solidFill>
                  <a:srgbClr val="FF0000"/>
                </a:solidFill>
                <a:cs typeface="Times New Roman" pitchFamily="18" charset="0"/>
              </a:rPr>
              <a:t>]</a:t>
            </a:r>
            <a:r>
              <a:rPr lang="en-US" sz="3200" b="1" baseline="30000" dirty="0">
                <a:solidFill>
                  <a:srgbClr val="FF0000"/>
                </a:solidFill>
                <a:cs typeface="Times New Roman" pitchFamily="18" charset="0"/>
              </a:rPr>
              <a:t>1 </a:t>
            </a:r>
            <a:r>
              <a:rPr lang="en-US" sz="3200" b="1" dirty="0">
                <a:solidFill>
                  <a:srgbClr val="669900"/>
                </a:solidFill>
                <a:cs typeface="Times New Roman" pitchFamily="18" charset="0"/>
              </a:rPr>
              <a:t>[NO]</a:t>
            </a:r>
            <a:r>
              <a:rPr lang="en-US" sz="3200" b="1" baseline="30000" dirty="0">
                <a:solidFill>
                  <a:srgbClr val="669900"/>
                </a:solidFill>
                <a:cs typeface="Times New Roman" pitchFamily="18" charset="0"/>
              </a:rPr>
              <a:t>2</a:t>
            </a:r>
            <a:r>
              <a:rPr lang="en-US" sz="3200" b="1" dirty="0">
                <a:solidFill>
                  <a:srgbClr val="669900"/>
                </a:solidFill>
                <a:cs typeface="Times New Roman" pitchFamily="18" charset="0"/>
              </a:rPr>
              <a:t> </a:t>
            </a:r>
            <a:r>
              <a:rPr lang="en-US" sz="3200" b="1" dirty="0">
                <a:solidFill>
                  <a:srgbClr val="FFFF00"/>
                </a:solidFill>
                <a:cs typeface="Times New Roman" pitchFamily="18" charset="0"/>
              </a:rPr>
              <a:t>[H</a:t>
            </a:r>
            <a:r>
              <a:rPr lang="en-US" sz="3200" b="1" baseline="-25000" dirty="0">
                <a:solidFill>
                  <a:srgbClr val="FFFF00"/>
                </a:solidFill>
                <a:cs typeface="Times New Roman" pitchFamily="18" charset="0"/>
              </a:rPr>
              <a:t>2</a:t>
            </a:r>
            <a:r>
              <a:rPr lang="en-US" sz="3200" b="1" dirty="0">
                <a:solidFill>
                  <a:srgbClr val="FFFF00"/>
                </a:solidFill>
                <a:cs typeface="Times New Roman" pitchFamily="18" charset="0"/>
              </a:rPr>
              <a:t>]</a:t>
            </a:r>
            <a:r>
              <a:rPr lang="en-US" sz="3200" b="1" baseline="30000" dirty="0">
                <a:solidFill>
                  <a:srgbClr val="FFFF00"/>
                </a:solidFill>
                <a:cs typeface="Times New Roman" pitchFamily="18" charset="0"/>
              </a:rPr>
              <a:t>1</a:t>
            </a:r>
            <a:endParaRPr lang="en-US" b="1" dirty="0">
              <a:solidFill>
                <a:srgbClr val="FFFF00"/>
              </a:solidFill>
            </a:endParaRPr>
          </a:p>
        </p:txBody>
      </p:sp>
      <p:sp>
        <p:nvSpPr>
          <p:cNvPr id="21533" name="Text Box 29"/>
          <p:cNvSpPr txBox="1">
            <a:spLocks noChangeArrowheads="1"/>
          </p:cNvSpPr>
          <p:nvPr/>
        </p:nvSpPr>
        <p:spPr bwMode="auto">
          <a:xfrm>
            <a:off x="1117600" y="1765300"/>
            <a:ext cx="304800" cy="519113"/>
          </a:xfrm>
          <a:prstGeom prst="rect">
            <a:avLst/>
          </a:prstGeom>
          <a:noFill/>
          <a:ln w="9525">
            <a:noFill/>
            <a:miter lim="800000"/>
            <a:headEnd/>
            <a:tailEnd/>
          </a:ln>
        </p:spPr>
        <p:txBody>
          <a:bodyPr>
            <a:spAutoFit/>
          </a:bodyPr>
          <a:lstStyle/>
          <a:p>
            <a:pPr>
              <a:spcBef>
                <a:spcPct val="50000"/>
              </a:spcBef>
            </a:pPr>
            <a:r>
              <a:rPr lang="en-US" sz="2800">
                <a:solidFill>
                  <a:srgbClr val="FF0000"/>
                </a:solidFill>
              </a:rPr>
              <a:t>1</a:t>
            </a:r>
          </a:p>
        </p:txBody>
      </p:sp>
      <p:sp>
        <p:nvSpPr>
          <p:cNvPr id="21534" name="Line 30"/>
          <p:cNvSpPr>
            <a:spLocks noChangeShapeType="1"/>
          </p:cNvSpPr>
          <p:nvPr/>
        </p:nvSpPr>
        <p:spPr bwMode="auto">
          <a:xfrm flipH="1" flipV="1">
            <a:off x="1371600" y="2286000"/>
            <a:ext cx="3505200" cy="3733800"/>
          </a:xfrm>
          <a:prstGeom prst="line">
            <a:avLst/>
          </a:prstGeom>
          <a:noFill/>
          <a:ln w="9525">
            <a:solidFill>
              <a:srgbClr val="FF0000"/>
            </a:solidFill>
            <a:round/>
            <a:headEnd/>
            <a:tailEnd type="triangle" w="med" len="med"/>
          </a:ln>
        </p:spPr>
        <p:txBody>
          <a:bodyPr wrap="none"/>
          <a:lstStyle/>
          <a:p>
            <a:endParaRPr lang="en-US"/>
          </a:p>
        </p:txBody>
      </p:sp>
      <p:sp>
        <p:nvSpPr>
          <p:cNvPr id="21535" name="Text Box 31"/>
          <p:cNvSpPr txBox="1">
            <a:spLocks noChangeArrowheads="1"/>
          </p:cNvSpPr>
          <p:nvPr/>
        </p:nvSpPr>
        <p:spPr bwMode="auto">
          <a:xfrm>
            <a:off x="2057400" y="1766888"/>
            <a:ext cx="304800" cy="519112"/>
          </a:xfrm>
          <a:prstGeom prst="rect">
            <a:avLst/>
          </a:prstGeom>
          <a:noFill/>
          <a:ln w="9525">
            <a:noFill/>
            <a:miter lim="800000"/>
            <a:headEnd/>
            <a:tailEnd/>
          </a:ln>
        </p:spPr>
        <p:txBody>
          <a:bodyPr>
            <a:spAutoFit/>
          </a:bodyPr>
          <a:lstStyle/>
          <a:p>
            <a:pPr>
              <a:spcBef>
                <a:spcPct val="50000"/>
              </a:spcBef>
            </a:pPr>
            <a:r>
              <a:rPr lang="en-US" sz="2800">
                <a:solidFill>
                  <a:srgbClr val="669900"/>
                </a:solidFill>
              </a:rPr>
              <a:t>1</a:t>
            </a:r>
          </a:p>
        </p:txBody>
      </p:sp>
      <p:sp>
        <p:nvSpPr>
          <p:cNvPr id="21536" name="Line 32"/>
          <p:cNvSpPr>
            <a:spLocks noChangeShapeType="1"/>
          </p:cNvSpPr>
          <p:nvPr/>
        </p:nvSpPr>
        <p:spPr bwMode="auto">
          <a:xfrm flipH="1" flipV="1">
            <a:off x="2209800" y="2311400"/>
            <a:ext cx="3505200" cy="3733800"/>
          </a:xfrm>
          <a:prstGeom prst="line">
            <a:avLst/>
          </a:prstGeom>
          <a:noFill/>
          <a:ln w="9525">
            <a:solidFill>
              <a:srgbClr val="669900"/>
            </a:solidFill>
            <a:round/>
            <a:headEnd/>
            <a:tailEnd type="triangle" w="med" len="med"/>
          </a:ln>
        </p:spPr>
        <p:txBody>
          <a:bodyPr wrap="none"/>
          <a:lstStyle/>
          <a:p>
            <a:endParaRPr lang="en-US"/>
          </a:p>
        </p:txBody>
      </p:sp>
      <p:sp>
        <p:nvSpPr>
          <p:cNvPr id="21537" name="Text Box 33"/>
          <p:cNvSpPr txBox="1">
            <a:spLocks noChangeArrowheads="1"/>
          </p:cNvSpPr>
          <p:nvPr/>
        </p:nvSpPr>
        <p:spPr bwMode="auto">
          <a:xfrm>
            <a:off x="1117600" y="2603500"/>
            <a:ext cx="304800" cy="519113"/>
          </a:xfrm>
          <a:prstGeom prst="rect">
            <a:avLst/>
          </a:prstGeom>
          <a:noFill/>
          <a:ln w="9525">
            <a:noFill/>
            <a:miter lim="800000"/>
            <a:headEnd/>
            <a:tailEnd/>
          </a:ln>
        </p:spPr>
        <p:txBody>
          <a:bodyPr>
            <a:spAutoFit/>
          </a:bodyPr>
          <a:lstStyle/>
          <a:p>
            <a:pPr>
              <a:spcBef>
                <a:spcPct val="50000"/>
              </a:spcBef>
            </a:pPr>
            <a:r>
              <a:rPr lang="en-US" sz="2800">
                <a:solidFill>
                  <a:srgbClr val="669900"/>
                </a:solidFill>
              </a:rPr>
              <a:t>1</a:t>
            </a:r>
          </a:p>
        </p:txBody>
      </p:sp>
      <p:sp>
        <p:nvSpPr>
          <p:cNvPr id="21538" name="Line 34"/>
          <p:cNvSpPr>
            <a:spLocks noChangeShapeType="1"/>
          </p:cNvSpPr>
          <p:nvPr/>
        </p:nvSpPr>
        <p:spPr bwMode="auto">
          <a:xfrm flipH="1" flipV="1">
            <a:off x="1371600" y="3124200"/>
            <a:ext cx="4191000" cy="2895600"/>
          </a:xfrm>
          <a:prstGeom prst="line">
            <a:avLst/>
          </a:prstGeom>
          <a:noFill/>
          <a:ln w="9525">
            <a:solidFill>
              <a:srgbClr val="669900"/>
            </a:solidFill>
            <a:round/>
            <a:headEnd/>
            <a:tailEnd type="triangle" w="med" len="med"/>
          </a:ln>
        </p:spPr>
        <p:txBody>
          <a:bodyPr wrap="none"/>
          <a:lstStyle/>
          <a:p>
            <a:endParaRPr lang="en-US"/>
          </a:p>
        </p:txBody>
      </p:sp>
      <p:sp>
        <p:nvSpPr>
          <p:cNvPr id="21539" name="Text Box 35"/>
          <p:cNvSpPr txBox="1">
            <a:spLocks noChangeArrowheads="1"/>
          </p:cNvSpPr>
          <p:nvPr/>
        </p:nvSpPr>
        <p:spPr bwMode="auto">
          <a:xfrm>
            <a:off x="1130300" y="3441700"/>
            <a:ext cx="304800" cy="519113"/>
          </a:xfrm>
          <a:prstGeom prst="rect">
            <a:avLst/>
          </a:prstGeom>
          <a:noFill/>
          <a:ln w="9525">
            <a:noFill/>
            <a:miter lim="800000"/>
            <a:headEnd/>
            <a:tailEnd/>
          </a:ln>
        </p:spPr>
        <p:txBody>
          <a:bodyPr>
            <a:spAutoFit/>
          </a:bodyPr>
          <a:lstStyle/>
          <a:p>
            <a:pPr>
              <a:spcBef>
                <a:spcPct val="50000"/>
              </a:spcBef>
            </a:pPr>
            <a:r>
              <a:rPr lang="en-US" sz="2800">
                <a:solidFill>
                  <a:srgbClr val="FFFF00"/>
                </a:solidFill>
              </a:rPr>
              <a:t>1</a:t>
            </a:r>
          </a:p>
        </p:txBody>
      </p:sp>
      <p:sp>
        <p:nvSpPr>
          <p:cNvPr id="21540" name="Line 36"/>
          <p:cNvSpPr>
            <a:spLocks noChangeShapeType="1"/>
          </p:cNvSpPr>
          <p:nvPr/>
        </p:nvSpPr>
        <p:spPr bwMode="auto">
          <a:xfrm flipH="1" flipV="1">
            <a:off x="1384300" y="3962400"/>
            <a:ext cx="4864100" cy="2057400"/>
          </a:xfrm>
          <a:prstGeom prst="line">
            <a:avLst/>
          </a:prstGeom>
          <a:noFill/>
          <a:ln w="9525">
            <a:solidFill>
              <a:srgbClr val="FFFF00"/>
            </a:solidFill>
            <a:round/>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32">
                                            <p:txEl>
                                              <p:pRg st="0" end="0"/>
                                            </p:txEl>
                                          </p:spTgt>
                                        </p:tgtEl>
                                        <p:attrNameLst>
                                          <p:attrName>style.visibility</p:attrName>
                                        </p:attrNameLst>
                                      </p:cBhvr>
                                      <p:to>
                                        <p:strVal val="visible"/>
                                      </p:to>
                                    </p:set>
                                    <p:animEffect transition="in" filter="wipe(left)">
                                      <p:cBhvr>
                                        <p:cTn id="7" dur="500"/>
                                        <p:tgtEl>
                                          <p:spTgt spid="215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32">
                                            <p:txEl>
                                              <p:pRg st="1" end="1"/>
                                            </p:txEl>
                                          </p:spTgt>
                                        </p:tgtEl>
                                        <p:attrNameLst>
                                          <p:attrName>style.visibility</p:attrName>
                                        </p:attrNameLst>
                                      </p:cBhvr>
                                      <p:to>
                                        <p:strVal val="visible"/>
                                      </p:to>
                                    </p:set>
                                    <p:animEffect transition="in" filter="wipe(left)">
                                      <p:cBhvr>
                                        <p:cTn id="12" dur="500"/>
                                        <p:tgtEl>
                                          <p:spTgt spid="2153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1534"/>
                                        </p:tgtEl>
                                        <p:attrNameLst>
                                          <p:attrName>style.visibility</p:attrName>
                                        </p:attrNameLst>
                                      </p:cBhvr>
                                      <p:to>
                                        <p:strVal val="visible"/>
                                      </p:to>
                                    </p:set>
                                    <p:animEffect transition="in" filter="wipe(right)">
                                      <p:cBhvr>
                                        <p:cTn id="17" dur="500"/>
                                        <p:tgtEl>
                                          <p:spTgt spid="21534"/>
                                        </p:tgtEl>
                                      </p:cBhvr>
                                    </p:animEffect>
                                  </p:childTnLst>
                                </p:cTn>
                              </p:par>
                            </p:childTnLst>
                          </p:cTn>
                        </p:par>
                        <p:par>
                          <p:cTn id="18" fill="hold">
                            <p:stCondLst>
                              <p:cond delay="500"/>
                            </p:stCondLst>
                            <p:childTnLst>
                              <p:par>
                                <p:cTn id="19" presetID="22" presetClass="entr" presetSubtype="2" fill="hold" grpId="0" nodeType="afterEffect">
                                  <p:stCondLst>
                                    <p:cond delay="0"/>
                                  </p:stCondLst>
                                  <p:childTnLst>
                                    <p:set>
                                      <p:cBhvr>
                                        <p:cTn id="20" dur="1" fill="hold">
                                          <p:stCondLst>
                                            <p:cond delay="0"/>
                                          </p:stCondLst>
                                        </p:cTn>
                                        <p:tgtEl>
                                          <p:spTgt spid="21533"/>
                                        </p:tgtEl>
                                        <p:attrNameLst>
                                          <p:attrName>style.visibility</p:attrName>
                                        </p:attrNameLst>
                                      </p:cBhvr>
                                      <p:to>
                                        <p:strVal val="visible"/>
                                      </p:to>
                                    </p:set>
                                    <p:animEffect transition="in" filter="wipe(right)">
                                      <p:cBhvr>
                                        <p:cTn id="21" dur="500"/>
                                        <p:tgtEl>
                                          <p:spTgt spid="2153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21536"/>
                                        </p:tgtEl>
                                        <p:attrNameLst>
                                          <p:attrName>style.visibility</p:attrName>
                                        </p:attrNameLst>
                                      </p:cBhvr>
                                      <p:to>
                                        <p:strVal val="visible"/>
                                      </p:to>
                                    </p:set>
                                    <p:animEffect transition="in" filter="wipe(right)">
                                      <p:cBhvr>
                                        <p:cTn id="26" dur="500"/>
                                        <p:tgtEl>
                                          <p:spTgt spid="21536"/>
                                        </p:tgtEl>
                                      </p:cBhvr>
                                    </p:animEffect>
                                  </p:childTnLst>
                                </p:cTn>
                              </p:par>
                            </p:childTnLst>
                          </p:cTn>
                        </p:par>
                        <p:par>
                          <p:cTn id="27" fill="hold">
                            <p:stCondLst>
                              <p:cond delay="500"/>
                            </p:stCondLst>
                            <p:childTnLst>
                              <p:par>
                                <p:cTn id="28" presetID="22" presetClass="entr" presetSubtype="2" fill="hold" grpId="0" nodeType="afterEffect">
                                  <p:stCondLst>
                                    <p:cond delay="0"/>
                                  </p:stCondLst>
                                  <p:childTnLst>
                                    <p:set>
                                      <p:cBhvr>
                                        <p:cTn id="29" dur="1" fill="hold">
                                          <p:stCondLst>
                                            <p:cond delay="0"/>
                                          </p:stCondLst>
                                        </p:cTn>
                                        <p:tgtEl>
                                          <p:spTgt spid="21535"/>
                                        </p:tgtEl>
                                        <p:attrNameLst>
                                          <p:attrName>style.visibility</p:attrName>
                                        </p:attrNameLst>
                                      </p:cBhvr>
                                      <p:to>
                                        <p:strVal val="visible"/>
                                      </p:to>
                                    </p:set>
                                    <p:animEffect transition="in" filter="wipe(right)">
                                      <p:cBhvr>
                                        <p:cTn id="30" dur="500"/>
                                        <p:tgtEl>
                                          <p:spTgt spid="2153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21538"/>
                                        </p:tgtEl>
                                        <p:attrNameLst>
                                          <p:attrName>style.visibility</p:attrName>
                                        </p:attrNameLst>
                                      </p:cBhvr>
                                      <p:to>
                                        <p:strVal val="visible"/>
                                      </p:to>
                                    </p:set>
                                    <p:animEffect transition="in" filter="wipe(right)">
                                      <p:cBhvr>
                                        <p:cTn id="35" dur="500"/>
                                        <p:tgtEl>
                                          <p:spTgt spid="21538"/>
                                        </p:tgtEl>
                                      </p:cBhvr>
                                    </p:animEffect>
                                  </p:childTnLst>
                                </p:cTn>
                              </p:par>
                            </p:childTnLst>
                          </p:cTn>
                        </p:par>
                        <p:par>
                          <p:cTn id="36" fill="hold">
                            <p:stCondLst>
                              <p:cond delay="500"/>
                            </p:stCondLst>
                            <p:childTnLst>
                              <p:par>
                                <p:cTn id="37" presetID="22" presetClass="entr" presetSubtype="2" fill="hold" grpId="0" nodeType="afterEffect">
                                  <p:stCondLst>
                                    <p:cond delay="0"/>
                                  </p:stCondLst>
                                  <p:childTnLst>
                                    <p:set>
                                      <p:cBhvr>
                                        <p:cTn id="38" dur="1" fill="hold">
                                          <p:stCondLst>
                                            <p:cond delay="0"/>
                                          </p:stCondLst>
                                        </p:cTn>
                                        <p:tgtEl>
                                          <p:spTgt spid="21537"/>
                                        </p:tgtEl>
                                        <p:attrNameLst>
                                          <p:attrName>style.visibility</p:attrName>
                                        </p:attrNameLst>
                                      </p:cBhvr>
                                      <p:to>
                                        <p:strVal val="visible"/>
                                      </p:to>
                                    </p:set>
                                    <p:animEffect transition="in" filter="wipe(right)">
                                      <p:cBhvr>
                                        <p:cTn id="39" dur="500"/>
                                        <p:tgtEl>
                                          <p:spTgt spid="2153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grpId="0" nodeType="clickEffect">
                                  <p:stCondLst>
                                    <p:cond delay="0"/>
                                  </p:stCondLst>
                                  <p:childTnLst>
                                    <p:set>
                                      <p:cBhvr>
                                        <p:cTn id="43" dur="1" fill="hold">
                                          <p:stCondLst>
                                            <p:cond delay="0"/>
                                          </p:stCondLst>
                                        </p:cTn>
                                        <p:tgtEl>
                                          <p:spTgt spid="21540"/>
                                        </p:tgtEl>
                                        <p:attrNameLst>
                                          <p:attrName>style.visibility</p:attrName>
                                        </p:attrNameLst>
                                      </p:cBhvr>
                                      <p:to>
                                        <p:strVal val="visible"/>
                                      </p:to>
                                    </p:set>
                                    <p:animEffect transition="in" filter="wipe(right)">
                                      <p:cBhvr>
                                        <p:cTn id="44" dur="500"/>
                                        <p:tgtEl>
                                          <p:spTgt spid="21540"/>
                                        </p:tgtEl>
                                      </p:cBhvr>
                                    </p:animEffect>
                                  </p:childTnLst>
                                </p:cTn>
                              </p:par>
                            </p:childTnLst>
                          </p:cTn>
                        </p:par>
                        <p:par>
                          <p:cTn id="45" fill="hold">
                            <p:stCondLst>
                              <p:cond delay="500"/>
                            </p:stCondLst>
                            <p:childTnLst>
                              <p:par>
                                <p:cTn id="46" presetID="22" presetClass="entr" presetSubtype="2" fill="hold" grpId="0" nodeType="afterEffect">
                                  <p:stCondLst>
                                    <p:cond delay="0"/>
                                  </p:stCondLst>
                                  <p:childTnLst>
                                    <p:set>
                                      <p:cBhvr>
                                        <p:cTn id="47" dur="1" fill="hold">
                                          <p:stCondLst>
                                            <p:cond delay="0"/>
                                          </p:stCondLst>
                                        </p:cTn>
                                        <p:tgtEl>
                                          <p:spTgt spid="21539"/>
                                        </p:tgtEl>
                                        <p:attrNameLst>
                                          <p:attrName>style.visibility</p:attrName>
                                        </p:attrNameLst>
                                      </p:cBhvr>
                                      <p:to>
                                        <p:strVal val="visible"/>
                                      </p:to>
                                    </p:set>
                                    <p:animEffect transition="in" filter="wipe(right)">
                                      <p:cBhvr>
                                        <p:cTn id="48" dur="500"/>
                                        <p:tgtEl>
                                          <p:spTgt spid="21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32" grpId="0" build="p" autoUpdateAnimBg="0"/>
      <p:bldP spid="21533" grpId="0"/>
      <p:bldP spid="21534" grpId="0" animBg="1"/>
      <p:bldP spid="21535" grpId="0"/>
      <p:bldP spid="21536" grpId="0" animBg="1"/>
      <p:bldP spid="21537" grpId="0"/>
      <p:bldP spid="21538" grpId="0" animBg="1"/>
      <p:bldP spid="21539" grpId="0"/>
      <p:bldP spid="2154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914400"/>
          </a:xfrm>
        </p:spPr>
        <p:txBody>
          <a:bodyPr>
            <a:normAutofit/>
          </a:bodyPr>
          <a:lstStyle/>
          <a:p>
            <a:pPr eaLnBrk="1" hangingPunct="1">
              <a:defRPr/>
            </a:pPr>
            <a:r>
              <a:rPr lang="en-US" dirty="0" smtClean="0"/>
              <a:t>14.6: Catalysts</a:t>
            </a:r>
          </a:p>
        </p:txBody>
      </p:sp>
      <p:sp>
        <p:nvSpPr>
          <p:cNvPr id="39940" name="Rectangle 3"/>
          <p:cNvSpPr>
            <a:spLocks noGrp="1" noChangeArrowheads="1"/>
          </p:cNvSpPr>
          <p:nvPr>
            <p:ph idx="1"/>
          </p:nvPr>
        </p:nvSpPr>
        <p:spPr>
          <a:xfrm>
            <a:off x="457200" y="914400"/>
            <a:ext cx="8229600" cy="5410200"/>
          </a:xfrm>
        </p:spPr>
        <p:txBody>
          <a:bodyPr/>
          <a:lstStyle/>
          <a:p>
            <a:pPr eaLnBrk="1" hangingPunct="1"/>
            <a:r>
              <a:rPr lang="en-US" b="1" dirty="0" smtClean="0"/>
              <a:t>Substance that changes the rate of a reaction without undergoing a permanent chemical change itself</a:t>
            </a:r>
          </a:p>
          <a:p>
            <a:pPr lvl="1" eaLnBrk="1" hangingPunct="1"/>
            <a:r>
              <a:rPr lang="en-US" sz="3200" dirty="0" smtClean="0"/>
              <a:t>Generally, lowers the activation energy</a:t>
            </a:r>
          </a:p>
          <a:p>
            <a:pPr lvl="1" eaLnBrk="1" hangingPunct="1"/>
            <a:r>
              <a:rPr lang="en-US" sz="3200" dirty="0" smtClean="0"/>
              <a:t>Typically works by adsorption, which brings reactant molecules close to each other</a:t>
            </a:r>
          </a:p>
        </p:txBody>
      </p:sp>
      <p:sp>
        <p:nvSpPr>
          <p:cNvPr id="39938" name="Slide Number Placeholder 3"/>
          <p:cNvSpPr>
            <a:spLocks noGrp="1"/>
          </p:cNvSpPr>
          <p:nvPr>
            <p:ph type="sldNum" sz="quarter" idx="12"/>
          </p:nvPr>
        </p:nvSpPr>
        <p:spPr>
          <a:noFill/>
        </p:spPr>
        <p:txBody>
          <a:bodyPr/>
          <a:lstStyle/>
          <a:p>
            <a:fld id="{C2377B6C-53F6-452E-BA97-3B7D114C436D}" type="slidenum">
              <a:rPr lang="en-US" smtClean="0"/>
              <a:pPr/>
              <a:t>37</a:t>
            </a:fld>
            <a:endParaRPr lang="en-US" smtClean="0"/>
          </a:p>
        </p:txBody>
      </p:sp>
      <p:sp>
        <p:nvSpPr>
          <p:cNvPr id="39941" name="Line 4"/>
          <p:cNvSpPr>
            <a:spLocks noChangeShapeType="1"/>
          </p:cNvSpPr>
          <p:nvPr/>
        </p:nvSpPr>
        <p:spPr bwMode="auto">
          <a:xfrm>
            <a:off x="2073275" y="4017963"/>
            <a:ext cx="1588" cy="2278062"/>
          </a:xfrm>
          <a:prstGeom prst="line">
            <a:avLst/>
          </a:prstGeom>
          <a:noFill/>
          <a:ln w="28575">
            <a:solidFill>
              <a:srgbClr val="000000"/>
            </a:solidFill>
            <a:round/>
            <a:headEnd/>
            <a:tailEnd/>
          </a:ln>
        </p:spPr>
        <p:txBody>
          <a:bodyPr/>
          <a:lstStyle/>
          <a:p>
            <a:endParaRPr lang="en-US"/>
          </a:p>
        </p:txBody>
      </p:sp>
      <p:sp>
        <p:nvSpPr>
          <p:cNvPr id="39942" name="Freeform 5"/>
          <p:cNvSpPr>
            <a:spLocks/>
          </p:cNvSpPr>
          <p:nvPr/>
        </p:nvSpPr>
        <p:spPr bwMode="auto">
          <a:xfrm>
            <a:off x="2073275" y="4038600"/>
            <a:ext cx="5089525" cy="1981200"/>
          </a:xfrm>
          <a:custGeom>
            <a:avLst/>
            <a:gdLst>
              <a:gd name="T0" fmla="*/ 0 w 3780"/>
              <a:gd name="T1" fmla="*/ 2147483647 h 1800"/>
              <a:gd name="T2" fmla="*/ 2147483647 w 3780"/>
              <a:gd name="T3" fmla="*/ 2147483647 h 1800"/>
              <a:gd name="T4" fmla="*/ 2147483647 w 3780"/>
              <a:gd name="T5" fmla="*/ 2147483647 h 1800"/>
              <a:gd name="T6" fmla="*/ 2147483647 w 3780"/>
              <a:gd name="T7" fmla="*/ 2147483647 h 1800"/>
              <a:gd name="T8" fmla="*/ 2147483647 w 3780"/>
              <a:gd name="T9" fmla="*/ 2147483647 h 1800"/>
              <a:gd name="T10" fmla="*/ 2147483647 w 3780"/>
              <a:gd name="T11" fmla="*/ 2147483647 h 1800"/>
              <a:gd name="T12" fmla="*/ 2147483647 w 3780"/>
              <a:gd name="T13" fmla="*/ 2147483647 h 1800"/>
              <a:gd name="T14" fmla="*/ 2147483647 w 3780"/>
              <a:gd name="T15" fmla="*/ 2147483647 h 1800"/>
              <a:gd name="T16" fmla="*/ 2147483647 w 3780"/>
              <a:gd name="T17" fmla="*/ 2147483647 h 1800"/>
              <a:gd name="T18" fmla="*/ 2147483647 w 3780"/>
              <a:gd name="T19" fmla="*/ 2147483647 h 1800"/>
              <a:gd name="T20" fmla="*/ 2147483647 w 3780"/>
              <a:gd name="T21" fmla="*/ 2147483647 h 1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80"/>
              <a:gd name="T34" fmla="*/ 0 h 1800"/>
              <a:gd name="T35" fmla="*/ 3780 w 3780"/>
              <a:gd name="T36" fmla="*/ 1800 h 18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80" h="1800">
                <a:moveTo>
                  <a:pt x="0" y="870"/>
                </a:moveTo>
                <a:cubicBezTo>
                  <a:pt x="180" y="870"/>
                  <a:pt x="360" y="870"/>
                  <a:pt x="540" y="870"/>
                </a:cubicBezTo>
                <a:cubicBezTo>
                  <a:pt x="720" y="870"/>
                  <a:pt x="960" y="900"/>
                  <a:pt x="1080" y="870"/>
                </a:cubicBezTo>
                <a:cubicBezTo>
                  <a:pt x="1200" y="840"/>
                  <a:pt x="1170" y="810"/>
                  <a:pt x="1260" y="690"/>
                </a:cubicBezTo>
                <a:cubicBezTo>
                  <a:pt x="1350" y="570"/>
                  <a:pt x="1500" y="240"/>
                  <a:pt x="1620" y="150"/>
                </a:cubicBezTo>
                <a:cubicBezTo>
                  <a:pt x="1740" y="60"/>
                  <a:pt x="1860" y="0"/>
                  <a:pt x="1980" y="150"/>
                </a:cubicBezTo>
                <a:cubicBezTo>
                  <a:pt x="2100" y="300"/>
                  <a:pt x="2250" y="810"/>
                  <a:pt x="2340" y="1050"/>
                </a:cubicBezTo>
                <a:cubicBezTo>
                  <a:pt x="2430" y="1290"/>
                  <a:pt x="2430" y="1470"/>
                  <a:pt x="2520" y="1590"/>
                </a:cubicBezTo>
                <a:cubicBezTo>
                  <a:pt x="2610" y="1710"/>
                  <a:pt x="2730" y="1740"/>
                  <a:pt x="2880" y="1770"/>
                </a:cubicBezTo>
                <a:cubicBezTo>
                  <a:pt x="3030" y="1800"/>
                  <a:pt x="3270" y="1770"/>
                  <a:pt x="3420" y="1770"/>
                </a:cubicBezTo>
                <a:cubicBezTo>
                  <a:pt x="3570" y="1770"/>
                  <a:pt x="3675" y="1770"/>
                  <a:pt x="3780" y="1770"/>
                </a:cubicBezTo>
              </a:path>
            </a:pathLst>
          </a:custGeom>
          <a:noFill/>
          <a:ln w="57150">
            <a:solidFill>
              <a:srgbClr val="000000"/>
            </a:solidFill>
            <a:round/>
            <a:headEnd/>
            <a:tailEnd/>
          </a:ln>
        </p:spPr>
        <p:txBody>
          <a:bodyPr/>
          <a:lstStyle/>
          <a:p>
            <a:endParaRPr lang="en-US"/>
          </a:p>
        </p:txBody>
      </p:sp>
      <p:sp>
        <p:nvSpPr>
          <p:cNvPr id="39943" name="Text Box 6"/>
          <p:cNvSpPr txBox="1">
            <a:spLocks noChangeArrowheads="1"/>
          </p:cNvSpPr>
          <p:nvPr/>
        </p:nvSpPr>
        <p:spPr bwMode="auto">
          <a:xfrm>
            <a:off x="1150938" y="4614863"/>
            <a:ext cx="1439862" cy="566737"/>
          </a:xfrm>
          <a:prstGeom prst="rect">
            <a:avLst/>
          </a:prstGeom>
          <a:noFill/>
          <a:ln w="9525">
            <a:noFill/>
            <a:miter lim="800000"/>
            <a:headEnd/>
            <a:tailEnd/>
          </a:ln>
        </p:spPr>
        <p:txBody>
          <a:bodyPr/>
          <a:lstStyle/>
          <a:p>
            <a:pPr eaLnBrk="0" hangingPunct="0"/>
            <a:r>
              <a:rPr lang="en-US" dirty="0">
                <a:solidFill>
                  <a:srgbClr val="FF0000"/>
                </a:solidFill>
              </a:rPr>
              <a:t>Energy</a:t>
            </a:r>
          </a:p>
        </p:txBody>
      </p:sp>
      <p:sp>
        <p:nvSpPr>
          <p:cNvPr id="39944" name="Text Box 7"/>
          <p:cNvSpPr txBox="1">
            <a:spLocks noChangeArrowheads="1"/>
          </p:cNvSpPr>
          <p:nvPr/>
        </p:nvSpPr>
        <p:spPr bwMode="auto">
          <a:xfrm>
            <a:off x="2286000" y="6248400"/>
            <a:ext cx="5257800" cy="457200"/>
          </a:xfrm>
          <a:prstGeom prst="rect">
            <a:avLst/>
          </a:prstGeom>
          <a:noFill/>
          <a:ln w="9525">
            <a:noFill/>
            <a:miter lim="800000"/>
            <a:headEnd/>
            <a:tailEnd/>
          </a:ln>
        </p:spPr>
        <p:txBody>
          <a:bodyPr/>
          <a:lstStyle/>
          <a:p>
            <a:pPr eaLnBrk="0" hangingPunct="0"/>
            <a:r>
              <a:rPr lang="en-US" dirty="0" err="1">
                <a:solidFill>
                  <a:srgbClr val="FF0000"/>
                </a:solidFill>
              </a:rPr>
              <a:t>Rxn</a:t>
            </a:r>
            <a:r>
              <a:rPr lang="en-US" dirty="0">
                <a:solidFill>
                  <a:srgbClr val="FF0000"/>
                </a:solidFill>
              </a:rPr>
              <a:t> coordinate</a:t>
            </a:r>
          </a:p>
        </p:txBody>
      </p:sp>
      <p:sp>
        <p:nvSpPr>
          <p:cNvPr id="39945" name="Line 11"/>
          <p:cNvSpPr>
            <a:spLocks noChangeShapeType="1"/>
          </p:cNvSpPr>
          <p:nvPr/>
        </p:nvSpPr>
        <p:spPr bwMode="auto">
          <a:xfrm>
            <a:off x="4464050" y="4086225"/>
            <a:ext cx="0" cy="942975"/>
          </a:xfrm>
          <a:prstGeom prst="line">
            <a:avLst/>
          </a:prstGeom>
          <a:noFill/>
          <a:ln w="38100">
            <a:solidFill>
              <a:schemeClr val="tx1"/>
            </a:solidFill>
            <a:round/>
            <a:headEnd type="triangle" w="med" len="med"/>
            <a:tailEnd type="triangle" w="med" len="med"/>
          </a:ln>
        </p:spPr>
        <p:txBody>
          <a:bodyPr/>
          <a:lstStyle/>
          <a:p>
            <a:endParaRPr lang="en-US"/>
          </a:p>
        </p:txBody>
      </p:sp>
      <p:sp>
        <p:nvSpPr>
          <p:cNvPr id="39946" name="Text Box 12"/>
          <p:cNvSpPr txBox="1">
            <a:spLocks noChangeArrowheads="1"/>
          </p:cNvSpPr>
          <p:nvPr/>
        </p:nvSpPr>
        <p:spPr bwMode="auto">
          <a:xfrm>
            <a:off x="5943600" y="3657600"/>
            <a:ext cx="1828800" cy="754063"/>
          </a:xfrm>
          <a:prstGeom prst="rect">
            <a:avLst/>
          </a:prstGeom>
          <a:noFill/>
          <a:ln w="9525">
            <a:noFill/>
            <a:miter lim="800000"/>
            <a:headEnd/>
            <a:tailEnd/>
          </a:ln>
        </p:spPr>
        <p:txBody>
          <a:bodyPr/>
          <a:lstStyle/>
          <a:p>
            <a:pPr eaLnBrk="0" hangingPunct="0"/>
            <a:r>
              <a:rPr lang="en-US" sz="2800" b="1"/>
              <a:t>E</a:t>
            </a:r>
            <a:r>
              <a:rPr lang="en-US" sz="2800" b="1" baseline="-25000"/>
              <a:t>a, uncatalyzed</a:t>
            </a:r>
          </a:p>
        </p:txBody>
      </p:sp>
      <p:sp>
        <p:nvSpPr>
          <p:cNvPr id="39947" name="Line 13"/>
          <p:cNvSpPr>
            <a:spLocks noChangeShapeType="1"/>
          </p:cNvSpPr>
          <p:nvPr/>
        </p:nvSpPr>
        <p:spPr bwMode="auto">
          <a:xfrm>
            <a:off x="4464050" y="5002213"/>
            <a:ext cx="0" cy="941387"/>
          </a:xfrm>
          <a:prstGeom prst="line">
            <a:avLst/>
          </a:prstGeom>
          <a:noFill/>
          <a:ln w="38100">
            <a:solidFill>
              <a:srgbClr val="FFFF00"/>
            </a:solidFill>
            <a:round/>
            <a:headEnd type="triangle" w="med" len="med"/>
            <a:tailEnd type="triangle" w="med" len="med"/>
          </a:ln>
        </p:spPr>
        <p:txBody>
          <a:bodyPr/>
          <a:lstStyle/>
          <a:p>
            <a:endParaRPr lang="en-US"/>
          </a:p>
        </p:txBody>
      </p:sp>
      <p:sp>
        <p:nvSpPr>
          <p:cNvPr id="39948" name="Text Box 14"/>
          <p:cNvSpPr txBox="1">
            <a:spLocks noChangeArrowheads="1"/>
          </p:cNvSpPr>
          <p:nvPr/>
        </p:nvSpPr>
        <p:spPr bwMode="auto">
          <a:xfrm>
            <a:off x="4479925" y="5341938"/>
            <a:ext cx="1235075" cy="754062"/>
          </a:xfrm>
          <a:prstGeom prst="rect">
            <a:avLst/>
          </a:prstGeom>
          <a:noFill/>
          <a:ln w="9525">
            <a:noFill/>
            <a:miter lim="800000"/>
            <a:headEnd/>
            <a:tailEnd/>
          </a:ln>
        </p:spPr>
        <p:txBody>
          <a:bodyPr/>
          <a:lstStyle/>
          <a:p>
            <a:pPr eaLnBrk="0" hangingPunct="0"/>
            <a:r>
              <a:rPr lang="en-US" sz="2800" b="1">
                <a:solidFill>
                  <a:srgbClr val="FFFF00"/>
                </a:solidFill>
                <a:latin typeface="Symbol" pitchFamily="18" charset="2"/>
              </a:rPr>
              <a:t>D</a:t>
            </a:r>
            <a:r>
              <a:rPr lang="en-US" sz="2800" b="1">
                <a:solidFill>
                  <a:srgbClr val="FFFF00"/>
                </a:solidFill>
              </a:rPr>
              <a:t>E</a:t>
            </a:r>
            <a:r>
              <a:rPr lang="en-US" sz="2800" b="1" baseline="-25000">
                <a:solidFill>
                  <a:srgbClr val="FFFF00"/>
                </a:solidFill>
              </a:rPr>
              <a:t>rxn</a:t>
            </a:r>
          </a:p>
        </p:txBody>
      </p:sp>
      <p:sp>
        <p:nvSpPr>
          <p:cNvPr id="39949" name="Line 15"/>
          <p:cNvSpPr>
            <a:spLocks noChangeShapeType="1"/>
          </p:cNvSpPr>
          <p:nvPr/>
        </p:nvSpPr>
        <p:spPr bwMode="auto">
          <a:xfrm>
            <a:off x="2057400" y="6292850"/>
            <a:ext cx="5181600" cy="0"/>
          </a:xfrm>
          <a:prstGeom prst="line">
            <a:avLst/>
          </a:prstGeom>
          <a:noFill/>
          <a:ln w="38100">
            <a:solidFill>
              <a:schemeClr val="bg2"/>
            </a:solidFill>
            <a:round/>
            <a:headEnd/>
            <a:tailEnd/>
          </a:ln>
        </p:spPr>
        <p:txBody>
          <a:bodyPr wrap="none"/>
          <a:lstStyle/>
          <a:p>
            <a:endParaRPr lang="en-US"/>
          </a:p>
        </p:txBody>
      </p:sp>
      <p:sp>
        <p:nvSpPr>
          <p:cNvPr id="22544" name="Text Box 16"/>
          <p:cNvSpPr txBox="1">
            <a:spLocks noChangeArrowheads="1"/>
          </p:cNvSpPr>
          <p:nvPr/>
        </p:nvSpPr>
        <p:spPr bwMode="auto">
          <a:xfrm>
            <a:off x="5943600" y="4419600"/>
            <a:ext cx="1981200" cy="754063"/>
          </a:xfrm>
          <a:prstGeom prst="rect">
            <a:avLst/>
          </a:prstGeom>
          <a:noFill/>
          <a:ln w="9525">
            <a:noFill/>
            <a:miter lim="800000"/>
            <a:headEnd/>
            <a:tailEnd/>
          </a:ln>
        </p:spPr>
        <p:txBody>
          <a:bodyPr/>
          <a:lstStyle/>
          <a:p>
            <a:pPr eaLnBrk="0" hangingPunct="0"/>
            <a:r>
              <a:rPr lang="en-US" sz="2800" b="1">
                <a:solidFill>
                  <a:srgbClr val="669900"/>
                </a:solidFill>
              </a:rPr>
              <a:t>E</a:t>
            </a:r>
            <a:r>
              <a:rPr lang="en-US" sz="2800" b="1" baseline="-25000">
                <a:solidFill>
                  <a:srgbClr val="669900"/>
                </a:solidFill>
              </a:rPr>
              <a:t>a, catalyzed</a:t>
            </a:r>
          </a:p>
        </p:txBody>
      </p:sp>
      <p:sp>
        <p:nvSpPr>
          <p:cNvPr id="39951" name="Line 17"/>
          <p:cNvSpPr>
            <a:spLocks noChangeShapeType="1"/>
          </p:cNvSpPr>
          <p:nvPr/>
        </p:nvSpPr>
        <p:spPr bwMode="auto">
          <a:xfrm flipV="1">
            <a:off x="4419600" y="3962400"/>
            <a:ext cx="1600200" cy="457200"/>
          </a:xfrm>
          <a:prstGeom prst="line">
            <a:avLst/>
          </a:prstGeom>
          <a:noFill/>
          <a:ln w="9525">
            <a:solidFill>
              <a:schemeClr val="tx1"/>
            </a:solidFill>
            <a:round/>
            <a:headEnd/>
            <a:tailEnd/>
          </a:ln>
        </p:spPr>
        <p:txBody>
          <a:bodyPr wrap="none"/>
          <a:lstStyle/>
          <a:p>
            <a:endParaRPr lang="en-US"/>
          </a:p>
        </p:txBody>
      </p:sp>
      <p:sp>
        <p:nvSpPr>
          <p:cNvPr id="22546" name="Line 18"/>
          <p:cNvSpPr>
            <a:spLocks noChangeShapeType="1"/>
          </p:cNvSpPr>
          <p:nvPr/>
        </p:nvSpPr>
        <p:spPr bwMode="auto">
          <a:xfrm flipH="1" flipV="1">
            <a:off x="4572000" y="4648200"/>
            <a:ext cx="1447800" cy="76200"/>
          </a:xfrm>
          <a:prstGeom prst="line">
            <a:avLst/>
          </a:prstGeom>
          <a:noFill/>
          <a:ln w="9525">
            <a:solidFill>
              <a:srgbClr val="669900"/>
            </a:solidFill>
            <a:round/>
            <a:headEnd/>
            <a:tailEnd/>
          </a:ln>
        </p:spPr>
        <p:txBody>
          <a:bodyPr wrap="none"/>
          <a:lstStyle/>
          <a:p>
            <a:endParaRPr lang="en-US"/>
          </a:p>
        </p:txBody>
      </p:sp>
      <p:sp>
        <p:nvSpPr>
          <p:cNvPr id="22547" name="Freeform 19"/>
          <p:cNvSpPr>
            <a:spLocks/>
          </p:cNvSpPr>
          <p:nvPr/>
        </p:nvSpPr>
        <p:spPr bwMode="auto">
          <a:xfrm>
            <a:off x="2057400" y="4456113"/>
            <a:ext cx="5089525" cy="1563687"/>
          </a:xfrm>
          <a:custGeom>
            <a:avLst/>
            <a:gdLst>
              <a:gd name="T0" fmla="*/ 0 w 3206"/>
              <a:gd name="T1" fmla="*/ 2147483647 h 985"/>
              <a:gd name="T2" fmla="*/ 2147483647 w 3206"/>
              <a:gd name="T3" fmla="*/ 2147483647 h 985"/>
              <a:gd name="T4" fmla="*/ 2147483647 w 3206"/>
              <a:gd name="T5" fmla="*/ 2147483647 h 985"/>
              <a:gd name="T6" fmla="*/ 2147483647 w 3206"/>
              <a:gd name="T7" fmla="*/ 2147483647 h 985"/>
              <a:gd name="T8" fmla="*/ 2147483647 w 3206"/>
              <a:gd name="T9" fmla="*/ 2147483647 h 985"/>
              <a:gd name="T10" fmla="*/ 2147483647 w 3206"/>
              <a:gd name="T11" fmla="*/ 2147483647 h 985"/>
              <a:gd name="T12" fmla="*/ 2147483647 w 3206"/>
              <a:gd name="T13" fmla="*/ 2147483647 h 985"/>
              <a:gd name="T14" fmla="*/ 2147483647 w 3206"/>
              <a:gd name="T15" fmla="*/ 2147483647 h 985"/>
              <a:gd name="T16" fmla="*/ 2147483647 w 3206"/>
              <a:gd name="T17" fmla="*/ 2147483647 h 985"/>
              <a:gd name="T18" fmla="*/ 2147483647 w 3206"/>
              <a:gd name="T19" fmla="*/ 2147483647 h 985"/>
              <a:gd name="T20" fmla="*/ 2147483647 w 3206"/>
              <a:gd name="T21" fmla="*/ 2147483647 h 9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06"/>
              <a:gd name="T34" fmla="*/ 0 h 985"/>
              <a:gd name="T35" fmla="*/ 3206 w 3206"/>
              <a:gd name="T36" fmla="*/ 985 h 98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06" h="985">
                <a:moveTo>
                  <a:pt x="0" y="340"/>
                </a:moveTo>
                <a:cubicBezTo>
                  <a:pt x="153" y="340"/>
                  <a:pt x="305" y="340"/>
                  <a:pt x="458" y="340"/>
                </a:cubicBezTo>
                <a:cubicBezTo>
                  <a:pt x="611" y="340"/>
                  <a:pt x="816" y="351"/>
                  <a:pt x="916" y="340"/>
                </a:cubicBezTo>
                <a:cubicBezTo>
                  <a:pt x="1016" y="329"/>
                  <a:pt x="979" y="324"/>
                  <a:pt x="1056" y="273"/>
                </a:cubicBezTo>
                <a:cubicBezTo>
                  <a:pt x="1133" y="222"/>
                  <a:pt x="1261" y="66"/>
                  <a:pt x="1376" y="33"/>
                </a:cubicBezTo>
                <a:cubicBezTo>
                  <a:pt x="1491" y="0"/>
                  <a:pt x="1643" y="1"/>
                  <a:pt x="1744" y="73"/>
                </a:cubicBezTo>
                <a:cubicBezTo>
                  <a:pt x="1845" y="145"/>
                  <a:pt x="1920" y="337"/>
                  <a:pt x="1985" y="465"/>
                </a:cubicBezTo>
                <a:cubicBezTo>
                  <a:pt x="2050" y="593"/>
                  <a:pt x="2061" y="756"/>
                  <a:pt x="2137" y="839"/>
                </a:cubicBezTo>
                <a:cubicBezTo>
                  <a:pt x="2214" y="923"/>
                  <a:pt x="2315" y="943"/>
                  <a:pt x="2443" y="964"/>
                </a:cubicBezTo>
                <a:cubicBezTo>
                  <a:pt x="2570" y="985"/>
                  <a:pt x="2773" y="964"/>
                  <a:pt x="2901" y="964"/>
                </a:cubicBezTo>
                <a:cubicBezTo>
                  <a:pt x="3028" y="964"/>
                  <a:pt x="3117" y="964"/>
                  <a:pt x="3206" y="964"/>
                </a:cubicBezTo>
              </a:path>
            </a:pathLst>
          </a:custGeom>
          <a:noFill/>
          <a:ln w="57150">
            <a:solidFill>
              <a:srgbClr val="000000"/>
            </a:solidFill>
            <a:prstDash val="sysDot"/>
            <a:round/>
            <a:headEnd/>
            <a:tailEnd/>
          </a:ln>
        </p:spPr>
        <p:txBody>
          <a:bodyPr/>
          <a:lstStyle/>
          <a:p>
            <a:endParaRPr lang="en-US"/>
          </a:p>
        </p:txBody>
      </p:sp>
      <p:sp>
        <p:nvSpPr>
          <p:cNvPr id="22548" name="Line 20"/>
          <p:cNvSpPr>
            <a:spLocks noChangeShapeType="1"/>
          </p:cNvSpPr>
          <p:nvPr/>
        </p:nvSpPr>
        <p:spPr bwMode="auto">
          <a:xfrm>
            <a:off x="4572000" y="4452938"/>
            <a:ext cx="0" cy="576262"/>
          </a:xfrm>
          <a:prstGeom prst="line">
            <a:avLst/>
          </a:prstGeom>
          <a:noFill/>
          <a:ln w="38100">
            <a:solidFill>
              <a:srgbClr val="669900"/>
            </a:solidFill>
            <a:round/>
            <a:headEnd type="triangle" w="med" len="me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47"/>
                                        </p:tgtEl>
                                        <p:attrNameLst>
                                          <p:attrName>style.visibility</p:attrName>
                                        </p:attrNameLst>
                                      </p:cBhvr>
                                      <p:to>
                                        <p:strVal val="visible"/>
                                      </p:to>
                                    </p:set>
                                    <p:animEffect transition="in" filter="wipe(left)">
                                      <p:cBhvr>
                                        <p:cTn id="7" dur="500"/>
                                        <p:tgtEl>
                                          <p:spTgt spid="2254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2548"/>
                                        </p:tgtEl>
                                        <p:attrNameLst>
                                          <p:attrName>style.visibility</p:attrName>
                                        </p:attrNameLst>
                                      </p:cBhvr>
                                      <p:to>
                                        <p:strVal val="visible"/>
                                      </p:to>
                                    </p:set>
                                    <p:animEffect transition="in" filter="box(out)">
                                      <p:cBhvr>
                                        <p:cTn id="12" dur="500"/>
                                        <p:tgtEl>
                                          <p:spTgt spid="2254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46"/>
                                        </p:tgtEl>
                                        <p:attrNameLst>
                                          <p:attrName>style.visibility</p:attrName>
                                        </p:attrNameLst>
                                      </p:cBhvr>
                                      <p:to>
                                        <p:strVal val="visible"/>
                                      </p:to>
                                    </p:set>
                                    <p:animEffect transition="in" filter="wipe(left)">
                                      <p:cBhvr>
                                        <p:cTn id="17" dur="500"/>
                                        <p:tgtEl>
                                          <p:spTgt spid="2254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44"/>
                                        </p:tgtEl>
                                        <p:attrNameLst>
                                          <p:attrName>style.visibility</p:attrName>
                                        </p:attrNameLst>
                                      </p:cBhvr>
                                      <p:to>
                                        <p:strVal val="visible"/>
                                      </p:to>
                                    </p:set>
                                    <p:animEffect transition="in" filter="wipe(left)">
                                      <p:cBhvr>
                                        <p:cTn id="22" dur="500"/>
                                        <p:tgtEl>
                                          <p:spTgt spid="22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4" grpId="0"/>
      <p:bldP spid="22546" grpId="0" animBg="1"/>
      <p:bldP spid="22547" grpId="0" animBg="1"/>
      <p:bldP spid="225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28600"/>
            <a:ext cx="8229600" cy="591312"/>
          </a:xfrm>
        </p:spPr>
        <p:txBody>
          <a:bodyPr>
            <a:normAutofit fontScale="90000"/>
          </a:bodyPr>
          <a:lstStyle/>
          <a:p>
            <a:pPr eaLnBrk="1" hangingPunct="1">
              <a:defRPr/>
            </a:pPr>
            <a:r>
              <a:rPr lang="en-US" dirty="0" smtClean="0"/>
              <a:t>14.1: Reaction rates</a:t>
            </a:r>
          </a:p>
        </p:txBody>
      </p:sp>
      <p:sp>
        <p:nvSpPr>
          <p:cNvPr id="2056" name="Rectangle 3"/>
          <p:cNvSpPr>
            <a:spLocks noGrp="1" noChangeArrowheads="1"/>
          </p:cNvSpPr>
          <p:nvPr>
            <p:ph idx="1"/>
          </p:nvPr>
        </p:nvSpPr>
        <p:spPr>
          <a:xfrm>
            <a:off x="152400" y="762000"/>
            <a:ext cx="8763000" cy="5867400"/>
          </a:xfrm>
        </p:spPr>
        <p:txBody>
          <a:bodyPr/>
          <a:lstStyle/>
          <a:p>
            <a:pPr lvl="1" eaLnBrk="1" hangingPunct="1">
              <a:buFont typeface="Wingdings" pitchFamily="2" charset="2"/>
              <a:buNone/>
            </a:pPr>
            <a:r>
              <a:rPr lang="en-US" sz="3200" dirty="0" smtClean="0">
                <a:solidFill>
                  <a:srgbClr val="0066FF"/>
                </a:solidFill>
              </a:rPr>
              <a:t>Ex: Balance the following reaction, then determine how the rates of each compound are related:</a:t>
            </a:r>
          </a:p>
          <a:p>
            <a:pPr lvl="1" algn="ctr" eaLnBrk="1" hangingPunct="1">
              <a:buFont typeface="Wingdings" pitchFamily="2" charset="2"/>
              <a:buNone/>
            </a:pPr>
            <a:r>
              <a:rPr lang="en-US" sz="3200" dirty="0" smtClean="0">
                <a:solidFill>
                  <a:srgbClr val="0066FF"/>
                </a:solidFill>
              </a:rPr>
              <a:t>N</a:t>
            </a:r>
            <a:r>
              <a:rPr lang="en-US" sz="3200" baseline="-25000" dirty="0" smtClean="0">
                <a:solidFill>
                  <a:srgbClr val="0066FF"/>
                </a:solidFill>
              </a:rPr>
              <a:t>2</a:t>
            </a:r>
            <a:r>
              <a:rPr lang="en-US" sz="3200" dirty="0" smtClean="0">
                <a:solidFill>
                  <a:srgbClr val="0066FF"/>
                </a:solidFill>
              </a:rPr>
              <a:t>O</a:t>
            </a:r>
            <a:r>
              <a:rPr lang="en-US" sz="3200" baseline="-25000" dirty="0" smtClean="0">
                <a:solidFill>
                  <a:srgbClr val="0066FF"/>
                </a:solidFill>
              </a:rPr>
              <a:t>5</a:t>
            </a:r>
            <a:r>
              <a:rPr lang="en-US" sz="3200" dirty="0" smtClean="0">
                <a:solidFill>
                  <a:srgbClr val="0066FF"/>
                </a:solidFill>
              </a:rPr>
              <a:t> </a:t>
            </a:r>
            <a:r>
              <a:rPr lang="en-US" sz="3200" dirty="0" smtClean="0">
                <a:solidFill>
                  <a:srgbClr val="0066FF"/>
                </a:solidFill>
              </a:rPr>
              <a:t>(g) →    NO</a:t>
            </a:r>
            <a:r>
              <a:rPr lang="en-US" sz="3200" baseline="-25000" dirty="0" smtClean="0">
                <a:solidFill>
                  <a:srgbClr val="0066FF"/>
                </a:solidFill>
              </a:rPr>
              <a:t>2</a:t>
            </a:r>
            <a:r>
              <a:rPr lang="en-US" sz="3200" dirty="0" smtClean="0">
                <a:solidFill>
                  <a:srgbClr val="0066FF"/>
                </a:solidFill>
              </a:rPr>
              <a:t> (g) + O</a:t>
            </a:r>
            <a:r>
              <a:rPr lang="en-US" sz="3200" baseline="-25000" dirty="0" smtClean="0">
                <a:solidFill>
                  <a:srgbClr val="0066FF"/>
                </a:solidFill>
              </a:rPr>
              <a:t>2</a:t>
            </a:r>
            <a:r>
              <a:rPr lang="en-US" sz="3200" dirty="0" smtClean="0">
                <a:solidFill>
                  <a:srgbClr val="0066FF"/>
                </a:solidFill>
              </a:rPr>
              <a:t> (g)</a:t>
            </a:r>
          </a:p>
        </p:txBody>
      </p:sp>
      <p:sp>
        <p:nvSpPr>
          <p:cNvPr id="2054" name="Slide Number Placeholder 3"/>
          <p:cNvSpPr>
            <a:spLocks noGrp="1"/>
          </p:cNvSpPr>
          <p:nvPr>
            <p:ph type="sldNum" sz="quarter" idx="12"/>
          </p:nvPr>
        </p:nvSpPr>
        <p:spPr>
          <a:noFill/>
        </p:spPr>
        <p:txBody>
          <a:bodyPr/>
          <a:lstStyle/>
          <a:p>
            <a:fld id="{CE51F377-ED1F-4EDC-AF03-25E447F64ACB}" type="slidenum">
              <a:rPr lang="en-US" smtClean="0"/>
              <a:pPr/>
              <a:t>4</a:t>
            </a:fld>
            <a:endParaRPr lang="en-US" smtClean="0"/>
          </a:p>
        </p:txBody>
      </p:sp>
      <p:graphicFrame>
        <p:nvGraphicFramePr>
          <p:cNvPr id="34821" name="Object 5"/>
          <p:cNvGraphicFramePr>
            <a:graphicFrameLocks noChangeAspect="1"/>
          </p:cNvGraphicFramePr>
          <p:nvPr/>
        </p:nvGraphicFramePr>
        <p:xfrm>
          <a:off x="990600" y="3276600"/>
          <a:ext cx="2343150" cy="1084263"/>
        </p:xfrm>
        <a:graphic>
          <a:graphicData uri="http://schemas.openxmlformats.org/presentationml/2006/ole">
            <p:oleObj spid="_x0000_s2050" name="Equation" r:id="rId4" imgW="850680" imgH="393480" progId="Equation.3">
              <p:embed/>
            </p:oleObj>
          </a:graphicData>
        </a:graphic>
      </p:graphicFrame>
      <p:graphicFrame>
        <p:nvGraphicFramePr>
          <p:cNvPr id="34823" name="Object 7"/>
          <p:cNvGraphicFramePr>
            <a:graphicFrameLocks noChangeAspect="1"/>
          </p:cNvGraphicFramePr>
          <p:nvPr/>
        </p:nvGraphicFramePr>
        <p:xfrm>
          <a:off x="5562600" y="3276600"/>
          <a:ext cx="2484438" cy="1084263"/>
        </p:xfrm>
        <a:graphic>
          <a:graphicData uri="http://schemas.openxmlformats.org/presentationml/2006/ole">
            <p:oleObj spid="_x0000_s2051" name="Equation" r:id="rId5" imgW="901440" imgH="393480" progId="Equation.3">
              <p:embed/>
            </p:oleObj>
          </a:graphicData>
        </a:graphic>
      </p:graphicFrame>
      <p:graphicFrame>
        <p:nvGraphicFramePr>
          <p:cNvPr id="34824" name="Object 8"/>
          <p:cNvGraphicFramePr>
            <a:graphicFrameLocks noChangeAspect="1"/>
          </p:cNvGraphicFramePr>
          <p:nvPr/>
        </p:nvGraphicFramePr>
        <p:xfrm>
          <a:off x="3352800" y="3276600"/>
          <a:ext cx="2133600" cy="1084263"/>
        </p:xfrm>
        <a:graphic>
          <a:graphicData uri="http://schemas.openxmlformats.org/presentationml/2006/ole">
            <p:oleObj spid="_x0000_s2052" name="Equation" r:id="rId6" imgW="774360" imgH="393480" progId="Equation.3">
              <p:embed/>
            </p:oleObj>
          </a:graphicData>
        </a:graphic>
      </p:graphicFrame>
      <p:sp>
        <p:nvSpPr>
          <p:cNvPr id="34825" name="Text Box 9"/>
          <p:cNvSpPr txBox="1">
            <a:spLocks noChangeArrowheads="1"/>
          </p:cNvSpPr>
          <p:nvPr/>
        </p:nvSpPr>
        <p:spPr bwMode="auto">
          <a:xfrm>
            <a:off x="4038600" y="2286000"/>
            <a:ext cx="457200" cy="579437"/>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4</a:t>
            </a:r>
          </a:p>
        </p:txBody>
      </p:sp>
      <p:sp>
        <p:nvSpPr>
          <p:cNvPr id="34827" name="Text Box 11"/>
          <p:cNvSpPr txBox="1">
            <a:spLocks noChangeArrowheads="1"/>
          </p:cNvSpPr>
          <p:nvPr/>
        </p:nvSpPr>
        <p:spPr bwMode="auto">
          <a:xfrm>
            <a:off x="1447800" y="2286000"/>
            <a:ext cx="457200" cy="579437"/>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2</a:t>
            </a:r>
          </a:p>
        </p:txBody>
      </p:sp>
      <p:sp>
        <p:nvSpPr>
          <p:cNvPr id="2059" name="Text Box 12"/>
          <p:cNvSpPr txBox="1">
            <a:spLocks noChangeArrowheads="1"/>
          </p:cNvSpPr>
          <p:nvPr/>
        </p:nvSpPr>
        <p:spPr bwMode="auto">
          <a:xfrm>
            <a:off x="228600" y="4648200"/>
            <a:ext cx="8915400" cy="584775"/>
          </a:xfrm>
          <a:prstGeom prst="rect">
            <a:avLst/>
          </a:prstGeom>
          <a:noFill/>
          <a:ln w="9525">
            <a:noFill/>
            <a:miter lim="800000"/>
            <a:headEnd/>
            <a:tailEnd/>
          </a:ln>
        </p:spPr>
        <p:txBody>
          <a:bodyPr wrap="square">
            <a:spAutoFit/>
          </a:bodyPr>
          <a:lstStyle/>
          <a:p>
            <a:pPr>
              <a:spcBef>
                <a:spcPct val="50000"/>
              </a:spcBef>
              <a:buFontTx/>
              <a:buChar char="•"/>
            </a:pPr>
            <a:r>
              <a:rPr lang="en-US" sz="3200" dirty="0">
                <a:solidFill>
                  <a:schemeClr val="tx2">
                    <a:lumMod val="75000"/>
                  </a:schemeClr>
                </a:solidFill>
              </a:rPr>
              <a:t> If </a:t>
            </a:r>
            <a:r>
              <a:rPr lang="en-US" sz="3200" dirty="0">
                <a:solidFill>
                  <a:schemeClr val="tx2">
                    <a:lumMod val="75000"/>
                  </a:schemeClr>
                </a:solidFill>
                <a:latin typeface="Symbol" pitchFamily="18" charset="2"/>
              </a:rPr>
              <a:t>D</a:t>
            </a:r>
            <a:r>
              <a:rPr lang="en-US" sz="3200" dirty="0">
                <a:solidFill>
                  <a:schemeClr val="tx2">
                    <a:lumMod val="75000"/>
                  </a:schemeClr>
                </a:solidFill>
              </a:rPr>
              <a:t>[O</a:t>
            </a:r>
            <a:r>
              <a:rPr lang="en-US" sz="3200" baseline="-25000" dirty="0">
                <a:solidFill>
                  <a:schemeClr val="tx2">
                    <a:lumMod val="75000"/>
                  </a:schemeClr>
                </a:solidFill>
              </a:rPr>
              <a:t>2</a:t>
            </a:r>
            <a:r>
              <a:rPr lang="en-US" sz="3200" dirty="0">
                <a:solidFill>
                  <a:schemeClr val="tx2">
                    <a:lumMod val="75000"/>
                  </a:schemeClr>
                </a:solidFill>
              </a:rPr>
              <a:t>]/</a:t>
            </a:r>
            <a:r>
              <a:rPr lang="en-US" sz="3200" dirty="0" err="1">
                <a:solidFill>
                  <a:schemeClr val="tx2">
                    <a:lumMod val="75000"/>
                  </a:schemeClr>
                </a:solidFill>
                <a:latin typeface="Symbol" pitchFamily="18" charset="2"/>
              </a:rPr>
              <a:t>D</a:t>
            </a:r>
            <a:r>
              <a:rPr lang="en-US" sz="3200" dirty="0" err="1">
                <a:solidFill>
                  <a:schemeClr val="tx2">
                    <a:lumMod val="75000"/>
                  </a:schemeClr>
                </a:solidFill>
              </a:rPr>
              <a:t>t</a:t>
            </a:r>
            <a:r>
              <a:rPr lang="en-US" sz="3200" dirty="0">
                <a:solidFill>
                  <a:schemeClr val="tx2">
                    <a:lumMod val="75000"/>
                  </a:schemeClr>
                </a:solidFill>
              </a:rPr>
              <a:t> = 5.0 M/s, what is </a:t>
            </a:r>
            <a:r>
              <a:rPr lang="en-US" sz="3200" dirty="0">
                <a:solidFill>
                  <a:schemeClr val="tx2">
                    <a:lumMod val="75000"/>
                  </a:schemeClr>
                </a:solidFill>
                <a:latin typeface="Symbol" pitchFamily="18" charset="2"/>
              </a:rPr>
              <a:t>D</a:t>
            </a:r>
            <a:r>
              <a:rPr lang="en-US" sz="3200" dirty="0">
                <a:solidFill>
                  <a:schemeClr val="tx2">
                    <a:lumMod val="75000"/>
                  </a:schemeClr>
                </a:solidFill>
              </a:rPr>
              <a:t>[N</a:t>
            </a:r>
            <a:r>
              <a:rPr lang="en-US" sz="3200" baseline="-25000" dirty="0">
                <a:solidFill>
                  <a:schemeClr val="tx2">
                    <a:lumMod val="75000"/>
                  </a:schemeClr>
                </a:solidFill>
              </a:rPr>
              <a:t>2</a:t>
            </a:r>
            <a:r>
              <a:rPr lang="en-US" sz="3200" dirty="0">
                <a:solidFill>
                  <a:schemeClr val="tx2">
                    <a:lumMod val="75000"/>
                  </a:schemeClr>
                </a:solidFill>
              </a:rPr>
              <a:t>O</a:t>
            </a:r>
            <a:r>
              <a:rPr lang="en-US" sz="3200" baseline="-25000" dirty="0">
                <a:solidFill>
                  <a:schemeClr val="tx2">
                    <a:lumMod val="75000"/>
                  </a:schemeClr>
                </a:solidFill>
              </a:rPr>
              <a:t>5</a:t>
            </a:r>
            <a:r>
              <a:rPr lang="en-US" sz="3200" dirty="0">
                <a:solidFill>
                  <a:schemeClr val="tx2">
                    <a:lumMod val="75000"/>
                  </a:schemeClr>
                </a:solidFill>
              </a:rPr>
              <a:t>]/</a:t>
            </a:r>
            <a:r>
              <a:rPr lang="en-US" sz="3200" dirty="0" err="1">
                <a:solidFill>
                  <a:schemeClr val="tx2">
                    <a:lumMod val="75000"/>
                  </a:schemeClr>
                </a:solidFill>
                <a:latin typeface="Symbol" pitchFamily="18" charset="2"/>
              </a:rPr>
              <a:t>D</a:t>
            </a:r>
            <a:r>
              <a:rPr lang="en-US" sz="3200" dirty="0" err="1">
                <a:solidFill>
                  <a:schemeClr val="tx2">
                    <a:lumMod val="75000"/>
                  </a:schemeClr>
                </a:solidFill>
              </a:rPr>
              <a:t>t</a:t>
            </a:r>
            <a:r>
              <a:rPr lang="en-US" sz="3200" dirty="0">
                <a:solidFill>
                  <a:schemeClr val="tx2">
                    <a:lumMod val="75000"/>
                  </a:schemeClr>
                </a:solidFill>
              </a:rPr>
              <a:t>?</a:t>
            </a:r>
          </a:p>
        </p:txBody>
      </p:sp>
      <p:graphicFrame>
        <p:nvGraphicFramePr>
          <p:cNvPr id="34830" name="Object 14"/>
          <p:cNvGraphicFramePr>
            <a:graphicFrameLocks noChangeAspect="1"/>
          </p:cNvGraphicFramePr>
          <p:nvPr/>
        </p:nvGraphicFramePr>
        <p:xfrm>
          <a:off x="354013" y="5426075"/>
          <a:ext cx="8589962" cy="1127125"/>
        </p:xfrm>
        <a:graphic>
          <a:graphicData uri="http://schemas.openxmlformats.org/presentationml/2006/ole">
            <p:oleObj spid="_x0000_s2053" name="Equation" r:id="rId7" imgW="328896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27"/>
                                        </p:tgtEl>
                                        <p:attrNameLst>
                                          <p:attrName>style.visibility</p:attrName>
                                        </p:attrNameLst>
                                      </p:cBhvr>
                                      <p:to>
                                        <p:strVal val="visible"/>
                                      </p:to>
                                    </p:set>
                                    <p:animEffect transition="in" filter="dissolve">
                                      <p:cBhvr>
                                        <p:cTn id="7" dur="500"/>
                                        <p:tgtEl>
                                          <p:spTgt spid="3482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4825"/>
                                        </p:tgtEl>
                                        <p:attrNameLst>
                                          <p:attrName>style.visibility</p:attrName>
                                        </p:attrNameLst>
                                      </p:cBhvr>
                                      <p:to>
                                        <p:strVal val="visible"/>
                                      </p:to>
                                    </p:set>
                                    <p:animEffect transition="in" filter="dissolve">
                                      <p:cBhvr>
                                        <p:cTn id="10" dur="500"/>
                                        <p:tgtEl>
                                          <p:spTgt spid="3482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4821"/>
                                        </p:tgtEl>
                                        <p:attrNameLst>
                                          <p:attrName>style.visibility</p:attrName>
                                        </p:attrNameLst>
                                      </p:cBhvr>
                                      <p:to>
                                        <p:strVal val="visible"/>
                                      </p:to>
                                    </p:set>
                                    <p:animEffect transition="in" filter="wipe(left)">
                                      <p:cBhvr>
                                        <p:cTn id="15" dur="500"/>
                                        <p:tgtEl>
                                          <p:spTgt spid="3482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4824"/>
                                        </p:tgtEl>
                                        <p:attrNameLst>
                                          <p:attrName>style.visibility</p:attrName>
                                        </p:attrNameLst>
                                      </p:cBhvr>
                                      <p:to>
                                        <p:strVal val="visible"/>
                                      </p:to>
                                    </p:set>
                                    <p:animEffect transition="in" filter="wipe(left)">
                                      <p:cBhvr>
                                        <p:cTn id="20" dur="500"/>
                                        <p:tgtEl>
                                          <p:spTgt spid="3482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4823"/>
                                        </p:tgtEl>
                                        <p:attrNameLst>
                                          <p:attrName>style.visibility</p:attrName>
                                        </p:attrNameLst>
                                      </p:cBhvr>
                                      <p:to>
                                        <p:strVal val="visible"/>
                                      </p:to>
                                    </p:set>
                                    <p:animEffect transition="in" filter="wipe(left)">
                                      <p:cBhvr>
                                        <p:cTn id="25" dur="500"/>
                                        <p:tgtEl>
                                          <p:spTgt spid="3482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4830"/>
                                        </p:tgtEl>
                                        <p:attrNameLst>
                                          <p:attrName>style.visibility</p:attrName>
                                        </p:attrNameLst>
                                      </p:cBhvr>
                                      <p:to>
                                        <p:strVal val="visible"/>
                                      </p:to>
                                    </p:set>
                                    <p:animEffect transition="in" filter="wipe(left)">
                                      <p:cBhvr>
                                        <p:cTn id="30" dur="500"/>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p:bldP spid="348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0"/>
            <a:ext cx="8229600" cy="685800"/>
          </a:xfrm>
        </p:spPr>
        <p:txBody>
          <a:bodyPr>
            <a:normAutofit fontScale="90000"/>
          </a:bodyPr>
          <a:lstStyle/>
          <a:p>
            <a:pPr eaLnBrk="1" hangingPunct="1">
              <a:defRPr/>
            </a:pPr>
            <a:r>
              <a:rPr lang="en-US" dirty="0" smtClean="0"/>
              <a:t>Reaction Rates</a:t>
            </a:r>
          </a:p>
        </p:txBody>
      </p:sp>
      <p:sp>
        <p:nvSpPr>
          <p:cNvPr id="17412" name="Rectangle 3"/>
          <p:cNvSpPr>
            <a:spLocks noGrp="1" noChangeArrowheads="1"/>
          </p:cNvSpPr>
          <p:nvPr>
            <p:ph idx="1"/>
          </p:nvPr>
        </p:nvSpPr>
        <p:spPr>
          <a:xfrm>
            <a:off x="457200" y="609600"/>
            <a:ext cx="8229600" cy="5715000"/>
          </a:xfrm>
        </p:spPr>
        <p:txBody>
          <a:bodyPr>
            <a:noAutofit/>
          </a:bodyPr>
          <a:lstStyle/>
          <a:p>
            <a:pPr eaLnBrk="1" hangingPunct="1"/>
            <a:r>
              <a:rPr lang="en-US" b="1" dirty="0" smtClean="0"/>
              <a:t>Average Rate:</a:t>
            </a:r>
            <a:r>
              <a:rPr lang="en-US" dirty="0" smtClean="0"/>
              <a:t> Rate of a reaction over a given period of time. Since the rates of reactions vary with time, this rate only gives an average over a period of time. It can be calculated by calculating change in concentration with time.</a:t>
            </a:r>
          </a:p>
          <a:p>
            <a:pPr eaLnBrk="1" hangingPunct="1"/>
            <a:r>
              <a:rPr lang="en-US" b="1" dirty="0" smtClean="0"/>
              <a:t>Instantaneous Rate</a:t>
            </a:r>
            <a:r>
              <a:rPr lang="en-US" dirty="0" smtClean="0"/>
              <a:t>: Rate of reaction at ONE given point of time. It can be calculated from conc.- time graph by finding the tangent of the graph.</a:t>
            </a:r>
          </a:p>
          <a:p>
            <a:pPr eaLnBrk="1" hangingPunct="1"/>
            <a:r>
              <a:rPr lang="en-US" b="1" dirty="0" smtClean="0"/>
              <a:t>Initial Rate:</a:t>
            </a:r>
            <a:r>
              <a:rPr lang="en-US" dirty="0" smtClean="0"/>
              <a:t> Rate of reaction at t=0. (its instantaneous rate at t=0). It is used in rate law equation and to study most reactions. Since most reactions are reversible, to find rate of reaction, both forward and reverse rates should be taken into account, which can be complicated. By using initial rate that problem does not exist.</a:t>
            </a:r>
          </a:p>
        </p:txBody>
      </p:sp>
      <p:sp>
        <p:nvSpPr>
          <p:cNvPr id="17410" name="Slide Number Placeholder 3"/>
          <p:cNvSpPr>
            <a:spLocks noGrp="1"/>
          </p:cNvSpPr>
          <p:nvPr>
            <p:ph type="sldNum" sz="quarter" idx="12"/>
          </p:nvPr>
        </p:nvSpPr>
        <p:spPr>
          <a:noFill/>
        </p:spPr>
        <p:txBody>
          <a:bodyPr/>
          <a:lstStyle/>
          <a:p>
            <a:fld id="{96181148-8090-49CD-951F-40208AFBAF49}"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457200" y="0"/>
            <a:ext cx="8229600" cy="762000"/>
          </a:xfrm>
        </p:spPr>
        <p:txBody>
          <a:bodyPr>
            <a:normAutofit fontScale="90000"/>
          </a:bodyPr>
          <a:lstStyle/>
          <a:p>
            <a:pPr eaLnBrk="1" hangingPunct="1">
              <a:defRPr/>
            </a:pPr>
            <a:r>
              <a:rPr lang="en-US" dirty="0" smtClean="0"/>
              <a:t>14.2: Rate &amp; concentration</a:t>
            </a:r>
          </a:p>
        </p:txBody>
      </p:sp>
      <p:sp>
        <p:nvSpPr>
          <p:cNvPr id="26627" name="Rectangle 1027"/>
          <p:cNvSpPr>
            <a:spLocks noGrp="1" noChangeArrowheads="1"/>
          </p:cNvSpPr>
          <p:nvPr>
            <p:ph idx="1"/>
          </p:nvPr>
        </p:nvSpPr>
        <p:spPr>
          <a:xfrm>
            <a:off x="152400" y="838200"/>
            <a:ext cx="8763000" cy="5791200"/>
          </a:xfrm>
        </p:spPr>
        <p:txBody>
          <a:bodyPr>
            <a:normAutofit/>
          </a:bodyPr>
          <a:lstStyle/>
          <a:p>
            <a:pPr eaLnBrk="1" hangingPunct="1">
              <a:lnSpc>
                <a:spcPct val="90000"/>
              </a:lnSpc>
            </a:pPr>
            <a:r>
              <a:rPr lang="en-US" sz="2800" b="1" i="1" dirty="0" smtClean="0"/>
              <a:t>Rate law:</a:t>
            </a:r>
            <a:r>
              <a:rPr lang="en-US" sz="2800" b="1" dirty="0" smtClean="0"/>
              <a:t> </a:t>
            </a:r>
            <a:r>
              <a:rPr lang="en-US" sz="2800" dirty="0" smtClean="0"/>
              <a:t>shows how the rate of reaction depends on the concentration of reactant(s).</a:t>
            </a:r>
          </a:p>
          <a:p>
            <a:pPr algn="ctr" eaLnBrk="1" hangingPunct="1">
              <a:lnSpc>
                <a:spcPct val="90000"/>
              </a:lnSpc>
              <a:buFont typeface="Wingdings" pitchFamily="2" charset="2"/>
              <a:buNone/>
            </a:pPr>
            <a:r>
              <a:rPr lang="en-US" sz="2800" dirty="0" smtClean="0">
                <a:solidFill>
                  <a:schemeClr val="tx2">
                    <a:lumMod val="75000"/>
                  </a:schemeClr>
                </a:solidFill>
              </a:rPr>
              <a:t>	</a:t>
            </a:r>
            <a:r>
              <a:rPr lang="en-US" sz="2800" dirty="0" err="1" smtClean="0">
                <a:solidFill>
                  <a:schemeClr val="tx2">
                    <a:lumMod val="75000"/>
                  </a:schemeClr>
                </a:solidFill>
              </a:rPr>
              <a:t>aA</a:t>
            </a:r>
            <a:r>
              <a:rPr lang="en-US" sz="2800" dirty="0" smtClean="0">
                <a:solidFill>
                  <a:schemeClr val="tx2">
                    <a:lumMod val="75000"/>
                  </a:schemeClr>
                </a:solidFill>
              </a:rPr>
              <a:t> + </a:t>
            </a:r>
            <a:r>
              <a:rPr lang="en-US" sz="2800" dirty="0" err="1" smtClean="0">
                <a:solidFill>
                  <a:schemeClr val="tx2">
                    <a:lumMod val="75000"/>
                  </a:schemeClr>
                </a:solidFill>
              </a:rPr>
              <a:t>bB</a:t>
            </a:r>
            <a:r>
              <a:rPr lang="en-US" sz="2800" dirty="0" smtClean="0">
                <a:solidFill>
                  <a:schemeClr val="tx2">
                    <a:lumMod val="75000"/>
                  </a:schemeClr>
                </a:solidFill>
              </a:rPr>
              <a:t> → </a:t>
            </a:r>
            <a:r>
              <a:rPr lang="en-US" sz="2800" dirty="0" err="1" smtClean="0">
                <a:solidFill>
                  <a:schemeClr val="tx2">
                    <a:lumMod val="75000"/>
                  </a:schemeClr>
                </a:solidFill>
              </a:rPr>
              <a:t>cC</a:t>
            </a:r>
            <a:endParaRPr lang="en-US" sz="2800" dirty="0" smtClean="0">
              <a:solidFill>
                <a:schemeClr val="tx2">
                  <a:lumMod val="75000"/>
                </a:schemeClr>
              </a:solidFill>
            </a:endParaRPr>
          </a:p>
          <a:p>
            <a:pPr algn="ctr" eaLnBrk="1" hangingPunct="1">
              <a:lnSpc>
                <a:spcPct val="90000"/>
              </a:lnSpc>
              <a:buFont typeface="Wingdings" pitchFamily="2" charset="2"/>
              <a:buNone/>
            </a:pPr>
            <a:r>
              <a:rPr lang="en-US" sz="2800" b="1" dirty="0" smtClean="0">
                <a:solidFill>
                  <a:schemeClr val="tx2">
                    <a:lumMod val="75000"/>
                  </a:schemeClr>
                </a:solidFill>
              </a:rPr>
              <a:t>Rate = k[A]</a:t>
            </a:r>
            <a:r>
              <a:rPr lang="en-US" sz="2800" b="1" baseline="30000" dirty="0" smtClean="0">
                <a:solidFill>
                  <a:schemeClr val="tx2">
                    <a:lumMod val="75000"/>
                  </a:schemeClr>
                </a:solidFill>
              </a:rPr>
              <a:t>m</a:t>
            </a:r>
            <a:r>
              <a:rPr lang="en-US" sz="2800" b="1" dirty="0" smtClean="0">
                <a:solidFill>
                  <a:schemeClr val="tx2">
                    <a:lumMod val="75000"/>
                  </a:schemeClr>
                </a:solidFill>
              </a:rPr>
              <a:t>[B]</a:t>
            </a:r>
            <a:r>
              <a:rPr lang="en-US" sz="2800" b="1" baseline="30000" dirty="0" smtClean="0">
                <a:solidFill>
                  <a:schemeClr val="tx2">
                    <a:lumMod val="75000"/>
                  </a:schemeClr>
                </a:solidFill>
              </a:rPr>
              <a:t>n</a:t>
            </a:r>
          </a:p>
          <a:p>
            <a:pPr eaLnBrk="1" hangingPunct="1">
              <a:lnSpc>
                <a:spcPct val="90000"/>
              </a:lnSpc>
              <a:buFont typeface="Wingdings" pitchFamily="2" charset="2"/>
              <a:buNone/>
            </a:pPr>
            <a:endParaRPr lang="en-US" sz="2800" b="1" baseline="30000" dirty="0" smtClean="0">
              <a:solidFill>
                <a:schemeClr val="tx2">
                  <a:lumMod val="75000"/>
                </a:schemeClr>
              </a:solidFill>
            </a:endParaRPr>
          </a:p>
          <a:p>
            <a:pPr eaLnBrk="1" hangingPunct="1">
              <a:lnSpc>
                <a:spcPct val="90000"/>
              </a:lnSpc>
              <a:buFont typeface="Wingdings" pitchFamily="2" charset="2"/>
              <a:buNone/>
            </a:pPr>
            <a:r>
              <a:rPr lang="en-US" sz="2800" dirty="0" smtClean="0">
                <a:solidFill>
                  <a:schemeClr val="tx2">
                    <a:lumMod val="75000"/>
                  </a:schemeClr>
                </a:solidFill>
              </a:rPr>
              <a:t>	Ex: 	NH</a:t>
            </a:r>
            <a:r>
              <a:rPr lang="en-US" sz="2800" baseline="-25000" dirty="0" smtClean="0">
                <a:solidFill>
                  <a:schemeClr val="tx2">
                    <a:lumMod val="75000"/>
                  </a:schemeClr>
                </a:solidFill>
              </a:rPr>
              <a:t>4</a:t>
            </a:r>
            <a:r>
              <a:rPr lang="en-US" sz="2800" baseline="30000" dirty="0" smtClean="0">
                <a:solidFill>
                  <a:schemeClr val="tx2">
                    <a:lumMod val="75000"/>
                  </a:schemeClr>
                </a:solidFill>
              </a:rPr>
              <a:t>+ </a:t>
            </a:r>
            <a:r>
              <a:rPr lang="en-US" sz="2800" dirty="0" smtClean="0">
                <a:solidFill>
                  <a:schemeClr val="tx2">
                    <a:lumMod val="75000"/>
                  </a:schemeClr>
                </a:solidFill>
              </a:rPr>
              <a:t>(</a:t>
            </a:r>
            <a:r>
              <a:rPr lang="en-US" sz="2800" dirty="0" err="1" smtClean="0">
                <a:solidFill>
                  <a:schemeClr val="tx2">
                    <a:lumMod val="75000"/>
                  </a:schemeClr>
                </a:solidFill>
              </a:rPr>
              <a:t>aq</a:t>
            </a:r>
            <a:r>
              <a:rPr lang="en-US" sz="2800" dirty="0" smtClean="0">
                <a:solidFill>
                  <a:schemeClr val="tx2">
                    <a:lumMod val="75000"/>
                  </a:schemeClr>
                </a:solidFill>
              </a:rPr>
              <a:t>) + NO</a:t>
            </a:r>
            <a:r>
              <a:rPr lang="en-US" sz="2800" baseline="-25000" dirty="0" smtClean="0">
                <a:solidFill>
                  <a:schemeClr val="tx2">
                    <a:lumMod val="75000"/>
                  </a:schemeClr>
                </a:solidFill>
              </a:rPr>
              <a:t>2</a:t>
            </a:r>
            <a:r>
              <a:rPr lang="en-US" sz="2800" baseline="30000" dirty="0" smtClean="0">
                <a:solidFill>
                  <a:schemeClr val="tx2">
                    <a:lumMod val="75000"/>
                  </a:schemeClr>
                </a:solidFill>
              </a:rPr>
              <a:t>1- </a:t>
            </a:r>
            <a:r>
              <a:rPr lang="en-US" sz="2800" dirty="0" smtClean="0">
                <a:solidFill>
                  <a:schemeClr val="tx2">
                    <a:lumMod val="75000"/>
                  </a:schemeClr>
                </a:solidFill>
              </a:rPr>
              <a:t>(</a:t>
            </a:r>
            <a:r>
              <a:rPr lang="en-US" sz="2800" dirty="0" err="1" smtClean="0">
                <a:solidFill>
                  <a:schemeClr val="tx2">
                    <a:lumMod val="75000"/>
                  </a:schemeClr>
                </a:solidFill>
              </a:rPr>
              <a:t>aq</a:t>
            </a:r>
            <a:r>
              <a:rPr lang="en-US" sz="2800" dirty="0" smtClean="0">
                <a:solidFill>
                  <a:schemeClr val="tx2">
                    <a:lumMod val="75000"/>
                  </a:schemeClr>
                </a:solidFill>
              </a:rPr>
              <a:t>) → N</a:t>
            </a:r>
            <a:r>
              <a:rPr lang="en-US" sz="2800" baseline="-25000" dirty="0" smtClean="0">
                <a:solidFill>
                  <a:schemeClr val="tx2">
                    <a:lumMod val="75000"/>
                  </a:schemeClr>
                </a:solidFill>
              </a:rPr>
              <a:t>2</a:t>
            </a:r>
            <a:r>
              <a:rPr lang="en-US" sz="2800" dirty="0" smtClean="0">
                <a:solidFill>
                  <a:schemeClr val="tx2">
                    <a:lumMod val="75000"/>
                  </a:schemeClr>
                </a:solidFill>
              </a:rPr>
              <a:t> (g) + 2 H</a:t>
            </a:r>
            <a:r>
              <a:rPr lang="en-US" sz="2800" baseline="-25000" dirty="0" smtClean="0">
                <a:solidFill>
                  <a:schemeClr val="tx2">
                    <a:lumMod val="75000"/>
                  </a:schemeClr>
                </a:solidFill>
              </a:rPr>
              <a:t>2</a:t>
            </a:r>
            <a:r>
              <a:rPr lang="en-US" sz="2800" dirty="0" smtClean="0">
                <a:solidFill>
                  <a:schemeClr val="tx2">
                    <a:lumMod val="75000"/>
                  </a:schemeClr>
                </a:solidFill>
              </a:rPr>
              <a:t>O (l)</a:t>
            </a:r>
          </a:p>
          <a:p>
            <a:pPr eaLnBrk="1" hangingPunct="1">
              <a:lnSpc>
                <a:spcPct val="90000"/>
              </a:lnSpc>
              <a:buFont typeface="Wingdings" pitchFamily="2" charset="2"/>
              <a:buNone/>
            </a:pPr>
            <a:r>
              <a:rPr lang="en-US" sz="2800" dirty="0" smtClean="0">
                <a:solidFill>
                  <a:schemeClr val="tx2">
                    <a:lumMod val="75000"/>
                  </a:schemeClr>
                </a:solidFill>
              </a:rPr>
              <a:t>		The rate law </a:t>
            </a:r>
            <a:r>
              <a:rPr lang="en-US" sz="2800" i="1" dirty="0" smtClean="0">
                <a:solidFill>
                  <a:schemeClr val="tx2">
                    <a:lumMod val="75000"/>
                  </a:schemeClr>
                </a:solidFill>
              </a:rPr>
              <a:t>may be</a:t>
            </a:r>
            <a:r>
              <a:rPr lang="en-US" sz="2800" dirty="0" smtClean="0">
                <a:solidFill>
                  <a:schemeClr val="tx2">
                    <a:lumMod val="75000"/>
                  </a:schemeClr>
                </a:solidFill>
              </a:rPr>
              <a:t>:	Rate = k [NH</a:t>
            </a:r>
            <a:r>
              <a:rPr lang="en-US" sz="2800" baseline="-25000" dirty="0" smtClean="0">
                <a:solidFill>
                  <a:schemeClr val="tx2">
                    <a:lumMod val="75000"/>
                  </a:schemeClr>
                </a:solidFill>
              </a:rPr>
              <a:t>4</a:t>
            </a:r>
            <a:r>
              <a:rPr lang="en-US" sz="2800" baseline="30000" dirty="0" smtClean="0">
                <a:solidFill>
                  <a:schemeClr val="tx2">
                    <a:lumMod val="75000"/>
                  </a:schemeClr>
                </a:solidFill>
              </a:rPr>
              <a:t>+</a:t>
            </a:r>
            <a:r>
              <a:rPr lang="en-US" sz="2800" dirty="0" smtClean="0">
                <a:solidFill>
                  <a:schemeClr val="tx2">
                    <a:lumMod val="75000"/>
                  </a:schemeClr>
                </a:solidFill>
              </a:rPr>
              <a:t>]</a:t>
            </a:r>
            <a:r>
              <a:rPr lang="en-US" sz="2800" baseline="30000" dirty="0" smtClean="0">
                <a:solidFill>
                  <a:schemeClr val="tx2">
                    <a:lumMod val="75000"/>
                  </a:schemeClr>
                </a:solidFill>
              </a:rPr>
              <a:t>1 </a:t>
            </a:r>
            <a:r>
              <a:rPr lang="en-US" sz="2800" dirty="0" smtClean="0">
                <a:solidFill>
                  <a:schemeClr val="tx2">
                    <a:lumMod val="75000"/>
                  </a:schemeClr>
                </a:solidFill>
              </a:rPr>
              <a:t>[NO</a:t>
            </a:r>
            <a:r>
              <a:rPr lang="en-US" sz="2800" baseline="-25000" dirty="0" smtClean="0">
                <a:solidFill>
                  <a:schemeClr val="tx2">
                    <a:lumMod val="75000"/>
                  </a:schemeClr>
                </a:solidFill>
              </a:rPr>
              <a:t>2</a:t>
            </a:r>
            <a:r>
              <a:rPr lang="en-US" sz="2800" baseline="30000" dirty="0" smtClean="0">
                <a:solidFill>
                  <a:schemeClr val="tx2">
                    <a:lumMod val="75000"/>
                  </a:schemeClr>
                </a:solidFill>
              </a:rPr>
              <a:t>1-</a:t>
            </a:r>
            <a:r>
              <a:rPr lang="en-US" sz="2800" dirty="0" smtClean="0">
                <a:solidFill>
                  <a:schemeClr val="tx2">
                    <a:lumMod val="75000"/>
                  </a:schemeClr>
                </a:solidFill>
              </a:rPr>
              <a:t>]</a:t>
            </a:r>
            <a:r>
              <a:rPr lang="en-US" sz="2800" baseline="30000" dirty="0" smtClean="0">
                <a:solidFill>
                  <a:schemeClr val="tx2">
                    <a:lumMod val="75000"/>
                  </a:schemeClr>
                </a:solidFill>
              </a:rPr>
              <a:t>2</a:t>
            </a:r>
          </a:p>
          <a:p>
            <a:pPr eaLnBrk="1" hangingPunct="1">
              <a:lnSpc>
                <a:spcPct val="90000"/>
              </a:lnSpc>
              <a:buFont typeface="Wingdings" pitchFamily="2" charset="2"/>
              <a:buNone/>
            </a:pPr>
            <a:r>
              <a:rPr lang="en-US" sz="2800" baseline="30000" dirty="0" smtClean="0">
                <a:solidFill>
                  <a:schemeClr val="tx2">
                    <a:lumMod val="75000"/>
                  </a:schemeClr>
                </a:solidFill>
              </a:rPr>
              <a:t>			</a:t>
            </a:r>
            <a:r>
              <a:rPr lang="en-US" sz="2800" dirty="0" smtClean="0">
                <a:solidFill>
                  <a:schemeClr val="tx2">
                    <a:lumMod val="75000"/>
                  </a:schemeClr>
                </a:solidFill>
              </a:rPr>
              <a:t>or 			Rate = k [NH</a:t>
            </a:r>
            <a:r>
              <a:rPr lang="en-US" sz="2800" baseline="-25000" dirty="0" smtClean="0">
                <a:solidFill>
                  <a:schemeClr val="tx2">
                    <a:lumMod val="75000"/>
                  </a:schemeClr>
                </a:solidFill>
              </a:rPr>
              <a:t>4</a:t>
            </a:r>
            <a:r>
              <a:rPr lang="en-US" sz="2800" baseline="30000" dirty="0" smtClean="0">
                <a:solidFill>
                  <a:schemeClr val="tx2">
                    <a:lumMod val="75000"/>
                  </a:schemeClr>
                </a:solidFill>
              </a:rPr>
              <a:t>+</a:t>
            </a:r>
            <a:r>
              <a:rPr lang="en-US" sz="2800" dirty="0" smtClean="0">
                <a:solidFill>
                  <a:schemeClr val="tx2">
                    <a:lumMod val="75000"/>
                  </a:schemeClr>
                </a:solidFill>
              </a:rPr>
              <a:t>]</a:t>
            </a:r>
            <a:r>
              <a:rPr lang="en-US" sz="2800" baseline="30000" dirty="0" smtClean="0">
                <a:solidFill>
                  <a:schemeClr val="tx2">
                    <a:lumMod val="75000"/>
                  </a:schemeClr>
                </a:solidFill>
              </a:rPr>
              <a:t>1/2 </a:t>
            </a:r>
            <a:r>
              <a:rPr lang="en-US" sz="2800" dirty="0" smtClean="0">
                <a:solidFill>
                  <a:schemeClr val="tx2">
                    <a:lumMod val="75000"/>
                  </a:schemeClr>
                </a:solidFill>
              </a:rPr>
              <a:t>[NO</a:t>
            </a:r>
            <a:r>
              <a:rPr lang="en-US" sz="2800" baseline="-25000" dirty="0" smtClean="0">
                <a:solidFill>
                  <a:schemeClr val="tx2">
                    <a:lumMod val="75000"/>
                  </a:schemeClr>
                </a:solidFill>
              </a:rPr>
              <a:t>2</a:t>
            </a:r>
            <a:r>
              <a:rPr lang="en-US" sz="2800" baseline="30000" dirty="0" smtClean="0">
                <a:solidFill>
                  <a:schemeClr val="tx2">
                    <a:lumMod val="75000"/>
                  </a:schemeClr>
                </a:solidFill>
              </a:rPr>
              <a:t>1-</a:t>
            </a:r>
            <a:r>
              <a:rPr lang="en-US" sz="2800" dirty="0" smtClean="0">
                <a:solidFill>
                  <a:schemeClr val="tx2">
                    <a:lumMod val="75000"/>
                  </a:schemeClr>
                </a:solidFill>
              </a:rPr>
              <a:t>]</a:t>
            </a:r>
            <a:r>
              <a:rPr lang="en-US" sz="2800" baseline="30000" dirty="0" smtClean="0">
                <a:solidFill>
                  <a:schemeClr val="tx2">
                    <a:lumMod val="75000"/>
                  </a:schemeClr>
                </a:solidFill>
              </a:rPr>
              <a:t>3</a:t>
            </a:r>
          </a:p>
          <a:p>
            <a:pPr eaLnBrk="1" hangingPunct="1">
              <a:lnSpc>
                <a:spcPct val="90000"/>
              </a:lnSpc>
              <a:buFont typeface="Wingdings" pitchFamily="2" charset="2"/>
              <a:buNone/>
            </a:pPr>
            <a:endParaRPr lang="en-US" baseline="30000" dirty="0" smtClean="0">
              <a:solidFill>
                <a:schemeClr val="tx2">
                  <a:lumMod val="75000"/>
                </a:schemeClr>
              </a:solidFill>
            </a:endParaRPr>
          </a:p>
          <a:p>
            <a:pPr marL="738188" lvl="1" indent="-280988" eaLnBrk="1" hangingPunct="1">
              <a:lnSpc>
                <a:spcPct val="90000"/>
              </a:lnSpc>
            </a:pPr>
            <a:r>
              <a:rPr lang="en-US" sz="3200" dirty="0" smtClean="0">
                <a:solidFill>
                  <a:schemeClr val="tx2">
                    <a:lumMod val="75000"/>
                  </a:schemeClr>
                </a:solidFill>
              </a:rPr>
              <a:t>The rate law can onl</a:t>
            </a:r>
            <a:r>
              <a:rPr lang="en-US" sz="3200" dirty="0" smtClean="0"/>
              <a:t>y be determined based on </a:t>
            </a:r>
            <a:r>
              <a:rPr lang="en-US" sz="3200" b="1" u="sng" dirty="0" smtClean="0"/>
              <a:t>experimental evidence</a:t>
            </a:r>
            <a:r>
              <a:rPr lang="en-US" sz="3200" dirty="0" smtClean="0"/>
              <a:t>; it cannot be predicted by the overall balanced reaction!</a:t>
            </a:r>
          </a:p>
        </p:txBody>
      </p:sp>
      <p:sp>
        <p:nvSpPr>
          <p:cNvPr id="18434" name="Slide Number Placeholder 3"/>
          <p:cNvSpPr>
            <a:spLocks noGrp="1"/>
          </p:cNvSpPr>
          <p:nvPr>
            <p:ph type="sldNum" sz="quarter" idx="12"/>
          </p:nvPr>
        </p:nvSpPr>
        <p:spPr>
          <a:noFill/>
        </p:spPr>
        <p:txBody>
          <a:bodyPr/>
          <a:lstStyle/>
          <a:p>
            <a:fld id="{AD932D6F-7A4D-4658-AC89-CE1422AE9604}" type="slidenum">
              <a:rPr lang="en-US" smtClean="0"/>
              <a:pPr/>
              <a:t>6</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left)">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wipe(left)">
                                      <p:cBhvr>
                                        <p:cTn id="17" dur="5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7">
                                            <p:txEl>
                                              <p:pRg st="4" end="4"/>
                                            </p:txEl>
                                          </p:spTgt>
                                        </p:tgtEl>
                                        <p:attrNameLst>
                                          <p:attrName>style.visibility</p:attrName>
                                        </p:attrNameLst>
                                      </p:cBhvr>
                                      <p:to>
                                        <p:strVal val="visible"/>
                                      </p:to>
                                    </p:set>
                                    <p:animEffect transition="in" filter="wipe(left)">
                                      <p:cBhvr>
                                        <p:cTn id="22" dur="500"/>
                                        <p:tgtEl>
                                          <p:spTgt spid="2662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animEffect transition="in" filter="wipe(left)">
                                      <p:cBhvr>
                                        <p:cTn id="27" dur="500"/>
                                        <p:tgtEl>
                                          <p:spTgt spid="2662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627">
                                            <p:txEl>
                                              <p:pRg st="6" end="6"/>
                                            </p:txEl>
                                          </p:spTgt>
                                        </p:tgtEl>
                                        <p:attrNameLst>
                                          <p:attrName>style.visibility</p:attrName>
                                        </p:attrNameLst>
                                      </p:cBhvr>
                                      <p:to>
                                        <p:strVal val="visible"/>
                                      </p:to>
                                    </p:set>
                                    <p:animEffect transition="in" filter="wipe(left)">
                                      <p:cBhvr>
                                        <p:cTn id="32" dur="500"/>
                                        <p:tgtEl>
                                          <p:spTgt spid="2662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6627">
                                            <p:txEl>
                                              <p:pRg st="8" end="8"/>
                                            </p:txEl>
                                          </p:spTgt>
                                        </p:tgtEl>
                                        <p:attrNameLst>
                                          <p:attrName>style.visibility</p:attrName>
                                        </p:attrNameLst>
                                      </p:cBhvr>
                                      <p:to>
                                        <p:strVal val="visible"/>
                                      </p:to>
                                    </p:set>
                                    <p:animEffect transition="in" filter="wipe(left)">
                                      <p:cBhvr>
                                        <p:cTn id="37" dur="500"/>
                                        <p:tgtEl>
                                          <p:spTgt spid="266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Finding Rate Law Using Initial Rates</a:t>
            </a:r>
          </a:p>
        </p:txBody>
      </p:sp>
      <p:sp>
        <p:nvSpPr>
          <p:cNvPr id="19459" name="Content Placeholder 2"/>
          <p:cNvSpPr>
            <a:spLocks noGrp="1"/>
          </p:cNvSpPr>
          <p:nvPr>
            <p:ph idx="1"/>
          </p:nvPr>
        </p:nvSpPr>
        <p:spPr/>
        <p:txBody>
          <a:bodyPr>
            <a:normAutofit/>
          </a:bodyPr>
          <a:lstStyle/>
          <a:p>
            <a:pPr eaLnBrk="1" hangingPunct="1"/>
            <a:r>
              <a:rPr lang="en-US" sz="3200" dirty="0" smtClean="0"/>
              <a:t>This method is used to determine the rate law for various reactions. In this method, initial rate of a reaction is measured at various reactant concentrations and the data is recorded</a:t>
            </a:r>
            <a:r>
              <a:rPr lang="en-US" sz="3200" dirty="0" smtClean="0"/>
              <a:t>.</a:t>
            </a:r>
          </a:p>
          <a:p>
            <a:pPr eaLnBrk="1" hangingPunct="1"/>
            <a:r>
              <a:rPr lang="en-US" sz="3200" dirty="0" smtClean="0"/>
              <a:t>The data for initial rates method looks like the example given on the next slide.</a:t>
            </a:r>
            <a:endParaRPr lang="en-US" sz="3200" dirty="0" smtClean="0"/>
          </a:p>
        </p:txBody>
      </p:sp>
      <p:sp>
        <p:nvSpPr>
          <p:cNvPr id="19460" name="Slide Number Placeholder 3"/>
          <p:cNvSpPr>
            <a:spLocks noGrp="1"/>
          </p:cNvSpPr>
          <p:nvPr>
            <p:ph type="sldNum" sz="quarter" idx="12"/>
          </p:nvPr>
        </p:nvSpPr>
        <p:spPr>
          <a:noFill/>
        </p:spPr>
        <p:txBody>
          <a:bodyPr/>
          <a:lstStyle/>
          <a:p>
            <a:fld id="{9FC98CD0-2752-452D-959C-DC5586050C6C}"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3"/>
          <p:cNvSpPr>
            <a:spLocks noGrp="1" noChangeArrowheads="1"/>
          </p:cNvSpPr>
          <p:nvPr>
            <p:ph idx="1"/>
          </p:nvPr>
        </p:nvSpPr>
        <p:spPr>
          <a:xfrm>
            <a:off x="152400" y="0"/>
            <a:ext cx="8839200" cy="5943600"/>
          </a:xfrm>
        </p:spPr>
        <p:txBody>
          <a:bodyPr/>
          <a:lstStyle/>
          <a:p>
            <a:pPr eaLnBrk="1" hangingPunct="1"/>
            <a:r>
              <a:rPr lang="en-US" sz="2800" dirty="0" smtClean="0"/>
              <a:t>Ex: Determining the rate law using the following data:</a:t>
            </a:r>
          </a:p>
          <a:p>
            <a:pPr eaLnBrk="1" hangingPunct="1">
              <a:buFont typeface="Wingdings" pitchFamily="2" charset="2"/>
              <a:buNone/>
            </a:pPr>
            <a:r>
              <a:rPr lang="en-US" b="1" dirty="0" smtClean="0"/>
              <a:t>	</a:t>
            </a:r>
            <a:r>
              <a:rPr lang="en-US" b="1" u="sng" dirty="0" smtClean="0"/>
              <a:t>Exp #	</a:t>
            </a:r>
            <a:r>
              <a:rPr lang="es-ES" b="1" u="sng" dirty="0" smtClean="0"/>
              <a:t>[NH</a:t>
            </a:r>
            <a:r>
              <a:rPr lang="es-ES" b="1" u="sng" baseline="-25000" dirty="0" smtClean="0"/>
              <a:t>4</a:t>
            </a:r>
            <a:r>
              <a:rPr lang="es-ES" b="1" u="sng" baseline="30000" dirty="0" smtClean="0"/>
              <a:t>+</a:t>
            </a:r>
            <a:r>
              <a:rPr lang="es-ES" b="1" u="sng" dirty="0" smtClean="0"/>
              <a:t>]	</a:t>
            </a:r>
            <a:r>
              <a:rPr lang="en-US" b="1" u="sng" dirty="0" smtClean="0"/>
              <a:t>[</a:t>
            </a:r>
            <a:r>
              <a:rPr lang="es-ES" b="1" u="sng" dirty="0" smtClean="0"/>
              <a:t>NO</a:t>
            </a:r>
            <a:r>
              <a:rPr lang="es-ES" b="1" u="sng" baseline="-25000" dirty="0" smtClean="0"/>
              <a:t>2</a:t>
            </a:r>
            <a:r>
              <a:rPr lang="es-ES" b="1" u="sng" baseline="30000" dirty="0" smtClean="0"/>
              <a:t>1-</a:t>
            </a:r>
            <a:r>
              <a:rPr lang="es-ES" b="1" u="sng" dirty="0" smtClean="0"/>
              <a:t>]	</a:t>
            </a:r>
            <a:r>
              <a:rPr lang="en-US" b="1" u="sng" dirty="0" smtClean="0"/>
              <a:t>Initial rate (M/s)</a:t>
            </a:r>
          </a:p>
          <a:p>
            <a:pPr eaLnBrk="1" hangingPunct="1">
              <a:buFont typeface="Wingdings" pitchFamily="2" charset="2"/>
              <a:buNone/>
            </a:pPr>
            <a:r>
              <a:rPr lang="en-US" b="1" dirty="0" smtClean="0"/>
              <a:t>	</a:t>
            </a:r>
            <a:r>
              <a:rPr lang="en-US" sz="3600" b="1" dirty="0" smtClean="0"/>
              <a:t>1</a:t>
            </a:r>
            <a:r>
              <a:rPr lang="en-US" sz="3600" dirty="0" smtClean="0"/>
              <a:t>		0.50		0.20		3.0 x 10</a:t>
            </a:r>
            <a:r>
              <a:rPr lang="en-US" sz="3600" baseline="30000" dirty="0" smtClean="0"/>
              <a:t>-3</a:t>
            </a:r>
            <a:endParaRPr lang="en-US" sz="3600" dirty="0" smtClean="0"/>
          </a:p>
          <a:p>
            <a:pPr eaLnBrk="1" hangingPunct="1">
              <a:buFont typeface="Wingdings" pitchFamily="2" charset="2"/>
              <a:buNone/>
            </a:pPr>
            <a:r>
              <a:rPr lang="en-US" sz="3600" b="1" dirty="0" smtClean="0"/>
              <a:t>	2</a:t>
            </a:r>
            <a:r>
              <a:rPr lang="en-US" sz="3600" dirty="0" smtClean="0"/>
              <a:t>		0.50		0.40		6.0 x 10</a:t>
            </a:r>
            <a:r>
              <a:rPr lang="en-US" sz="3600" baseline="30000" dirty="0" smtClean="0"/>
              <a:t>-3</a:t>
            </a:r>
            <a:endParaRPr lang="en-US" sz="3600" dirty="0" smtClean="0"/>
          </a:p>
          <a:p>
            <a:pPr eaLnBrk="1" hangingPunct="1">
              <a:buFont typeface="Wingdings" pitchFamily="2" charset="2"/>
              <a:buNone/>
            </a:pPr>
            <a:r>
              <a:rPr lang="en-US" sz="3600" dirty="0" smtClean="0"/>
              <a:t>	</a:t>
            </a:r>
            <a:r>
              <a:rPr lang="en-US" sz="3600" b="1" dirty="0" smtClean="0"/>
              <a:t>3</a:t>
            </a:r>
            <a:r>
              <a:rPr lang="en-US" sz="3600" dirty="0" smtClean="0"/>
              <a:t>		1.5		0.40		54 x 10</a:t>
            </a:r>
            <a:r>
              <a:rPr lang="en-US" sz="3600" baseline="30000" dirty="0" smtClean="0"/>
              <a:t>-3</a:t>
            </a:r>
          </a:p>
        </p:txBody>
      </p:sp>
      <p:sp>
        <p:nvSpPr>
          <p:cNvPr id="20482" name="Slide Number Placeholder 3"/>
          <p:cNvSpPr>
            <a:spLocks noGrp="1"/>
          </p:cNvSpPr>
          <p:nvPr>
            <p:ph type="sldNum" sz="quarter" idx="12"/>
          </p:nvPr>
        </p:nvSpPr>
        <p:spPr>
          <a:noFill/>
        </p:spPr>
        <p:txBody>
          <a:bodyPr/>
          <a:lstStyle/>
          <a:p>
            <a:fld id="{D0775EF2-5ED1-4906-8957-D5C06F78D492}" type="slidenum">
              <a:rPr lang="en-US" smtClean="0"/>
              <a:pPr/>
              <a:t>8</a:t>
            </a:fld>
            <a:endParaRPr lang="en-US" smtClean="0"/>
          </a:p>
        </p:txBody>
      </p:sp>
      <p:sp>
        <p:nvSpPr>
          <p:cNvPr id="36892" name="Line 28"/>
          <p:cNvSpPr>
            <a:spLocks noChangeShapeType="1"/>
          </p:cNvSpPr>
          <p:nvPr/>
        </p:nvSpPr>
        <p:spPr bwMode="auto">
          <a:xfrm flipH="1">
            <a:off x="2895600" y="4343400"/>
            <a:ext cx="685800" cy="228600"/>
          </a:xfrm>
          <a:prstGeom prst="line">
            <a:avLst/>
          </a:prstGeom>
          <a:noFill/>
          <a:ln w="28575">
            <a:solidFill>
              <a:srgbClr val="66FF33"/>
            </a:solidFill>
            <a:round/>
            <a:headEnd/>
            <a:tailEnd type="triangle" w="med" len="med"/>
          </a:ln>
        </p:spPr>
        <p:txBody>
          <a:bodyPr wrap="none"/>
          <a:lstStyle/>
          <a:p>
            <a:endParaRPr lang="en-US"/>
          </a:p>
        </p:txBody>
      </p:sp>
      <p:sp>
        <p:nvSpPr>
          <p:cNvPr id="36893" name="Line 29"/>
          <p:cNvSpPr>
            <a:spLocks noChangeShapeType="1"/>
          </p:cNvSpPr>
          <p:nvPr/>
        </p:nvSpPr>
        <p:spPr bwMode="auto">
          <a:xfrm flipH="1">
            <a:off x="2743200" y="2438400"/>
            <a:ext cx="2438400" cy="1371600"/>
          </a:xfrm>
          <a:prstGeom prst="line">
            <a:avLst/>
          </a:prstGeom>
          <a:noFill/>
          <a:ln w="28575">
            <a:solidFill>
              <a:srgbClr val="66FF33"/>
            </a:solidFill>
            <a:round/>
            <a:headEnd/>
            <a:tailEnd type="triangle" w="med" len="med"/>
          </a:ln>
        </p:spPr>
        <p:txBody>
          <a:bodyPr wrap="none"/>
          <a:lstStyle/>
          <a:p>
            <a:endParaRPr lang="en-US"/>
          </a:p>
        </p:txBody>
      </p:sp>
      <p:sp>
        <p:nvSpPr>
          <p:cNvPr id="36890" name="Line 26"/>
          <p:cNvSpPr>
            <a:spLocks noChangeShapeType="1"/>
          </p:cNvSpPr>
          <p:nvPr/>
        </p:nvSpPr>
        <p:spPr bwMode="auto">
          <a:xfrm>
            <a:off x="5181600" y="1828800"/>
            <a:ext cx="152400" cy="2057400"/>
          </a:xfrm>
          <a:prstGeom prst="line">
            <a:avLst/>
          </a:prstGeom>
          <a:noFill/>
          <a:ln w="28575">
            <a:solidFill>
              <a:srgbClr val="FFD939"/>
            </a:solidFill>
            <a:round/>
            <a:headEnd/>
            <a:tailEnd type="triangle" w="med" len="med"/>
          </a:ln>
        </p:spPr>
        <p:txBody>
          <a:bodyPr wrap="none"/>
          <a:lstStyle/>
          <a:p>
            <a:endParaRPr lang="en-US"/>
          </a:p>
        </p:txBody>
      </p:sp>
      <p:sp>
        <p:nvSpPr>
          <p:cNvPr id="36868" name="AutoShape 4"/>
          <p:cNvSpPr>
            <a:spLocks noChangeArrowheads="1"/>
          </p:cNvSpPr>
          <p:nvPr/>
        </p:nvSpPr>
        <p:spPr bwMode="auto">
          <a:xfrm>
            <a:off x="2819400" y="1219200"/>
            <a:ext cx="304800" cy="990600"/>
          </a:xfrm>
          <a:prstGeom prst="curvedLeftArrow">
            <a:avLst>
              <a:gd name="adj1" fmla="val 66667"/>
              <a:gd name="adj2" fmla="val 133333"/>
              <a:gd name="adj3" fmla="val 33333"/>
            </a:avLst>
          </a:prstGeom>
          <a:solidFill>
            <a:srgbClr val="FFFF00"/>
          </a:solidFill>
          <a:ln w="9525">
            <a:solidFill>
              <a:schemeClr val="tx1"/>
            </a:solidFill>
            <a:miter lim="800000"/>
            <a:headEnd/>
            <a:tailEnd/>
          </a:ln>
        </p:spPr>
        <p:txBody>
          <a:bodyPr wrap="none" anchor="ctr"/>
          <a:lstStyle/>
          <a:p>
            <a:endParaRPr lang="en-US"/>
          </a:p>
        </p:txBody>
      </p:sp>
      <p:sp>
        <p:nvSpPr>
          <p:cNvPr id="36869" name="AutoShape 5"/>
          <p:cNvSpPr>
            <a:spLocks noChangeArrowheads="1"/>
          </p:cNvSpPr>
          <p:nvPr/>
        </p:nvSpPr>
        <p:spPr bwMode="auto">
          <a:xfrm>
            <a:off x="4648200" y="1219200"/>
            <a:ext cx="228600" cy="762000"/>
          </a:xfrm>
          <a:prstGeom prst="curvedLeftArrow">
            <a:avLst>
              <a:gd name="adj1" fmla="val 66667"/>
              <a:gd name="adj2" fmla="val 133333"/>
              <a:gd name="adj3" fmla="val 33333"/>
            </a:avLst>
          </a:prstGeom>
          <a:solidFill>
            <a:srgbClr val="FFFF00"/>
          </a:solidFill>
          <a:ln w="9525">
            <a:solidFill>
              <a:schemeClr val="tx1"/>
            </a:solidFill>
            <a:miter lim="800000"/>
            <a:headEnd/>
            <a:tailEnd/>
          </a:ln>
        </p:spPr>
        <p:txBody>
          <a:bodyPr wrap="none" anchor="ctr"/>
          <a:lstStyle/>
          <a:p>
            <a:endParaRPr lang="en-US"/>
          </a:p>
        </p:txBody>
      </p:sp>
      <p:sp>
        <p:nvSpPr>
          <p:cNvPr id="36870" name="AutoShape 6"/>
          <p:cNvSpPr>
            <a:spLocks noChangeArrowheads="1"/>
          </p:cNvSpPr>
          <p:nvPr/>
        </p:nvSpPr>
        <p:spPr bwMode="auto">
          <a:xfrm>
            <a:off x="7162800" y="1143000"/>
            <a:ext cx="304800" cy="1143000"/>
          </a:xfrm>
          <a:prstGeom prst="curvedLeftArrow">
            <a:avLst>
              <a:gd name="adj1" fmla="val 66667"/>
              <a:gd name="adj2" fmla="val 133333"/>
              <a:gd name="adj3" fmla="val 33333"/>
            </a:avLst>
          </a:prstGeom>
          <a:solidFill>
            <a:srgbClr val="FFFF00"/>
          </a:solidFill>
          <a:ln w="9525">
            <a:solidFill>
              <a:schemeClr val="tx1"/>
            </a:solidFill>
            <a:miter lim="800000"/>
            <a:headEnd/>
            <a:tailEnd/>
          </a:ln>
        </p:spPr>
        <p:txBody>
          <a:bodyPr wrap="none" anchor="ctr"/>
          <a:lstStyle/>
          <a:p>
            <a:endParaRPr lang="en-US"/>
          </a:p>
        </p:txBody>
      </p:sp>
      <p:sp>
        <p:nvSpPr>
          <p:cNvPr id="36871" name="Text Box 7"/>
          <p:cNvSpPr txBox="1">
            <a:spLocks noChangeArrowheads="1"/>
          </p:cNvSpPr>
          <p:nvPr/>
        </p:nvSpPr>
        <p:spPr bwMode="auto">
          <a:xfrm>
            <a:off x="3048000" y="1524000"/>
            <a:ext cx="838200" cy="519113"/>
          </a:xfrm>
          <a:prstGeom prst="rect">
            <a:avLst/>
          </a:prstGeom>
          <a:noFill/>
          <a:ln w="9525">
            <a:noFill/>
            <a:miter lim="800000"/>
            <a:headEnd/>
            <a:tailEnd/>
          </a:ln>
        </p:spPr>
        <p:txBody>
          <a:bodyPr>
            <a:spAutoFit/>
          </a:bodyPr>
          <a:lstStyle/>
          <a:p>
            <a:pPr>
              <a:spcBef>
                <a:spcPct val="50000"/>
              </a:spcBef>
            </a:pPr>
            <a:r>
              <a:rPr lang="en-US" sz="2800" dirty="0">
                <a:solidFill>
                  <a:srgbClr val="FF0000"/>
                </a:solidFill>
              </a:rPr>
              <a:t>x 1</a:t>
            </a:r>
          </a:p>
        </p:txBody>
      </p:sp>
      <p:sp>
        <p:nvSpPr>
          <p:cNvPr id="36872" name="Text Box 8"/>
          <p:cNvSpPr txBox="1">
            <a:spLocks noChangeArrowheads="1"/>
          </p:cNvSpPr>
          <p:nvPr/>
        </p:nvSpPr>
        <p:spPr bwMode="auto">
          <a:xfrm>
            <a:off x="4864100" y="1524000"/>
            <a:ext cx="838200" cy="519113"/>
          </a:xfrm>
          <a:prstGeom prst="rect">
            <a:avLst/>
          </a:prstGeom>
          <a:noFill/>
          <a:ln w="9525">
            <a:noFill/>
            <a:miter lim="800000"/>
            <a:headEnd/>
            <a:tailEnd/>
          </a:ln>
        </p:spPr>
        <p:txBody>
          <a:bodyPr>
            <a:spAutoFit/>
          </a:bodyPr>
          <a:lstStyle/>
          <a:p>
            <a:pPr>
              <a:spcBef>
                <a:spcPct val="50000"/>
              </a:spcBef>
            </a:pPr>
            <a:r>
              <a:rPr lang="en-US" sz="2800" dirty="0">
                <a:solidFill>
                  <a:srgbClr val="FF0000"/>
                </a:solidFill>
              </a:rPr>
              <a:t>x 2</a:t>
            </a:r>
          </a:p>
        </p:txBody>
      </p:sp>
      <p:sp>
        <p:nvSpPr>
          <p:cNvPr id="36873" name="Text Box 9"/>
          <p:cNvSpPr txBox="1">
            <a:spLocks noChangeArrowheads="1"/>
          </p:cNvSpPr>
          <p:nvPr/>
        </p:nvSpPr>
        <p:spPr bwMode="auto">
          <a:xfrm>
            <a:off x="7315200" y="1295400"/>
            <a:ext cx="838200" cy="519113"/>
          </a:xfrm>
          <a:prstGeom prst="rect">
            <a:avLst/>
          </a:prstGeom>
          <a:noFill/>
          <a:ln w="9525">
            <a:noFill/>
            <a:miter lim="800000"/>
            <a:headEnd/>
            <a:tailEnd/>
          </a:ln>
        </p:spPr>
        <p:txBody>
          <a:bodyPr>
            <a:spAutoFit/>
          </a:bodyPr>
          <a:lstStyle/>
          <a:p>
            <a:pPr>
              <a:spcBef>
                <a:spcPct val="50000"/>
              </a:spcBef>
            </a:pPr>
            <a:r>
              <a:rPr lang="en-US" sz="2800" dirty="0">
                <a:solidFill>
                  <a:srgbClr val="FF0000"/>
                </a:solidFill>
              </a:rPr>
              <a:t>x 2</a:t>
            </a:r>
          </a:p>
        </p:txBody>
      </p:sp>
      <p:sp>
        <p:nvSpPr>
          <p:cNvPr id="36874" name="AutoShape 10"/>
          <p:cNvSpPr>
            <a:spLocks noChangeArrowheads="1"/>
          </p:cNvSpPr>
          <p:nvPr/>
        </p:nvSpPr>
        <p:spPr bwMode="auto">
          <a:xfrm flipH="1">
            <a:off x="1600200" y="1600200"/>
            <a:ext cx="381000" cy="1371600"/>
          </a:xfrm>
          <a:prstGeom prst="curvedLeftArrow">
            <a:avLst>
              <a:gd name="adj1" fmla="val 66667"/>
              <a:gd name="adj2" fmla="val 133333"/>
              <a:gd name="adj3" fmla="val 33333"/>
            </a:avLst>
          </a:prstGeom>
          <a:solidFill>
            <a:srgbClr val="00FF00"/>
          </a:solidFill>
          <a:ln w="9525">
            <a:solidFill>
              <a:schemeClr val="tx1"/>
            </a:solidFill>
            <a:miter lim="800000"/>
            <a:headEnd/>
            <a:tailEnd/>
          </a:ln>
        </p:spPr>
        <p:txBody>
          <a:bodyPr wrap="none" anchor="ctr"/>
          <a:lstStyle/>
          <a:p>
            <a:endParaRPr lang="en-US"/>
          </a:p>
        </p:txBody>
      </p:sp>
      <p:sp>
        <p:nvSpPr>
          <p:cNvPr id="36875" name="AutoShape 11"/>
          <p:cNvSpPr>
            <a:spLocks noChangeArrowheads="1"/>
          </p:cNvSpPr>
          <p:nvPr/>
        </p:nvSpPr>
        <p:spPr bwMode="auto">
          <a:xfrm flipH="1">
            <a:off x="3657600" y="1676400"/>
            <a:ext cx="304800" cy="1295400"/>
          </a:xfrm>
          <a:prstGeom prst="curvedLeftArrow">
            <a:avLst>
              <a:gd name="adj1" fmla="val 66667"/>
              <a:gd name="adj2" fmla="val 133333"/>
              <a:gd name="adj3" fmla="val 33333"/>
            </a:avLst>
          </a:prstGeom>
          <a:solidFill>
            <a:srgbClr val="00FF00"/>
          </a:solidFill>
          <a:ln w="9525">
            <a:solidFill>
              <a:schemeClr val="tx1"/>
            </a:solidFill>
            <a:miter lim="800000"/>
            <a:headEnd/>
            <a:tailEnd/>
          </a:ln>
        </p:spPr>
        <p:txBody>
          <a:bodyPr wrap="none" anchor="ctr"/>
          <a:lstStyle/>
          <a:p>
            <a:endParaRPr lang="en-US"/>
          </a:p>
        </p:txBody>
      </p:sp>
      <p:sp>
        <p:nvSpPr>
          <p:cNvPr id="36876" name="AutoShape 12"/>
          <p:cNvSpPr>
            <a:spLocks noChangeArrowheads="1"/>
          </p:cNvSpPr>
          <p:nvPr/>
        </p:nvSpPr>
        <p:spPr bwMode="auto">
          <a:xfrm flipH="1">
            <a:off x="5410200" y="1600200"/>
            <a:ext cx="304800" cy="1371600"/>
          </a:xfrm>
          <a:prstGeom prst="curvedLeftArrow">
            <a:avLst>
              <a:gd name="adj1" fmla="val 66667"/>
              <a:gd name="adj2" fmla="val 133333"/>
              <a:gd name="adj3" fmla="val 33333"/>
            </a:avLst>
          </a:prstGeom>
          <a:solidFill>
            <a:srgbClr val="00FF00"/>
          </a:solidFill>
          <a:ln w="9525">
            <a:solidFill>
              <a:schemeClr val="tx1"/>
            </a:solidFill>
            <a:miter lim="800000"/>
            <a:headEnd/>
            <a:tailEnd/>
          </a:ln>
        </p:spPr>
        <p:txBody>
          <a:bodyPr wrap="none" anchor="ctr"/>
          <a:lstStyle/>
          <a:p>
            <a:endParaRPr lang="en-US"/>
          </a:p>
        </p:txBody>
      </p:sp>
      <p:sp>
        <p:nvSpPr>
          <p:cNvPr id="36877" name="Text Box 13"/>
          <p:cNvSpPr txBox="1">
            <a:spLocks noChangeArrowheads="1"/>
          </p:cNvSpPr>
          <p:nvPr/>
        </p:nvSpPr>
        <p:spPr bwMode="auto">
          <a:xfrm>
            <a:off x="1066800" y="1676400"/>
            <a:ext cx="838200" cy="519112"/>
          </a:xfrm>
          <a:prstGeom prst="rect">
            <a:avLst/>
          </a:prstGeom>
          <a:noFill/>
          <a:ln w="9525">
            <a:noFill/>
            <a:miter lim="800000"/>
            <a:headEnd/>
            <a:tailEnd/>
          </a:ln>
        </p:spPr>
        <p:txBody>
          <a:bodyPr>
            <a:spAutoFit/>
          </a:bodyPr>
          <a:lstStyle/>
          <a:p>
            <a:pPr>
              <a:spcBef>
                <a:spcPct val="50000"/>
              </a:spcBef>
            </a:pPr>
            <a:r>
              <a:rPr lang="en-US" sz="2800" dirty="0">
                <a:solidFill>
                  <a:srgbClr val="669900"/>
                </a:solidFill>
              </a:rPr>
              <a:t>x 3</a:t>
            </a:r>
          </a:p>
        </p:txBody>
      </p:sp>
      <p:sp>
        <p:nvSpPr>
          <p:cNvPr id="36878" name="Text Box 14"/>
          <p:cNvSpPr txBox="1">
            <a:spLocks noChangeArrowheads="1"/>
          </p:cNvSpPr>
          <p:nvPr/>
        </p:nvSpPr>
        <p:spPr bwMode="auto">
          <a:xfrm>
            <a:off x="3048000" y="2057400"/>
            <a:ext cx="838200" cy="519113"/>
          </a:xfrm>
          <a:prstGeom prst="rect">
            <a:avLst/>
          </a:prstGeom>
          <a:noFill/>
          <a:ln w="9525">
            <a:noFill/>
            <a:miter lim="800000"/>
            <a:headEnd/>
            <a:tailEnd/>
          </a:ln>
        </p:spPr>
        <p:txBody>
          <a:bodyPr>
            <a:spAutoFit/>
          </a:bodyPr>
          <a:lstStyle/>
          <a:p>
            <a:pPr>
              <a:spcBef>
                <a:spcPct val="50000"/>
              </a:spcBef>
            </a:pPr>
            <a:r>
              <a:rPr lang="en-US" sz="2800">
                <a:solidFill>
                  <a:srgbClr val="669900"/>
                </a:solidFill>
              </a:rPr>
              <a:t>x 1</a:t>
            </a:r>
          </a:p>
        </p:txBody>
      </p:sp>
      <p:sp>
        <p:nvSpPr>
          <p:cNvPr id="36879" name="Text Box 15"/>
          <p:cNvSpPr txBox="1">
            <a:spLocks noChangeArrowheads="1"/>
          </p:cNvSpPr>
          <p:nvPr/>
        </p:nvSpPr>
        <p:spPr bwMode="auto">
          <a:xfrm>
            <a:off x="4800600" y="1981200"/>
            <a:ext cx="838200" cy="519113"/>
          </a:xfrm>
          <a:prstGeom prst="rect">
            <a:avLst/>
          </a:prstGeom>
          <a:noFill/>
          <a:ln w="9525">
            <a:noFill/>
            <a:miter lim="800000"/>
            <a:headEnd/>
            <a:tailEnd/>
          </a:ln>
        </p:spPr>
        <p:txBody>
          <a:bodyPr>
            <a:spAutoFit/>
          </a:bodyPr>
          <a:lstStyle/>
          <a:p>
            <a:pPr>
              <a:spcBef>
                <a:spcPct val="50000"/>
              </a:spcBef>
            </a:pPr>
            <a:r>
              <a:rPr lang="en-US" sz="2800" dirty="0">
                <a:solidFill>
                  <a:srgbClr val="669900"/>
                </a:solidFill>
              </a:rPr>
              <a:t>x 9</a:t>
            </a:r>
          </a:p>
        </p:txBody>
      </p:sp>
      <p:sp>
        <p:nvSpPr>
          <p:cNvPr id="36880" name="Text Box 16"/>
          <p:cNvSpPr txBox="1">
            <a:spLocks noChangeArrowheads="1"/>
          </p:cNvSpPr>
          <p:nvPr/>
        </p:nvSpPr>
        <p:spPr bwMode="auto">
          <a:xfrm>
            <a:off x="4724400" y="3810000"/>
            <a:ext cx="2514600" cy="584775"/>
          </a:xfrm>
          <a:prstGeom prst="rect">
            <a:avLst/>
          </a:prstGeom>
          <a:noFill/>
          <a:ln w="9525">
            <a:noFill/>
            <a:miter lim="800000"/>
            <a:headEnd/>
            <a:tailEnd/>
          </a:ln>
        </p:spPr>
        <p:txBody>
          <a:bodyPr wrap="square">
            <a:spAutoFit/>
          </a:bodyPr>
          <a:lstStyle/>
          <a:p>
            <a:pPr>
              <a:spcBef>
                <a:spcPct val="50000"/>
              </a:spcBef>
            </a:pPr>
            <a:r>
              <a:rPr lang="en-US" sz="3200" dirty="0"/>
              <a:t>2</a:t>
            </a:r>
            <a:r>
              <a:rPr lang="en-US" sz="3200" baseline="30000" dirty="0"/>
              <a:t>n</a:t>
            </a:r>
            <a:r>
              <a:rPr lang="en-US" sz="3200" dirty="0"/>
              <a:t> = rate = 2</a:t>
            </a:r>
          </a:p>
        </p:txBody>
      </p:sp>
      <p:sp>
        <p:nvSpPr>
          <p:cNvPr id="36881" name="Text Box 17"/>
          <p:cNvSpPr txBox="1">
            <a:spLocks noChangeArrowheads="1"/>
          </p:cNvSpPr>
          <p:nvPr/>
        </p:nvSpPr>
        <p:spPr bwMode="auto">
          <a:xfrm>
            <a:off x="304800" y="3810000"/>
            <a:ext cx="2667000" cy="579438"/>
          </a:xfrm>
          <a:prstGeom prst="rect">
            <a:avLst/>
          </a:prstGeom>
          <a:noFill/>
          <a:ln w="9525">
            <a:noFill/>
            <a:miter lim="800000"/>
            <a:headEnd/>
            <a:tailEnd/>
          </a:ln>
        </p:spPr>
        <p:txBody>
          <a:bodyPr wrap="square">
            <a:spAutoFit/>
          </a:bodyPr>
          <a:lstStyle/>
          <a:p>
            <a:pPr>
              <a:spcBef>
                <a:spcPct val="50000"/>
              </a:spcBef>
            </a:pPr>
            <a:r>
              <a:rPr lang="en-US" sz="3200" dirty="0">
                <a:solidFill>
                  <a:srgbClr val="669900"/>
                </a:solidFill>
              </a:rPr>
              <a:t>3</a:t>
            </a:r>
            <a:r>
              <a:rPr lang="en-US" sz="3200" baseline="30000" dirty="0">
                <a:solidFill>
                  <a:srgbClr val="669900"/>
                </a:solidFill>
              </a:rPr>
              <a:t>m</a:t>
            </a:r>
            <a:r>
              <a:rPr lang="en-US" sz="3200" dirty="0">
                <a:solidFill>
                  <a:srgbClr val="669900"/>
                </a:solidFill>
              </a:rPr>
              <a:t> = rate = 9</a:t>
            </a:r>
          </a:p>
        </p:txBody>
      </p:sp>
      <p:sp>
        <p:nvSpPr>
          <p:cNvPr id="36882" name="Text Box 18"/>
          <p:cNvSpPr txBox="1">
            <a:spLocks noChangeArrowheads="1"/>
          </p:cNvSpPr>
          <p:nvPr/>
        </p:nvSpPr>
        <p:spPr bwMode="auto">
          <a:xfrm>
            <a:off x="381000" y="4556125"/>
            <a:ext cx="6705600" cy="579438"/>
          </a:xfrm>
          <a:prstGeom prst="rect">
            <a:avLst/>
          </a:prstGeom>
          <a:noFill/>
          <a:ln w="9525">
            <a:noFill/>
            <a:miter lim="800000"/>
            <a:headEnd/>
            <a:tailEnd/>
          </a:ln>
        </p:spPr>
        <p:txBody>
          <a:bodyPr>
            <a:spAutoFit/>
          </a:bodyPr>
          <a:lstStyle/>
          <a:p>
            <a:pPr>
              <a:spcBef>
                <a:spcPct val="50000"/>
              </a:spcBef>
            </a:pPr>
            <a:r>
              <a:rPr lang="en-US" sz="3200" b="1" dirty="0"/>
              <a:t>Rate = k </a:t>
            </a:r>
            <a:r>
              <a:rPr lang="en-US" sz="3200" b="1" dirty="0">
                <a:solidFill>
                  <a:srgbClr val="669900"/>
                </a:solidFill>
              </a:rPr>
              <a:t>[NH</a:t>
            </a:r>
            <a:r>
              <a:rPr lang="en-US" sz="3200" b="1" baseline="-25000" dirty="0">
                <a:solidFill>
                  <a:srgbClr val="669900"/>
                </a:solidFill>
              </a:rPr>
              <a:t>4</a:t>
            </a:r>
            <a:r>
              <a:rPr lang="en-US" sz="3200" b="1" baseline="30000" dirty="0">
                <a:solidFill>
                  <a:srgbClr val="669900"/>
                </a:solidFill>
              </a:rPr>
              <a:t>+</a:t>
            </a:r>
            <a:r>
              <a:rPr lang="en-US" sz="3200" b="1" dirty="0">
                <a:solidFill>
                  <a:srgbClr val="669900"/>
                </a:solidFill>
              </a:rPr>
              <a:t>]</a:t>
            </a:r>
            <a:r>
              <a:rPr lang="en-US" sz="3200" b="1" baseline="30000" dirty="0">
                <a:solidFill>
                  <a:srgbClr val="669900"/>
                </a:solidFill>
              </a:rPr>
              <a:t>2</a:t>
            </a:r>
            <a:r>
              <a:rPr lang="en-US" sz="3200" b="1" baseline="30000" dirty="0">
                <a:solidFill>
                  <a:srgbClr val="FFFF00"/>
                </a:solidFill>
              </a:rPr>
              <a:t> </a:t>
            </a:r>
            <a:r>
              <a:rPr lang="en-US" sz="3200" b="1" dirty="0"/>
              <a:t>[NO</a:t>
            </a:r>
            <a:r>
              <a:rPr lang="en-US" sz="3200" b="1" baseline="-25000" dirty="0"/>
              <a:t>2</a:t>
            </a:r>
            <a:r>
              <a:rPr lang="en-US" sz="3200" b="1" baseline="30000" dirty="0"/>
              <a:t>-</a:t>
            </a:r>
            <a:r>
              <a:rPr lang="en-US" sz="3200" b="1" dirty="0"/>
              <a:t>]</a:t>
            </a:r>
            <a:r>
              <a:rPr lang="en-US" sz="3200" b="1" baseline="30000" dirty="0"/>
              <a:t>1</a:t>
            </a:r>
            <a:endParaRPr lang="en-US" sz="3200" b="1" dirty="0"/>
          </a:p>
        </p:txBody>
      </p:sp>
      <p:sp>
        <p:nvSpPr>
          <p:cNvPr id="36883" name="Text Box 19"/>
          <p:cNvSpPr txBox="1">
            <a:spLocks noChangeArrowheads="1"/>
          </p:cNvSpPr>
          <p:nvPr/>
        </p:nvSpPr>
        <p:spPr bwMode="auto">
          <a:xfrm>
            <a:off x="381000" y="5241925"/>
            <a:ext cx="6705600" cy="1477328"/>
          </a:xfrm>
          <a:prstGeom prst="rect">
            <a:avLst/>
          </a:prstGeom>
          <a:noFill/>
          <a:ln w="9525">
            <a:noFill/>
            <a:miter lim="800000"/>
            <a:headEnd/>
            <a:tailEnd/>
          </a:ln>
        </p:spPr>
        <p:txBody>
          <a:bodyPr>
            <a:spAutoFit/>
          </a:bodyPr>
          <a:lstStyle/>
          <a:p>
            <a:pPr>
              <a:spcBef>
                <a:spcPct val="50000"/>
              </a:spcBef>
            </a:pPr>
            <a:r>
              <a:rPr lang="en-US" sz="3600" dirty="0"/>
              <a:t>3.0 x 10</a:t>
            </a:r>
            <a:r>
              <a:rPr lang="en-US" sz="3600" baseline="30000" dirty="0"/>
              <a:t>-3</a:t>
            </a:r>
            <a:r>
              <a:rPr lang="en-US" sz="3600" dirty="0"/>
              <a:t> = k [0.50]</a:t>
            </a:r>
            <a:r>
              <a:rPr lang="en-US" sz="3600" baseline="30000" dirty="0"/>
              <a:t>2 </a:t>
            </a:r>
            <a:r>
              <a:rPr lang="en-US" sz="3600" dirty="0"/>
              <a:t>[0.20]</a:t>
            </a:r>
            <a:r>
              <a:rPr lang="en-US" sz="3600" baseline="30000" dirty="0"/>
              <a:t>1</a:t>
            </a:r>
          </a:p>
          <a:p>
            <a:pPr>
              <a:spcBef>
                <a:spcPct val="50000"/>
              </a:spcBef>
            </a:pPr>
            <a:r>
              <a:rPr lang="en-US" sz="3600" dirty="0"/>
              <a:t>k = 0.060</a:t>
            </a:r>
          </a:p>
        </p:txBody>
      </p:sp>
      <p:sp>
        <p:nvSpPr>
          <p:cNvPr id="36884" name="Rectangle 20"/>
          <p:cNvSpPr>
            <a:spLocks noChangeArrowheads="1"/>
          </p:cNvSpPr>
          <p:nvPr/>
        </p:nvSpPr>
        <p:spPr bwMode="auto">
          <a:xfrm>
            <a:off x="3048000" y="5943600"/>
            <a:ext cx="5759525" cy="646331"/>
          </a:xfrm>
          <a:prstGeom prst="rect">
            <a:avLst/>
          </a:prstGeom>
          <a:noFill/>
          <a:ln w="9525">
            <a:solidFill>
              <a:schemeClr val="bg2"/>
            </a:solidFill>
            <a:miter lim="800000"/>
            <a:headEnd/>
            <a:tailEnd/>
          </a:ln>
        </p:spPr>
        <p:txBody>
          <a:bodyPr wrap="none">
            <a:spAutoFit/>
          </a:bodyPr>
          <a:lstStyle/>
          <a:p>
            <a:pPr>
              <a:spcBef>
                <a:spcPct val="50000"/>
              </a:spcBef>
            </a:pPr>
            <a:r>
              <a:rPr lang="en-US" sz="3600" dirty="0">
                <a:solidFill>
                  <a:schemeClr val="tx2">
                    <a:lumMod val="75000"/>
                  </a:schemeClr>
                </a:solidFill>
              </a:rPr>
              <a:t>Rate = 0.060 </a:t>
            </a:r>
            <a:r>
              <a:rPr lang="en-US" sz="3600" dirty="0">
                <a:solidFill>
                  <a:srgbClr val="669900"/>
                </a:solidFill>
              </a:rPr>
              <a:t>[NH</a:t>
            </a:r>
            <a:r>
              <a:rPr lang="en-US" sz="3600" baseline="-25000" dirty="0">
                <a:solidFill>
                  <a:srgbClr val="669900"/>
                </a:solidFill>
              </a:rPr>
              <a:t>4</a:t>
            </a:r>
            <a:r>
              <a:rPr lang="en-US" sz="3600" baseline="30000" dirty="0">
                <a:solidFill>
                  <a:srgbClr val="669900"/>
                </a:solidFill>
              </a:rPr>
              <a:t>+</a:t>
            </a:r>
            <a:r>
              <a:rPr lang="en-US" sz="3600" dirty="0">
                <a:solidFill>
                  <a:srgbClr val="669900"/>
                </a:solidFill>
              </a:rPr>
              <a:t>]</a:t>
            </a:r>
            <a:r>
              <a:rPr lang="en-US" sz="3600" baseline="30000" dirty="0">
                <a:solidFill>
                  <a:srgbClr val="669900"/>
                </a:solidFill>
              </a:rPr>
              <a:t>2 </a:t>
            </a:r>
            <a:r>
              <a:rPr lang="en-US" sz="3600" dirty="0"/>
              <a:t>[NO</a:t>
            </a:r>
            <a:r>
              <a:rPr lang="en-US" sz="3600" baseline="-25000" dirty="0"/>
              <a:t>2</a:t>
            </a:r>
            <a:r>
              <a:rPr lang="en-US" sz="3600" baseline="30000" dirty="0"/>
              <a:t>-</a:t>
            </a:r>
            <a:r>
              <a:rPr lang="en-US" sz="3600" dirty="0"/>
              <a:t>]</a:t>
            </a:r>
            <a:r>
              <a:rPr lang="en-US" sz="3600" baseline="30000" dirty="0"/>
              <a:t>1</a:t>
            </a:r>
          </a:p>
        </p:txBody>
      </p:sp>
      <p:sp>
        <p:nvSpPr>
          <p:cNvPr id="20504" name="Rectangle 21"/>
          <p:cNvSpPr>
            <a:spLocks noChangeArrowheads="1"/>
          </p:cNvSpPr>
          <p:nvPr/>
        </p:nvSpPr>
        <p:spPr bwMode="auto">
          <a:xfrm>
            <a:off x="2590800" y="3001963"/>
            <a:ext cx="4725781" cy="584775"/>
          </a:xfrm>
          <a:prstGeom prst="rect">
            <a:avLst/>
          </a:prstGeom>
          <a:noFill/>
          <a:ln w="9525">
            <a:noFill/>
            <a:miter lim="800000"/>
            <a:headEnd/>
            <a:tailEnd/>
          </a:ln>
        </p:spPr>
        <p:txBody>
          <a:bodyPr wrap="none">
            <a:spAutoFit/>
          </a:bodyPr>
          <a:lstStyle/>
          <a:p>
            <a:pPr>
              <a:spcBef>
                <a:spcPct val="50000"/>
              </a:spcBef>
            </a:pPr>
            <a:r>
              <a:rPr lang="en-US" sz="3200" b="1" dirty="0"/>
              <a:t>Rate = k </a:t>
            </a:r>
            <a:r>
              <a:rPr lang="en-US" sz="3200" b="1" dirty="0">
                <a:solidFill>
                  <a:srgbClr val="669900"/>
                </a:solidFill>
              </a:rPr>
              <a:t>[NH</a:t>
            </a:r>
            <a:r>
              <a:rPr lang="en-US" sz="3200" b="1" baseline="-25000" dirty="0">
                <a:solidFill>
                  <a:srgbClr val="669900"/>
                </a:solidFill>
              </a:rPr>
              <a:t>4</a:t>
            </a:r>
            <a:r>
              <a:rPr lang="en-US" sz="3200" b="1" baseline="30000" dirty="0">
                <a:solidFill>
                  <a:srgbClr val="669900"/>
                </a:solidFill>
              </a:rPr>
              <a:t>+</a:t>
            </a:r>
            <a:r>
              <a:rPr lang="en-US" sz="3200" b="1" dirty="0">
                <a:solidFill>
                  <a:srgbClr val="669900"/>
                </a:solidFill>
              </a:rPr>
              <a:t>]</a:t>
            </a:r>
            <a:r>
              <a:rPr lang="en-US" sz="3200" b="1" baseline="30000" dirty="0">
                <a:solidFill>
                  <a:srgbClr val="669900"/>
                </a:solidFill>
              </a:rPr>
              <a:t>m </a:t>
            </a:r>
            <a:r>
              <a:rPr lang="en-US" sz="3200" b="1" dirty="0"/>
              <a:t>[NO</a:t>
            </a:r>
            <a:r>
              <a:rPr lang="en-US" sz="3200" b="1" baseline="-25000" dirty="0"/>
              <a:t>2</a:t>
            </a:r>
            <a:r>
              <a:rPr lang="en-US" sz="3200" b="1" baseline="30000" dirty="0"/>
              <a:t>-</a:t>
            </a:r>
            <a:r>
              <a:rPr lang="en-US" sz="3200" b="1" dirty="0"/>
              <a:t>]</a:t>
            </a:r>
            <a:r>
              <a:rPr lang="en-US" sz="3200" b="1" baseline="30000" dirty="0"/>
              <a:t>n</a:t>
            </a:r>
          </a:p>
        </p:txBody>
      </p:sp>
      <p:sp>
        <p:nvSpPr>
          <p:cNvPr id="36891" name="Line 27"/>
          <p:cNvSpPr>
            <a:spLocks noChangeShapeType="1"/>
          </p:cNvSpPr>
          <p:nvPr/>
        </p:nvSpPr>
        <p:spPr bwMode="auto">
          <a:xfrm flipH="1">
            <a:off x="7086600" y="1828800"/>
            <a:ext cx="533400" cy="1981200"/>
          </a:xfrm>
          <a:prstGeom prst="line">
            <a:avLst/>
          </a:prstGeom>
          <a:noFill/>
          <a:ln w="28575">
            <a:solidFill>
              <a:srgbClr val="FFD939"/>
            </a:solidFill>
            <a:round/>
            <a:headEnd/>
            <a:tailEnd type="triangle" w="med" len="med"/>
          </a:ln>
        </p:spPr>
        <p:txBody>
          <a:bodyPr wrap="none"/>
          <a:lstStyle/>
          <a:p>
            <a:endParaRPr lang="en-US"/>
          </a:p>
        </p:txBody>
      </p:sp>
      <p:sp>
        <p:nvSpPr>
          <p:cNvPr id="36894" name="Rectangle 30"/>
          <p:cNvSpPr>
            <a:spLocks noChangeArrowheads="1"/>
          </p:cNvSpPr>
          <p:nvPr/>
        </p:nvSpPr>
        <p:spPr bwMode="auto">
          <a:xfrm>
            <a:off x="2438400" y="3810000"/>
            <a:ext cx="1211262" cy="579437"/>
          </a:xfrm>
          <a:prstGeom prst="rect">
            <a:avLst/>
          </a:prstGeom>
          <a:noFill/>
          <a:ln w="9525">
            <a:noFill/>
            <a:miter lim="800000"/>
            <a:headEnd/>
            <a:tailEnd/>
          </a:ln>
        </p:spPr>
        <p:txBody>
          <a:bodyPr wrap="none">
            <a:spAutoFit/>
          </a:bodyPr>
          <a:lstStyle/>
          <a:p>
            <a:r>
              <a:rPr lang="en-US" sz="3200" dirty="0">
                <a:solidFill>
                  <a:srgbClr val="669900"/>
                </a:solidFill>
              </a:rPr>
              <a:t>, m = 2</a:t>
            </a:r>
          </a:p>
        </p:txBody>
      </p:sp>
      <p:sp>
        <p:nvSpPr>
          <p:cNvPr id="36895" name="Rectangle 31"/>
          <p:cNvSpPr>
            <a:spLocks noChangeArrowheads="1"/>
          </p:cNvSpPr>
          <p:nvPr/>
        </p:nvSpPr>
        <p:spPr bwMode="auto">
          <a:xfrm>
            <a:off x="7034213" y="3814763"/>
            <a:ext cx="1185324" cy="584775"/>
          </a:xfrm>
          <a:prstGeom prst="rect">
            <a:avLst/>
          </a:prstGeom>
          <a:noFill/>
          <a:ln w="9525">
            <a:noFill/>
            <a:miter lim="800000"/>
            <a:headEnd/>
            <a:tailEnd/>
          </a:ln>
        </p:spPr>
        <p:txBody>
          <a:bodyPr wrap="none">
            <a:spAutoFit/>
          </a:bodyPr>
          <a:lstStyle/>
          <a:p>
            <a:pPr>
              <a:spcBef>
                <a:spcPct val="50000"/>
              </a:spcBef>
            </a:pPr>
            <a:r>
              <a:rPr lang="en-US" sz="3200" dirty="0"/>
              <a:t>, n = 1</a:t>
            </a:r>
          </a:p>
        </p:txBody>
      </p:sp>
      <p:sp>
        <p:nvSpPr>
          <p:cNvPr id="36896" name="Line 32"/>
          <p:cNvSpPr>
            <a:spLocks noChangeShapeType="1"/>
          </p:cNvSpPr>
          <p:nvPr/>
        </p:nvSpPr>
        <p:spPr bwMode="auto">
          <a:xfrm flipH="1">
            <a:off x="4114800" y="4343400"/>
            <a:ext cx="3810000" cy="381000"/>
          </a:xfrm>
          <a:prstGeom prst="line">
            <a:avLst/>
          </a:prstGeom>
          <a:noFill/>
          <a:ln w="28575">
            <a:solidFill>
              <a:srgbClr val="FFD939"/>
            </a:solidFill>
            <a:round/>
            <a:headEnd/>
            <a:tailEnd type="triangle" w="med" len="med"/>
          </a:ln>
        </p:spPr>
        <p:txBody>
          <a:bodyPr wrap="none"/>
          <a:lstStyle/>
          <a:p>
            <a:endParaRPr lang="en-US"/>
          </a:p>
        </p:txBody>
      </p:sp>
      <p:sp>
        <p:nvSpPr>
          <p:cNvPr id="36897" name="Line 33"/>
          <p:cNvSpPr>
            <a:spLocks noChangeShapeType="1"/>
          </p:cNvSpPr>
          <p:nvPr/>
        </p:nvSpPr>
        <p:spPr bwMode="auto">
          <a:xfrm flipH="1">
            <a:off x="990600" y="2514600"/>
            <a:ext cx="533400" cy="1371600"/>
          </a:xfrm>
          <a:prstGeom prst="line">
            <a:avLst/>
          </a:prstGeom>
          <a:noFill/>
          <a:ln w="28575">
            <a:solidFill>
              <a:srgbClr val="66FF33"/>
            </a:solidFill>
            <a:round/>
            <a:headEn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wipe(up)">
                                      <p:cBhvr>
                                        <p:cTn id="7" dur="500"/>
                                        <p:tgtEl>
                                          <p:spTgt spid="3686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869"/>
                                        </p:tgtEl>
                                        <p:attrNameLst>
                                          <p:attrName>style.visibility</p:attrName>
                                        </p:attrNameLst>
                                      </p:cBhvr>
                                      <p:to>
                                        <p:strVal val="visible"/>
                                      </p:to>
                                    </p:set>
                                    <p:animEffect transition="in" filter="wipe(up)">
                                      <p:cBhvr>
                                        <p:cTn id="12" dur="500"/>
                                        <p:tgtEl>
                                          <p:spTgt spid="3686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6871"/>
                                        </p:tgtEl>
                                        <p:attrNameLst>
                                          <p:attrName>style.visibility</p:attrName>
                                        </p:attrNameLst>
                                      </p:cBhvr>
                                      <p:to>
                                        <p:strVal val="visible"/>
                                      </p:to>
                                    </p:set>
                                    <p:animEffect transition="in" filter="wipe(up)">
                                      <p:cBhvr>
                                        <p:cTn id="17" dur="500"/>
                                        <p:tgtEl>
                                          <p:spTgt spid="3687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6872"/>
                                        </p:tgtEl>
                                        <p:attrNameLst>
                                          <p:attrName>style.visibility</p:attrName>
                                        </p:attrNameLst>
                                      </p:cBhvr>
                                      <p:to>
                                        <p:strVal val="visible"/>
                                      </p:to>
                                    </p:set>
                                    <p:animEffect transition="in" filter="wipe(up)">
                                      <p:cBhvr>
                                        <p:cTn id="22" dur="500"/>
                                        <p:tgtEl>
                                          <p:spTgt spid="3687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6870"/>
                                        </p:tgtEl>
                                        <p:attrNameLst>
                                          <p:attrName>style.visibility</p:attrName>
                                        </p:attrNameLst>
                                      </p:cBhvr>
                                      <p:to>
                                        <p:strVal val="visible"/>
                                      </p:to>
                                    </p:set>
                                    <p:animEffect transition="in" filter="wipe(up)">
                                      <p:cBhvr>
                                        <p:cTn id="27" dur="500"/>
                                        <p:tgtEl>
                                          <p:spTgt spid="3687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6873"/>
                                        </p:tgtEl>
                                        <p:attrNameLst>
                                          <p:attrName>style.visibility</p:attrName>
                                        </p:attrNameLst>
                                      </p:cBhvr>
                                      <p:to>
                                        <p:strVal val="visible"/>
                                      </p:to>
                                    </p:set>
                                    <p:animEffect transition="in" filter="wipe(up)">
                                      <p:cBhvr>
                                        <p:cTn id="32" dur="500"/>
                                        <p:tgtEl>
                                          <p:spTgt spid="3687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6880"/>
                                        </p:tgtEl>
                                        <p:attrNameLst>
                                          <p:attrName>style.visibility</p:attrName>
                                        </p:attrNameLst>
                                      </p:cBhvr>
                                      <p:to>
                                        <p:strVal val="visible"/>
                                      </p:to>
                                    </p:set>
                                    <p:animEffect transition="in" filter="wipe(left)">
                                      <p:cBhvr>
                                        <p:cTn id="37" dur="500"/>
                                        <p:tgtEl>
                                          <p:spTgt spid="3688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6890"/>
                                        </p:tgtEl>
                                        <p:attrNameLst>
                                          <p:attrName>style.visibility</p:attrName>
                                        </p:attrNameLst>
                                      </p:cBhvr>
                                      <p:to>
                                        <p:strVal val="visible"/>
                                      </p:to>
                                    </p:set>
                                    <p:animEffect transition="in" filter="wipe(up)">
                                      <p:cBhvr>
                                        <p:cTn id="42" dur="500"/>
                                        <p:tgtEl>
                                          <p:spTgt spid="3689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6891"/>
                                        </p:tgtEl>
                                        <p:attrNameLst>
                                          <p:attrName>style.visibility</p:attrName>
                                        </p:attrNameLst>
                                      </p:cBhvr>
                                      <p:to>
                                        <p:strVal val="visible"/>
                                      </p:to>
                                    </p:set>
                                    <p:animEffect transition="in" filter="wipe(up)">
                                      <p:cBhvr>
                                        <p:cTn id="47" dur="500"/>
                                        <p:tgtEl>
                                          <p:spTgt spid="3689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6895"/>
                                        </p:tgtEl>
                                        <p:attrNameLst>
                                          <p:attrName>style.visibility</p:attrName>
                                        </p:attrNameLst>
                                      </p:cBhvr>
                                      <p:to>
                                        <p:strVal val="visible"/>
                                      </p:to>
                                    </p:set>
                                    <p:animEffect transition="in" filter="wipe(left)">
                                      <p:cBhvr>
                                        <p:cTn id="52" dur="500"/>
                                        <p:tgtEl>
                                          <p:spTgt spid="3689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6874"/>
                                        </p:tgtEl>
                                        <p:attrNameLst>
                                          <p:attrName>style.visibility</p:attrName>
                                        </p:attrNameLst>
                                      </p:cBhvr>
                                      <p:to>
                                        <p:strVal val="visible"/>
                                      </p:to>
                                    </p:set>
                                    <p:animEffect transition="in" filter="wipe(up)">
                                      <p:cBhvr>
                                        <p:cTn id="57" dur="500"/>
                                        <p:tgtEl>
                                          <p:spTgt spid="3687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6875"/>
                                        </p:tgtEl>
                                        <p:attrNameLst>
                                          <p:attrName>style.visibility</p:attrName>
                                        </p:attrNameLst>
                                      </p:cBhvr>
                                      <p:to>
                                        <p:strVal val="visible"/>
                                      </p:to>
                                    </p:set>
                                    <p:animEffect transition="in" filter="wipe(up)">
                                      <p:cBhvr>
                                        <p:cTn id="62" dur="500"/>
                                        <p:tgtEl>
                                          <p:spTgt spid="3687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nodeType="clickEffect">
                                  <p:stCondLst>
                                    <p:cond delay="0"/>
                                  </p:stCondLst>
                                  <p:childTnLst>
                                    <p:set>
                                      <p:cBhvr>
                                        <p:cTn id="66" dur="1" fill="hold">
                                          <p:stCondLst>
                                            <p:cond delay="0"/>
                                          </p:stCondLst>
                                        </p:cTn>
                                        <p:tgtEl>
                                          <p:spTgt spid="36877"/>
                                        </p:tgtEl>
                                        <p:attrNameLst>
                                          <p:attrName>style.visibility</p:attrName>
                                        </p:attrNameLst>
                                      </p:cBhvr>
                                      <p:to>
                                        <p:strVal val="visible"/>
                                      </p:to>
                                    </p:set>
                                    <p:animEffect transition="in" filter="wipe(up)">
                                      <p:cBhvr>
                                        <p:cTn id="67" dur="500"/>
                                        <p:tgtEl>
                                          <p:spTgt spid="3687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36878"/>
                                        </p:tgtEl>
                                        <p:attrNameLst>
                                          <p:attrName>style.visibility</p:attrName>
                                        </p:attrNameLst>
                                      </p:cBhvr>
                                      <p:to>
                                        <p:strVal val="visible"/>
                                      </p:to>
                                    </p:set>
                                    <p:animEffect transition="in" filter="wipe(up)">
                                      <p:cBhvr>
                                        <p:cTn id="72" dur="500"/>
                                        <p:tgtEl>
                                          <p:spTgt spid="3687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36876"/>
                                        </p:tgtEl>
                                        <p:attrNameLst>
                                          <p:attrName>style.visibility</p:attrName>
                                        </p:attrNameLst>
                                      </p:cBhvr>
                                      <p:to>
                                        <p:strVal val="visible"/>
                                      </p:to>
                                    </p:set>
                                    <p:animEffect transition="in" filter="wipe(up)">
                                      <p:cBhvr>
                                        <p:cTn id="77" dur="500"/>
                                        <p:tgtEl>
                                          <p:spTgt spid="3687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36879"/>
                                        </p:tgtEl>
                                        <p:attrNameLst>
                                          <p:attrName>style.visibility</p:attrName>
                                        </p:attrNameLst>
                                      </p:cBhvr>
                                      <p:to>
                                        <p:strVal val="visible"/>
                                      </p:to>
                                    </p:set>
                                    <p:animEffect transition="in" filter="wipe(up)">
                                      <p:cBhvr>
                                        <p:cTn id="82" dur="500"/>
                                        <p:tgtEl>
                                          <p:spTgt spid="3687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36881"/>
                                        </p:tgtEl>
                                        <p:attrNameLst>
                                          <p:attrName>style.visibility</p:attrName>
                                        </p:attrNameLst>
                                      </p:cBhvr>
                                      <p:to>
                                        <p:strVal val="visible"/>
                                      </p:to>
                                    </p:set>
                                    <p:animEffect transition="in" filter="wipe(left)">
                                      <p:cBhvr>
                                        <p:cTn id="87" dur="500"/>
                                        <p:tgtEl>
                                          <p:spTgt spid="3688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36897"/>
                                        </p:tgtEl>
                                        <p:attrNameLst>
                                          <p:attrName>style.visibility</p:attrName>
                                        </p:attrNameLst>
                                      </p:cBhvr>
                                      <p:to>
                                        <p:strVal val="visible"/>
                                      </p:to>
                                    </p:set>
                                    <p:animEffect transition="in" filter="wipe(up)">
                                      <p:cBhvr>
                                        <p:cTn id="92" dur="500"/>
                                        <p:tgtEl>
                                          <p:spTgt spid="36897"/>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36893"/>
                                        </p:tgtEl>
                                        <p:attrNameLst>
                                          <p:attrName>style.visibility</p:attrName>
                                        </p:attrNameLst>
                                      </p:cBhvr>
                                      <p:to>
                                        <p:strVal val="visible"/>
                                      </p:to>
                                    </p:set>
                                    <p:animEffect transition="in" filter="wipe(up)">
                                      <p:cBhvr>
                                        <p:cTn id="97" dur="500"/>
                                        <p:tgtEl>
                                          <p:spTgt spid="36893"/>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36894"/>
                                        </p:tgtEl>
                                        <p:attrNameLst>
                                          <p:attrName>style.visibility</p:attrName>
                                        </p:attrNameLst>
                                      </p:cBhvr>
                                      <p:to>
                                        <p:strVal val="visible"/>
                                      </p:to>
                                    </p:set>
                                    <p:animEffect transition="in" filter="wipe(left)">
                                      <p:cBhvr>
                                        <p:cTn id="102" dur="500"/>
                                        <p:tgtEl>
                                          <p:spTgt spid="36894"/>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36882"/>
                                        </p:tgtEl>
                                        <p:attrNameLst>
                                          <p:attrName>style.visibility</p:attrName>
                                        </p:attrNameLst>
                                      </p:cBhvr>
                                      <p:to>
                                        <p:strVal val="visible"/>
                                      </p:to>
                                    </p:set>
                                    <p:animEffect transition="in" filter="wipe(left)">
                                      <p:cBhvr>
                                        <p:cTn id="107" dur="500"/>
                                        <p:tgtEl>
                                          <p:spTgt spid="36882"/>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1" fill="hold" grpId="0" nodeType="clickEffect">
                                  <p:stCondLst>
                                    <p:cond delay="0"/>
                                  </p:stCondLst>
                                  <p:childTnLst>
                                    <p:set>
                                      <p:cBhvr>
                                        <p:cTn id="111" dur="1" fill="hold">
                                          <p:stCondLst>
                                            <p:cond delay="0"/>
                                          </p:stCondLst>
                                        </p:cTn>
                                        <p:tgtEl>
                                          <p:spTgt spid="36892"/>
                                        </p:tgtEl>
                                        <p:attrNameLst>
                                          <p:attrName>style.visibility</p:attrName>
                                        </p:attrNameLst>
                                      </p:cBhvr>
                                      <p:to>
                                        <p:strVal val="visible"/>
                                      </p:to>
                                    </p:set>
                                    <p:animEffect transition="in" filter="wipe(up)">
                                      <p:cBhvr>
                                        <p:cTn id="112" dur="500"/>
                                        <p:tgtEl>
                                          <p:spTgt spid="36892"/>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1" fill="hold" grpId="0" nodeType="clickEffect">
                                  <p:stCondLst>
                                    <p:cond delay="0"/>
                                  </p:stCondLst>
                                  <p:childTnLst>
                                    <p:set>
                                      <p:cBhvr>
                                        <p:cTn id="116" dur="1" fill="hold">
                                          <p:stCondLst>
                                            <p:cond delay="0"/>
                                          </p:stCondLst>
                                        </p:cTn>
                                        <p:tgtEl>
                                          <p:spTgt spid="36896"/>
                                        </p:tgtEl>
                                        <p:attrNameLst>
                                          <p:attrName>style.visibility</p:attrName>
                                        </p:attrNameLst>
                                      </p:cBhvr>
                                      <p:to>
                                        <p:strVal val="visible"/>
                                      </p:to>
                                    </p:set>
                                    <p:animEffect transition="in" filter="wipe(up)">
                                      <p:cBhvr>
                                        <p:cTn id="117" dur="500"/>
                                        <p:tgtEl>
                                          <p:spTgt spid="36896"/>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childTnLst>
                                    <p:set>
                                      <p:cBhvr>
                                        <p:cTn id="121" dur="1" fill="hold">
                                          <p:stCondLst>
                                            <p:cond delay="0"/>
                                          </p:stCondLst>
                                        </p:cTn>
                                        <p:tgtEl>
                                          <p:spTgt spid="36883"/>
                                        </p:tgtEl>
                                        <p:attrNameLst>
                                          <p:attrName>style.visibility</p:attrName>
                                        </p:attrNameLst>
                                      </p:cBhvr>
                                      <p:to>
                                        <p:strVal val="visible"/>
                                      </p:to>
                                    </p:set>
                                    <p:animEffect transition="in" filter="wipe(left)">
                                      <p:cBhvr>
                                        <p:cTn id="122" dur="500"/>
                                        <p:tgtEl>
                                          <p:spTgt spid="36883"/>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36884"/>
                                        </p:tgtEl>
                                        <p:attrNameLst>
                                          <p:attrName>style.visibility</p:attrName>
                                        </p:attrNameLst>
                                      </p:cBhvr>
                                      <p:to>
                                        <p:strVal val="visible"/>
                                      </p:to>
                                    </p:set>
                                    <p:animEffect transition="in" filter="wipe(left)">
                                      <p:cBhvr>
                                        <p:cTn id="127" dur="500"/>
                                        <p:tgtEl>
                                          <p:spTgt spid="36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92" grpId="0" animBg="1"/>
      <p:bldP spid="36893" grpId="0" animBg="1"/>
      <p:bldP spid="36890" grpId="0" animBg="1"/>
      <p:bldP spid="36868" grpId="0" animBg="1"/>
      <p:bldP spid="36869" grpId="0" animBg="1"/>
      <p:bldP spid="36870" grpId="0" animBg="1"/>
      <p:bldP spid="36871" grpId="0"/>
      <p:bldP spid="36872" grpId="0"/>
      <p:bldP spid="36873" grpId="0"/>
      <p:bldP spid="36874" grpId="0" animBg="1"/>
      <p:bldP spid="36875" grpId="0" animBg="1"/>
      <p:bldP spid="36876" grpId="0" animBg="1"/>
      <p:bldP spid="36880" grpId="0"/>
      <p:bldP spid="36882" grpId="0"/>
      <p:bldP spid="36883" grpId="0"/>
      <p:bldP spid="36884" grpId="0" animBg="1"/>
      <p:bldP spid="36891" grpId="0" animBg="1"/>
      <p:bldP spid="36895" grpId="0"/>
      <p:bldP spid="36896" grpId="0" animBg="1"/>
      <p:bldP spid="3689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Slide Number Placeholder 3"/>
          <p:cNvSpPr>
            <a:spLocks noGrp="1"/>
          </p:cNvSpPr>
          <p:nvPr>
            <p:ph type="sldNum" sz="quarter" idx="12"/>
          </p:nvPr>
        </p:nvSpPr>
        <p:spPr>
          <a:noFill/>
        </p:spPr>
        <p:txBody>
          <a:bodyPr/>
          <a:lstStyle/>
          <a:p>
            <a:fld id="{8181D58A-8497-4976-ABA6-B49E32FE1955}" type="slidenum">
              <a:rPr lang="en-US" smtClean="0">
                <a:solidFill>
                  <a:schemeClr val="tx1"/>
                </a:solidFill>
              </a:rPr>
              <a:pPr/>
              <a:t>9</a:t>
            </a:fld>
            <a:endParaRPr lang="en-US" smtClean="0">
              <a:solidFill>
                <a:schemeClr val="tx1"/>
              </a:solidFill>
            </a:endParaRPr>
          </a:p>
        </p:txBody>
      </p:sp>
      <p:graphicFrame>
        <p:nvGraphicFramePr>
          <p:cNvPr id="3074" name="Object 4"/>
          <p:cNvGraphicFramePr>
            <a:graphicFrameLocks noChangeAspect="1"/>
          </p:cNvGraphicFramePr>
          <p:nvPr/>
        </p:nvGraphicFramePr>
        <p:xfrm>
          <a:off x="4514850" y="3321050"/>
          <a:ext cx="114300" cy="215900"/>
        </p:xfrm>
        <a:graphic>
          <a:graphicData uri="http://schemas.openxmlformats.org/presentationml/2006/ole">
            <p:oleObj spid="_x0000_s3074" name="Equation" r:id="rId4" imgW="114120" imgH="215640" progId="Equation.3">
              <p:embed/>
            </p:oleObj>
          </a:graphicData>
        </a:graphic>
      </p:graphicFrame>
      <p:graphicFrame>
        <p:nvGraphicFramePr>
          <p:cNvPr id="3075" name="Object 6"/>
          <p:cNvGraphicFramePr>
            <a:graphicFrameLocks noChangeAspect="1"/>
          </p:cNvGraphicFramePr>
          <p:nvPr/>
        </p:nvGraphicFramePr>
        <p:xfrm>
          <a:off x="457200" y="304800"/>
          <a:ext cx="5835650" cy="1031875"/>
        </p:xfrm>
        <a:graphic>
          <a:graphicData uri="http://schemas.openxmlformats.org/presentationml/2006/ole">
            <p:oleObj spid="_x0000_s3075" name="Equation" r:id="rId5" imgW="2730240" imgH="482400" progId="Equation.3">
              <p:embed/>
            </p:oleObj>
          </a:graphicData>
        </a:graphic>
      </p:graphicFrame>
      <p:graphicFrame>
        <p:nvGraphicFramePr>
          <p:cNvPr id="38919" name="Object 7"/>
          <p:cNvGraphicFramePr>
            <a:graphicFrameLocks noChangeAspect="1"/>
          </p:cNvGraphicFramePr>
          <p:nvPr/>
        </p:nvGraphicFramePr>
        <p:xfrm>
          <a:off x="3678238" y="2271713"/>
          <a:ext cx="2036762" cy="1004887"/>
        </p:xfrm>
        <a:graphic>
          <a:graphicData uri="http://schemas.openxmlformats.org/presentationml/2006/ole">
            <p:oleObj spid="_x0000_s3076" name="Equation" r:id="rId6" imgW="952200" imgH="469800" progId="Equation.3">
              <p:embed/>
            </p:oleObj>
          </a:graphicData>
        </a:graphic>
      </p:graphicFrame>
      <p:graphicFrame>
        <p:nvGraphicFramePr>
          <p:cNvPr id="38920" name="Object 8"/>
          <p:cNvGraphicFramePr>
            <a:graphicFrameLocks noChangeAspect="1"/>
          </p:cNvGraphicFramePr>
          <p:nvPr/>
        </p:nvGraphicFramePr>
        <p:xfrm>
          <a:off x="1905000" y="3810000"/>
          <a:ext cx="5407025" cy="950913"/>
        </p:xfrm>
        <a:graphic>
          <a:graphicData uri="http://schemas.openxmlformats.org/presentationml/2006/ole">
            <p:oleObj spid="_x0000_s3077" name="Equation" r:id="rId7" imgW="2527200" imgH="444240" progId="Equation.3">
              <p:embed/>
            </p:oleObj>
          </a:graphicData>
        </a:graphic>
      </p:graphicFrame>
      <p:graphicFrame>
        <p:nvGraphicFramePr>
          <p:cNvPr id="38921" name="Object 9"/>
          <p:cNvGraphicFramePr>
            <a:graphicFrameLocks noChangeAspect="1"/>
          </p:cNvGraphicFramePr>
          <p:nvPr/>
        </p:nvGraphicFramePr>
        <p:xfrm>
          <a:off x="3519488" y="4786313"/>
          <a:ext cx="2851150" cy="1004887"/>
        </p:xfrm>
        <a:graphic>
          <a:graphicData uri="http://schemas.openxmlformats.org/presentationml/2006/ole">
            <p:oleObj spid="_x0000_s3078" name="Equation" r:id="rId8" imgW="1333440" imgH="469800" progId="Equation.3">
              <p:embed/>
            </p:oleObj>
          </a:graphicData>
        </a:graphic>
      </p:graphicFrame>
      <p:graphicFrame>
        <p:nvGraphicFramePr>
          <p:cNvPr id="38922" name="Object 10"/>
          <p:cNvGraphicFramePr>
            <a:graphicFrameLocks noChangeAspect="1"/>
          </p:cNvGraphicFramePr>
          <p:nvPr/>
        </p:nvGraphicFramePr>
        <p:xfrm>
          <a:off x="2722563" y="1295400"/>
          <a:ext cx="3690937" cy="950913"/>
        </p:xfrm>
        <a:graphic>
          <a:graphicData uri="http://schemas.openxmlformats.org/presentationml/2006/ole">
            <p:oleObj spid="_x0000_s3079" name="Equation" r:id="rId9" imgW="1726920" imgH="444240" progId="Equation.3">
              <p:embed/>
            </p:oleObj>
          </a:graphicData>
        </a:graphic>
      </p:graphicFrame>
      <p:sp>
        <p:nvSpPr>
          <p:cNvPr id="38923" name="Line 11"/>
          <p:cNvSpPr>
            <a:spLocks noChangeShapeType="1"/>
          </p:cNvSpPr>
          <p:nvPr/>
        </p:nvSpPr>
        <p:spPr bwMode="auto">
          <a:xfrm flipH="1">
            <a:off x="4191000" y="1371600"/>
            <a:ext cx="304800" cy="381000"/>
          </a:xfrm>
          <a:prstGeom prst="line">
            <a:avLst/>
          </a:prstGeom>
          <a:noFill/>
          <a:ln w="38100">
            <a:solidFill>
              <a:srgbClr val="FF0000"/>
            </a:solidFill>
            <a:round/>
            <a:headEnd/>
            <a:tailEnd/>
          </a:ln>
        </p:spPr>
        <p:txBody>
          <a:bodyPr wrap="none"/>
          <a:lstStyle/>
          <a:p>
            <a:endParaRPr lang="en-US"/>
          </a:p>
        </p:txBody>
      </p:sp>
      <p:sp>
        <p:nvSpPr>
          <p:cNvPr id="38924" name="Line 12"/>
          <p:cNvSpPr>
            <a:spLocks noChangeShapeType="1"/>
          </p:cNvSpPr>
          <p:nvPr/>
        </p:nvSpPr>
        <p:spPr bwMode="auto">
          <a:xfrm flipH="1">
            <a:off x="4191000" y="1828800"/>
            <a:ext cx="304800" cy="381000"/>
          </a:xfrm>
          <a:prstGeom prst="line">
            <a:avLst/>
          </a:prstGeom>
          <a:noFill/>
          <a:ln w="38100">
            <a:solidFill>
              <a:srgbClr val="FF0000"/>
            </a:solidFill>
            <a:round/>
            <a:headEnd/>
            <a:tailEnd/>
          </a:ln>
        </p:spPr>
        <p:txBody>
          <a:bodyPr wrap="none"/>
          <a:lstStyle/>
          <a:p>
            <a:endParaRPr lang="en-US"/>
          </a:p>
        </p:txBody>
      </p:sp>
      <p:sp>
        <p:nvSpPr>
          <p:cNvPr id="38925" name="Line 13"/>
          <p:cNvSpPr>
            <a:spLocks noChangeShapeType="1"/>
          </p:cNvSpPr>
          <p:nvPr/>
        </p:nvSpPr>
        <p:spPr bwMode="auto">
          <a:xfrm flipH="1">
            <a:off x="4495800" y="1371600"/>
            <a:ext cx="914400" cy="381000"/>
          </a:xfrm>
          <a:prstGeom prst="line">
            <a:avLst/>
          </a:prstGeom>
          <a:noFill/>
          <a:ln w="38100">
            <a:solidFill>
              <a:srgbClr val="66FF33"/>
            </a:solidFill>
            <a:round/>
            <a:headEnd/>
            <a:tailEnd/>
          </a:ln>
        </p:spPr>
        <p:txBody>
          <a:bodyPr wrap="none"/>
          <a:lstStyle/>
          <a:p>
            <a:endParaRPr lang="en-US"/>
          </a:p>
        </p:txBody>
      </p:sp>
      <p:sp>
        <p:nvSpPr>
          <p:cNvPr id="38926" name="Line 14"/>
          <p:cNvSpPr>
            <a:spLocks noChangeShapeType="1"/>
          </p:cNvSpPr>
          <p:nvPr/>
        </p:nvSpPr>
        <p:spPr bwMode="auto">
          <a:xfrm flipH="1">
            <a:off x="4495800" y="1828800"/>
            <a:ext cx="914400" cy="381000"/>
          </a:xfrm>
          <a:prstGeom prst="line">
            <a:avLst/>
          </a:prstGeom>
          <a:noFill/>
          <a:ln w="38100">
            <a:solidFill>
              <a:srgbClr val="66FF33"/>
            </a:solidFill>
            <a:round/>
            <a:headEnd/>
            <a:tailEnd/>
          </a:ln>
        </p:spPr>
        <p:txBody>
          <a:bodyPr wrap="none"/>
          <a:lstStyle/>
          <a:p>
            <a:endParaRPr lang="en-US"/>
          </a:p>
        </p:txBody>
      </p:sp>
      <p:graphicFrame>
        <p:nvGraphicFramePr>
          <p:cNvPr id="38927" name="Object 15"/>
          <p:cNvGraphicFramePr>
            <a:graphicFrameLocks noChangeAspect="1"/>
          </p:cNvGraphicFramePr>
          <p:nvPr/>
        </p:nvGraphicFramePr>
        <p:xfrm>
          <a:off x="6256338" y="331788"/>
          <a:ext cx="2443162" cy="950912"/>
        </p:xfrm>
        <a:graphic>
          <a:graphicData uri="http://schemas.openxmlformats.org/presentationml/2006/ole">
            <p:oleObj spid="_x0000_s3080" name="Equation" r:id="rId10" imgW="1143000" imgH="444240" progId="Equation.3">
              <p:embed/>
            </p:oleObj>
          </a:graphicData>
        </a:graphic>
      </p:graphicFrame>
      <p:sp>
        <p:nvSpPr>
          <p:cNvPr id="38928" name="Line 16"/>
          <p:cNvSpPr>
            <a:spLocks noChangeShapeType="1"/>
          </p:cNvSpPr>
          <p:nvPr/>
        </p:nvSpPr>
        <p:spPr bwMode="auto">
          <a:xfrm flipH="1">
            <a:off x="5181600" y="3886200"/>
            <a:ext cx="304800" cy="381000"/>
          </a:xfrm>
          <a:prstGeom prst="line">
            <a:avLst/>
          </a:prstGeom>
          <a:noFill/>
          <a:ln w="38100">
            <a:solidFill>
              <a:srgbClr val="FF0000"/>
            </a:solidFill>
            <a:round/>
            <a:headEnd/>
            <a:tailEnd/>
          </a:ln>
        </p:spPr>
        <p:txBody>
          <a:bodyPr wrap="none"/>
          <a:lstStyle/>
          <a:p>
            <a:endParaRPr lang="en-US"/>
          </a:p>
        </p:txBody>
      </p:sp>
      <p:sp>
        <p:nvSpPr>
          <p:cNvPr id="38929" name="Line 17"/>
          <p:cNvSpPr>
            <a:spLocks noChangeShapeType="1"/>
          </p:cNvSpPr>
          <p:nvPr/>
        </p:nvSpPr>
        <p:spPr bwMode="auto">
          <a:xfrm flipH="1">
            <a:off x="5257800" y="4343400"/>
            <a:ext cx="304800" cy="381000"/>
          </a:xfrm>
          <a:prstGeom prst="line">
            <a:avLst/>
          </a:prstGeom>
          <a:noFill/>
          <a:ln w="38100">
            <a:solidFill>
              <a:srgbClr val="FF0000"/>
            </a:solidFill>
            <a:round/>
            <a:headEnd/>
            <a:tailEnd/>
          </a:ln>
        </p:spPr>
        <p:txBody>
          <a:bodyPr wrap="none"/>
          <a:lstStyle/>
          <a:p>
            <a:endParaRPr lang="en-US"/>
          </a:p>
        </p:txBody>
      </p:sp>
      <p:sp>
        <p:nvSpPr>
          <p:cNvPr id="38932" name="Text Box 20"/>
          <p:cNvSpPr txBox="1">
            <a:spLocks noChangeArrowheads="1"/>
          </p:cNvSpPr>
          <p:nvPr/>
        </p:nvSpPr>
        <p:spPr bwMode="auto">
          <a:xfrm>
            <a:off x="1219200" y="5973763"/>
            <a:ext cx="5334000" cy="584775"/>
          </a:xfrm>
          <a:prstGeom prst="rect">
            <a:avLst/>
          </a:prstGeom>
          <a:noFill/>
          <a:ln w="9525">
            <a:solidFill>
              <a:schemeClr val="bg1"/>
            </a:solidFill>
            <a:miter lim="800000"/>
            <a:headEnd/>
            <a:tailEnd/>
          </a:ln>
        </p:spPr>
        <p:txBody>
          <a:bodyPr wrap="square">
            <a:spAutoFit/>
          </a:bodyPr>
          <a:lstStyle/>
          <a:p>
            <a:pPr>
              <a:spcBef>
                <a:spcPct val="50000"/>
              </a:spcBef>
            </a:pPr>
            <a:r>
              <a:rPr lang="en-US" sz="3200" dirty="0"/>
              <a:t>Rate = k [NH</a:t>
            </a:r>
            <a:r>
              <a:rPr lang="en-US" sz="3200" baseline="-25000" dirty="0"/>
              <a:t>4</a:t>
            </a:r>
            <a:r>
              <a:rPr lang="en-US" sz="3200" baseline="30000" dirty="0"/>
              <a:t>+</a:t>
            </a:r>
            <a:r>
              <a:rPr lang="en-US" sz="3200" dirty="0"/>
              <a:t>]</a:t>
            </a:r>
            <a:r>
              <a:rPr lang="en-US" sz="3200" baseline="30000" dirty="0"/>
              <a:t>2 </a:t>
            </a:r>
            <a:r>
              <a:rPr lang="en-US" sz="3200" dirty="0"/>
              <a:t>[NO</a:t>
            </a:r>
            <a:r>
              <a:rPr lang="en-US" sz="3200" baseline="-25000" dirty="0"/>
              <a:t>2</a:t>
            </a:r>
            <a:r>
              <a:rPr lang="en-US" sz="3200" baseline="30000" dirty="0"/>
              <a:t>-</a:t>
            </a:r>
            <a:r>
              <a:rPr lang="en-US" sz="3200" dirty="0"/>
              <a:t>]</a:t>
            </a:r>
            <a:r>
              <a:rPr lang="en-US" sz="3200" baseline="30000" dirty="0"/>
              <a:t>1</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927"/>
                                        </p:tgtEl>
                                        <p:attrNameLst>
                                          <p:attrName>style.visibility</p:attrName>
                                        </p:attrNameLst>
                                      </p:cBhvr>
                                      <p:to>
                                        <p:strVal val="visible"/>
                                      </p:to>
                                    </p:set>
                                    <p:animEffect transition="in" filter="wipe(left)">
                                      <p:cBhvr>
                                        <p:cTn id="7" dur="500"/>
                                        <p:tgtEl>
                                          <p:spTgt spid="389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922"/>
                                        </p:tgtEl>
                                        <p:attrNameLst>
                                          <p:attrName>style.visibility</p:attrName>
                                        </p:attrNameLst>
                                      </p:cBhvr>
                                      <p:to>
                                        <p:strVal val="visible"/>
                                      </p:to>
                                    </p:set>
                                    <p:animEffect transition="in" filter="wipe(left)">
                                      <p:cBhvr>
                                        <p:cTn id="12" dur="500"/>
                                        <p:tgtEl>
                                          <p:spTgt spid="389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8923"/>
                                        </p:tgtEl>
                                        <p:attrNameLst>
                                          <p:attrName>style.visibility</p:attrName>
                                        </p:attrNameLst>
                                      </p:cBhvr>
                                      <p:to>
                                        <p:strVal val="visible"/>
                                      </p:to>
                                    </p:set>
                                    <p:animEffect transition="in" filter="wipe(up)">
                                      <p:cBhvr>
                                        <p:cTn id="17" dur="500"/>
                                        <p:tgtEl>
                                          <p:spTgt spid="38923"/>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38924"/>
                                        </p:tgtEl>
                                        <p:attrNameLst>
                                          <p:attrName>style.visibility</p:attrName>
                                        </p:attrNameLst>
                                      </p:cBhvr>
                                      <p:to>
                                        <p:strVal val="visible"/>
                                      </p:to>
                                    </p:set>
                                    <p:animEffect transition="in" filter="wipe(up)">
                                      <p:cBhvr>
                                        <p:cTn id="20" dur="500"/>
                                        <p:tgtEl>
                                          <p:spTgt spid="3892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38925"/>
                                        </p:tgtEl>
                                        <p:attrNameLst>
                                          <p:attrName>style.visibility</p:attrName>
                                        </p:attrNameLst>
                                      </p:cBhvr>
                                      <p:to>
                                        <p:strVal val="visible"/>
                                      </p:to>
                                    </p:set>
                                    <p:animEffect transition="in" filter="wipe(up)">
                                      <p:cBhvr>
                                        <p:cTn id="25" dur="500"/>
                                        <p:tgtEl>
                                          <p:spTgt spid="38925"/>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38926"/>
                                        </p:tgtEl>
                                        <p:attrNameLst>
                                          <p:attrName>style.visibility</p:attrName>
                                        </p:attrNameLst>
                                      </p:cBhvr>
                                      <p:to>
                                        <p:strVal val="visible"/>
                                      </p:to>
                                    </p:set>
                                    <p:animEffect transition="in" filter="wipe(up)">
                                      <p:cBhvr>
                                        <p:cTn id="28" dur="500"/>
                                        <p:tgtEl>
                                          <p:spTgt spid="3892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8919"/>
                                        </p:tgtEl>
                                        <p:attrNameLst>
                                          <p:attrName>style.visibility</p:attrName>
                                        </p:attrNameLst>
                                      </p:cBhvr>
                                      <p:to>
                                        <p:strVal val="visible"/>
                                      </p:to>
                                    </p:set>
                                    <p:animEffect transition="in" filter="wipe(left)">
                                      <p:cBhvr>
                                        <p:cTn id="33" dur="500"/>
                                        <p:tgtEl>
                                          <p:spTgt spid="3891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8920"/>
                                        </p:tgtEl>
                                        <p:attrNameLst>
                                          <p:attrName>style.visibility</p:attrName>
                                        </p:attrNameLst>
                                      </p:cBhvr>
                                      <p:to>
                                        <p:strVal val="visible"/>
                                      </p:to>
                                    </p:set>
                                    <p:animEffect transition="in" filter="wipe(left)">
                                      <p:cBhvr>
                                        <p:cTn id="38" dur="500"/>
                                        <p:tgtEl>
                                          <p:spTgt spid="3892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38928"/>
                                        </p:tgtEl>
                                        <p:attrNameLst>
                                          <p:attrName>style.visibility</p:attrName>
                                        </p:attrNameLst>
                                      </p:cBhvr>
                                      <p:to>
                                        <p:strVal val="visible"/>
                                      </p:to>
                                    </p:set>
                                    <p:animEffect transition="in" filter="wipe(up)">
                                      <p:cBhvr>
                                        <p:cTn id="43" dur="500"/>
                                        <p:tgtEl>
                                          <p:spTgt spid="38928"/>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38929"/>
                                        </p:tgtEl>
                                        <p:attrNameLst>
                                          <p:attrName>style.visibility</p:attrName>
                                        </p:attrNameLst>
                                      </p:cBhvr>
                                      <p:to>
                                        <p:strVal val="visible"/>
                                      </p:to>
                                    </p:set>
                                    <p:animEffect transition="in" filter="wipe(up)">
                                      <p:cBhvr>
                                        <p:cTn id="46" dur="500"/>
                                        <p:tgtEl>
                                          <p:spTgt spid="3892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38921"/>
                                        </p:tgtEl>
                                        <p:attrNameLst>
                                          <p:attrName>style.visibility</p:attrName>
                                        </p:attrNameLst>
                                      </p:cBhvr>
                                      <p:to>
                                        <p:strVal val="visible"/>
                                      </p:to>
                                    </p:set>
                                    <p:animEffect transition="in" filter="wipe(left)">
                                      <p:cBhvr>
                                        <p:cTn id="51" dur="500"/>
                                        <p:tgtEl>
                                          <p:spTgt spid="38921"/>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8932"/>
                                        </p:tgtEl>
                                        <p:attrNameLst>
                                          <p:attrName>style.visibility</p:attrName>
                                        </p:attrNameLst>
                                      </p:cBhvr>
                                      <p:to>
                                        <p:strVal val="visible"/>
                                      </p:to>
                                    </p:set>
                                    <p:animEffect transition="in" filter="wipe(left)">
                                      <p:cBhvr>
                                        <p:cTn id="56" dur="500"/>
                                        <p:tgtEl>
                                          <p:spTgt spid="38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3" grpId="0" animBg="1"/>
      <p:bldP spid="38924" grpId="0" animBg="1"/>
      <p:bldP spid="38925" grpId="0" animBg="1"/>
      <p:bldP spid="38926" grpId="0" animBg="1"/>
      <p:bldP spid="38928" grpId="0" animBg="1"/>
      <p:bldP spid="38929" grpId="0" animBg="1"/>
      <p:bldP spid="3893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TotalTime>
  <Words>2063</Words>
  <Application>Microsoft Office PowerPoint</Application>
  <PresentationFormat>On-screen Show (4:3)</PresentationFormat>
  <Paragraphs>407</Paragraphs>
  <Slides>37</Slides>
  <Notes>26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0" baseType="lpstr">
      <vt:lpstr>Flow</vt:lpstr>
      <vt:lpstr>Microsoft Equation 3.0</vt:lpstr>
      <vt:lpstr>Equation.DSMT4</vt:lpstr>
      <vt:lpstr>Chemical Kinetics</vt:lpstr>
      <vt:lpstr>14.0: Chemical kinetics</vt:lpstr>
      <vt:lpstr>14.1: Reaction rate</vt:lpstr>
      <vt:lpstr>14.1: Reaction rates</vt:lpstr>
      <vt:lpstr>Reaction Rates</vt:lpstr>
      <vt:lpstr>14.2: Rate &amp; concentration</vt:lpstr>
      <vt:lpstr>Finding Rate Law Using Initial Rates</vt:lpstr>
      <vt:lpstr>Slide 8</vt:lpstr>
      <vt:lpstr>Slide 9</vt:lpstr>
      <vt:lpstr>Slide 10</vt:lpstr>
      <vt:lpstr>Slide 11</vt:lpstr>
      <vt:lpstr>AP test 2010 form B question</vt:lpstr>
      <vt:lpstr>Determining Rate Law by Determining the Change in Concentration of reactants over time: Integration Method</vt:lpstr>
      <vt:lpstr>14.3 Change of concentration over time</vt:lpstr>
      <vt:lpstr>Slide 15</vt:lpstr>
      <vt:lpstr>Slide 16</vt:lpstr>
      <vt:lpstr>Slide 17</vt:lpstr>
      <vt:lpstr>*If Rate = k [A][B]; referred to as “2nd order, Class II”</vt:lpstr>
      <vt:lpstr>Slide 19</vt:lpstr>
      <vt:lpstr>Slide 20</vt:lpstr>
      <vt:lpstr>Slide 21</vt:lpstr>
      <vt:lpstr>14.4: Temperature &amp; rate</vt:lpstr>
      <vt:lpstr>Slide 23</vt:lpstr>
      <vt:lpstr>Figure 2: Change in Potential Energy Reaction and collision animation</vt:lpstr>
      <vt:lpstr>Arrhenius equation: Relationship between rate and T </vt:lpstr>
      <vt:lpstr>Slide 26</vt:lpstr>
      <vt:lpstr>Slide 27</vt:lpstr>
      <vt:lpstr>Slide 28</vt:lpstr>
      <vt:lpstr>Slide 29</vt:lpstr>
      <vt:lpstr>Slide 30</vt:lpstr>
      <vt:lpstr>Good Resource for Kinetics Practice Problems: </vt:lpstr>
      <vt:lpstr>14.5: Reaction Mechanisms</vt:lpstr>
      <vt:lpstr>14.5: Reaction Mechanisms</vt:lpstr>
      <vt:lpstr>Slide 34</vt:lpstr>
      <vt:lpstr>Slide 35</vt:lpstr>
      <vt:lpstr>Slide 36</vt:lpstr>
      <vt:lpstr>14.6: Catalysts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Kinetics</dc:title>
  <dc:creator>kavita_gupta</dc:creator>
  <cp:lastModifiedBy>kavita_gupta</cp:lastModifiedBy>
  <cp:revision>7</cp:revision>
  <dcterms:created xsi:type="dcterms:W3CDTF">2012-12-27T22:28:45Z</dcterms:created>
  <dcterms:modified xsi:type="dcterms:W3CDTF">2012-12-27T23:20:49Z</dcterms:modified>
</cp:coreProperties>
</file>