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39"/>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2" d="100"/>
          <a:sy n="62" d="100"/>
        </p:scale>
        <p:origin x="-1542" y="-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 Id="rId5" Type="http://schemas.openxmlformats.org/officeDocument/2006/relationships/image" Target="../media/image6.wmf"/><Relationship Id="rId4" Type="http://schemas.openxmlformats.org/officeDocument/2006/relationships/image" Target="../media/image5.wmf"/></Relationships>
</file>

<file path=ppt/drawings/_rels/vmlDrawing10.vml.rels><?xml version="1.0" encoding="UTF-8" standalone="yes"?>
<Relationships xmlns="http://schemas.openxmlformats.org/package/2006/relationships"><Relationship Id="rId2" Type="http://schemas.openxmlformats.org/officeDocument/2006/relationships/image" Target="../media/image53.wmf"/><Relationship Id="rId1" Type="http://schemas.openxmlformats.org/officeDocument/2006/relationships/image" Target="../media/image52.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57.wmf"/><Relationship Id="rId2" Type="http://schemas.openxmlformats.org/officeDocument/2006/relationships/image" Target="../media/image56.wmf"/><Relationship Id="rId1" Type="http://schemas.openxmlformats.org/officeDocument/2006/relationships/image" Target="../media/image55.wmf"/><Relationship Id="rId5" Type="http://schemas.openxmlformats.org/officeDocument/2006/relationships/image" Target="../media/image59.wmf"/><Relationship Id="rId4" Type="http://schemas.openxmlformats.org/officeDocument/2006/relationships/image" Target="../media/image58.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61.wmf"/><Relationship Id="rId2" Type="http://schemas.openxmlformats.org/officeDocument/2006/relationships/image" Target="../media/image60.wmf"/><Relationship Id="rId1" Type="http://schemas.openxmlformats.org/officeDocument/2006/relationships/image" Target="../media/image57.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image" Target="../media/image7.wmf"/><Relationship Id="rId4" Type="http://schemas.openxmlformats.org/officeDocument/2006/relationships/image" Target="../media/image10.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2.wmf"/><Relationship Id="rId7" Type="http://schemas.openxmlformats.org/officeDocument/2006/relationships/image" Target="../media/image16.wmf"/><Relationship Id="rId2" Type="http://schemas.openxmlformats.org/officeDocument/2006/relationships/image" Target="../media/image11.wmf"/><Relationship Id="rId1" Type="http://schemas.openxmlformats.org/officeDocument/2006/relationships/image" Target="../media/image6.wmf"/><Relationship Id="rId6" Type="http://schemas.openxmlformats.org/officeDocument/2006/relationships/image" Target="../media/image15.wmf"/><Relationship Id="rId5" Type="http://schemas.openxmlformats.org/officeDocument/2006/relationships/image" Target="../media/image14.wmf"/><Relationship Id="rId4" Type="http://schemas.openxmlformats.org/officeDocument/2006/relationships/image" Target="../media/image13.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7.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20.wmf"/><Relationship Id="rId2" Type="http://schemas.openxmlformats.org/officeDocument/2006/relationships/image" Target="../media/image19.wmf"/><Relationship Id="rId1" Type="http://schemas.openxmlformats.org/officeDocument/2006/relationships/image" Target="../media/image18.wmf"/><Relationship Id="rId6" Type="http://schemas.openxmlformats.org/officeDocument/2006/relationships/image" Target="../media/image23.wmf"/><Relationship Id="rId5" Type="http://schemas.openxmlformats.org/officeDocument/2006/relationships/image" Target="../media/image22.wmf"/><Relationship Id="rId4" Type="http://schemas.openxmlformats.org/officeDocument/2006/relationships/image" Target="../media/image21.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26.wmf"/><Relationship Id="rId2" Type="http://schemas.openxmlformats.org/officeDocument/2006/relationships/image" Target="../media/image25.wmf"/><Relationship Id="rId1" Type="http://schemas.openxmlformats.org/officeDocument/2006/relationships/image" Target="../media/image24.wmf"/><Relationship Id="rId6" Type="http://schemas.openxmlformats.org/officeDocument/2006/relationships/image" Target="../media/image29.wmf"/><Relationship Id="rId5" Type="http://schemas.openxmlformats.org/officeDocument/2006/relationships/image" Target="../media/image28.wmf"/><Relationship Id="rId4" Type="http://schemas.openxmlformats.org/officeDocument/2006/relationships/image" Target="../media/image27.wmf"/></Relationships>
</file>

<file path=ppt/drawings/_rels/vmlDrawing7.vml.rels><?xml version="1.0" encoding="UTF-8" standalone="yes"?>
<Relationships xmlns="http://schemas.openxmlformats.org/package/2006/relationships"><Relationship Id="rId8" Type="http://schemas.openxmlformats.org/officeDocument/2006/relationships/image" Target="../media/image36.wmf"/><Relationship Id="rId3" Type="http://schemas.openxmlformats.org/officeDocument/2006/relationships/image" Target="../media/image31.wmf"/><Relationship Id="rId7" Type="http://schemas.openxmlformats.org/officeDocument/2006/relationships/image" Target="../media/image35.wmf"/><Relationship Id="rId2" Type="http://schemas.openxmlformats.org/officeDocument/2006/relationships/image" Target="../media/image30.wmf"/><Relationship Id="rId1" Type="http://schemas.openxmlformats.org/officeDocument/2006/relationships/image" Target="../media/image24.wmf"/><Relationship Id="rId6" Type="http://schemas.openxmlformats.org/officeDocument/2006/relationships/image" Target="../media/image34.wmf"/><Relationship Id="rId5" Type="http://schemas.openxmlformats.org/officeDocument/2006/relationships/image" Target="../media/image33.wmf"/><Relationship Id="rId4" Type="http://schemas.openxmlformats.org/officeDocument/2006/relationships/image" Target="../media/image32.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42.wmf"/><Relationship Id="rId2" Type="http://schemas.openxmlformats.org/officeDocument/2006/relationships/image" Target="../media/image41.wmf"/><Relationship Id="rId1" Type="http://schemas.openxmlformats.org/officeDocument/2006/relationships/image" Target="../media/image40.wmf"/><Relationship Id="rId6" Type="http://schemas.openxmlformats.org/officeDocument/2006/relationships/image" Target="../media/image45.wmf"/><Relationship Id="rId5" Type="http://schemas.openxmlformats.org/officeDocument/2006/relationships/image" Target="../media/image44.wmf"/><Relationship Id="rId4" Type="http://schemas.openxmlformats.org/officeDocument/2006/relationships/image" Target="../media/image43.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48.wmf"/><Relationship Id="rId2" Type="http://schemas.openxmlformats.org/officeDocument/2006/relationships/image" Target="../media/image47.wmf"/><Relationship Id="rId1" Type="http://schemas.openxmlformats.org/officeDocument/2006/relationships/image" Target="../media/image46.wmf"/><Relationship Id="rId4" Type="http://schemas.openxmlformats.org/officeDocument/2006/relationships/image" Target="../media/image49.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7850FB9-69AD-4B17-BC0B-5066438B740C}" type="datetimeFigureOut">
              <a:rPr lang="en-US" smtClean="0"/>
              <a:t>12/27/2012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4E6A6B7-8E73-48CC-B7C1-2BEF6CFE0901}"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p>
            <a:fld id="{601E8490-8DF0-4597-B877-7000BE527613}" type="slidenum">
              <a:rPr lang="en-US" smtClean="0"/>
              <a:pPr/>
              <a:t>1</a:t>
            </a:fld>
            <a:endParaRPr lang="en-US" smtClean="0"/>
          </a:p>
        </p:txBody>
      </p:sp>
      <p:sp>
        <p:nvSpPr>
          <p:cNvPr id="41987" name="Rectangle 2"/>
          <p:cNvSpPr>
            <a:spLocks noChangeArrowheads="1" noTextEdit="1"/>
          </p:cNvSpPr>
          <p:nvPr>
            <p:ph type="sldImg"/>
          </p:nvPr>
        </p:nvSpPr>
        <p:spPr>
          <a:ln/>
        </p:spPr>
      </p:sp>
      <p:sp>
        <p:nvSpPr>
          <p:cNvPr id="4198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p>
            <a:fld id="{0BBD2983-66E6-420D-B14E-3E659E715B43}" type="slidenum">
              <a:rPr lang="en-US" smtClean="0"/>
              <a:pPr/>
              <a:t>16</a:t>
            </a:fld>
            <a:endParaRPr lang="en-US" smtClean="0"/>
          </a:p>
        </p:txBody>
      </p:sp>
      <p:sp>
        <p:nvSpPr>
          <p:cNvPr id="51203" name="Rectangle 2"/>
          <p:cNvSpPr>
            <a:spLocks noChangeArrowheads="1" noTextEdit="1"/>
          </p:cNvSpPr>
          <p:nvPr>
            <p:ph type="sldImg"/>
          </p:nvPr>
        </p:nvSpPr>
        <p:spPr>
          <a:ln/>
        </p:spPr>
      </p:sp>
      <p:sp>
        <p:nvSpPr>
          <p:cNvPr id="5120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3F87C2E2-F10F-46D3-8D8D-BF808199BF54}" type="slidenum">
              <a:rPr lang="en-US" smtClean="0"/>
              <a:pPr/>
              <a:t>17</a:t>
            </a:fld>
            <a:endParaRPr lang="en-US" smtClean="0"/>
          </a:p>
        </p:txBody>
      </p:sp>
      <p:sp>
        <p:nvSpPr>
          <p:cNvPr id="52227" name="Rectangle 2"/>
          <p:cNvSpPr>
            <a:spLocks noChangeArrowheads="1" noTextEdit="1"/>
          </p:cNvSpPr>
          <p:nvPr>
            <p:ph type="sldImg"/>
          </p:nvPr>
        </p:nvSpPr>
        <p:spPr>
          <a:ln/>
        </p:spPr>
      </p:sp>
      <p:sp>
        <p:nvSpPr>
          <p:cNvPr id="5222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7F821629-ECAF-445B-9BBD-6CD010CD081A}" type="slidenum">
              <a:rPr lang="en-US" smtClean="0"/>
              <a:pPr/>
              <a:t>18</a:t>
            </a:fld>
            <a:endParaRPr lang="en-US" smtClean="0"/>
          </a:p>
        </p:txBody>
      </p:sp>
      <p:sp>
        <p:nvSpPr>
          <p:cNvPr id="53251" name="Rectangle 2"/>
          <p:cNvSpPr>
            <a:spLocks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p>
            <a:fld id="{0D2475BD-8F97-4819-91A9-8FFF9EC9EC0E}" type="slidenum">
              <a:rPr lang="en-US" smtClean="0"/>
              <a:pPr/>
              <a:t>19</a:t>
            </a:fld>
            <a:endParaRPr lang="en-US" smtClean="0"/>
          </a:p>
        </p:txBody>
      </p:sp>
      <p:sp>
        <p:nvSpPr>
          <p:cNvPr id="54275" name="Rectangle 2"/>
          <p:cNvSpPr>
            <a:spLocks noChangeArrowheads="1" noTextEdit="1"/>
          </p:cNvSpPr>
          <p:nvPr>
            <p:ph type="sldImg"/>
          </p:nvPr>
        </p:nvSpPr>
        <p:spPr>
          <a:ln/>
        </p:spPr>
      </p:sp>
      <p:sp>
        <p:nvSpPr>
          <p:cNvPr id="5427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p:spPr>
        <p:txBody>
          <a:bodyPr/>
          <a:lstStyle/>
          <a:p>
            <a:fld id="{A1FF5A67-6447-47D1-B0C3-01E674EC525F}" type="slidenum">
              <a:rPr lang="en-US" smtClean="0"/>
              <a:pPr/>
              <a:t>20</a:t>
            </a:fld>
            <a:endParaRPr lang="en-US" smtClean="0"/>
          </a:p>
        </p:txBody>
      </p:sp>
      <p:sp>
        <p:nvSpPr>
          <p:cNvPr id="55299" name="Rectangle 2"/>
          <p:cNvSpPr>
            <a:spLocks noChangeArrowheads="1" noTextEdit="1"/>
          </p:cNvSpPr>
          <p:nvPr>
            <p:ph type="sldImg"/>
          </p:nvPr>
        </p:nvSpPr>
        <p:spPr>
          <a:ln/>
        </p:spPr>
      </p:sp>
      <p:sp>
        <p:nvSpPr>
          <p:cNvPr id="5530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E3C130D7-75D2-4286-A821-2A677C17F16C}" type="slidenum">
              <a:rPr lang="en-US" smtClean="0"/>
              <a:pPr/>
              <a:t>22</a:t>
            </a:fld>
            <a:endParaRPr lang="en-US" smtClean="0"/>
          </a:p>
        </p:txBody>
      </p:sp>
      <p:sp>
        <p:nvSpPr>
          <p:cNvPr id="56323" name="Rectangle 2"/>
          <p:cNvSpPr>
            <a:spLocks noChangeArrowheads="1" noTextEdit="1"/>
          </p:cNvSpPr>
          <p:nvPr>
            <p:ph type="sldImg"/>
          </p:nvPr>
        </p:nvSpPr>
        <p:spPr>
          <a:ln/>
        </p:spPr>
      </p:sp>
      <p:sp>
        <p:nvSpPr>
          <p:cNvPr id="5632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p>
            <a:fld id="{30EFA69D-D723-4CD1-B80C-6D495E5AAFD5}" type="slidenum">
              <a:rPr lang="en-US" smtClean="0"/>
              <a:pPr/>
              <a:t>23</a:t>
            </a:fld>
            <a:endParaRPr lang="en-US" smtClean="0"/>
          </a:p>
        </p:txBody>
      </p:sp>
      <p:sp>
        <p:nvSpPr>
          <p:cNvPr id="57347" name="Rectangle 2"/>
          <p:cNvSpPr>
            <a:spLocks noChangeArrowheads="1" noTextEdit="1"/>
          </p:cNvSpPr>
          <p:nvPr>
            <p:ph type="sldImg"/>
          </p:nvPr>
        </p:nvSpPr>
        <p:spPr>
          <a:ln/>
        </p:spPr>
      </p:sp>
      <p:sp>
        <p:nvSpPr>
          <p:cNvPr id="5734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BD9CADA5-947C-4A27-9AFB-F23A5F7EE8C1}" type="slidenum">
              <a:rPr lang="en-US" smtClean="0"/>
              <a:pPr/>
              <a:t>24</a:t>
            </a:fld>
            <a:endParaRPr lang="en-US" smtClean="0"/>
          </a:p>
        </p:txBody>
      </p:sp>
      <p:sp>
        <p:nvSpPr>
          <p:cNvPr id="58371" name="Rectangle 2"/>
          <p:cNvSpPr>
            <a:spLocks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AAA4D215-DD4D-4506-904E-7FC28A48B46B}" type="slidenum">
              <a:rPr lang="en-US" smtClean="0"/>
              <a:pPr/>
              <a:t>25</a:t>
            </a:fld>
            <a:endParaRPr lang="en-US" smtClean="0"/>
          </a:p>
        </p:txBody>
      </p:sp>
      <p:sp>
        <p:nvSpPr>
          <p:cNvPr id="59395" name="Rectangle 2"/>
          <p:cNvSpPr>
            <a:spLocks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pPr eaLnBrk="1" hangingPunct="1"/>
            <a:r>
              <a:rPr lang="en-US" smtClean="0"/>
              <a:t>Swedish, father was a surveryor, taught himself to read at age 3; In 1884, based on this work, he submitted a 150-page dissertation on electrolytic conductivity to Uppsala for the doctorate. It did not impress the professors, and he received the lowest possible passing grade. Later this very work would earn him the Nobel Prize in Chemistry.  Worked with Boltzmann and van’t Hoff. </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p>
            <a:fld id="{52F97AF9-969A-4DF5-BB63-A480353B07BD}" type="slidenum">
              <a:rPr lang="en-US" smtClean="0"/>
              <a:pPr/>
              <a:t>26</a:t>
            </a:fld>
            <a:endParaRPr lang="en-US" smtClean="0"/>
          </a:p>
        </p:txBody>
      </p:sp>
      <p:sp>
        <p:nvSpPr>
          <p:cNvPr id="60419" name="Rectangle 2"/>
          <p:cNvSpPr>
            <a:spLocks noChangeArrowheads="1" noTextEdit="1"/>
          </p:cNvSpPr>
          <p:nvPr>
            <p:ph type="sldImg"/>
          </p:nvPr>
        </p:nvSpPr>
        <p:spPr>
          <a:ln/>
        </p:spPr>
      </p:sp>
      <p:sp>
        <p:nvSpPr>
          <p:cNvPr id="6042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p>
            <a:fld id="{F288708E-4D8A-45D9-A759-881FC0B6FA78}" type="slidenum">
              <a:rPr lang="en-US" smtClean="0"/>
              <a:pPr/>
              <a:t>2</a:t>
            </a:fld>
            <a:endParaRPr lang="en-US" smtClean="0"/>
          </a:p>
        </p:txBody>
      </p:sp>
      <p:sp>
        <p:nvSpPr>
          <p:cNvPr id="43011" name="Rectangle 2"/>
          <p:cNvSpPr>
            <a:spLocks noChangeArrowheads="1" noTextEdit="1"/>
          </p:cNvSpPr>
          <p:nvPr>
            <p:ph type="sldImg"/>
          </p:nvPr>
        </p:nvSpPr>
        <p:spPr>
          <a:ln/>
        </p:spPr>
      </p:sp>
      <p:sp>
        <p:nvSpPr>
          <p:cNvPr id="4301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DEA47CEB-875D-4136-8E52-2FDBBF5C5E1D}" type="slidenum">
              <a:rPr lang="en-US" smtClean="0"/>
              <a:pPr/>
              <a:t>27</a:t>
            </a:fld>
            <a:endParaRPr lang="en-US" smtClean="0"/>
          </a:p>
        </p:txBody>
      </p:sp>
      <p:sp>
        <p:nvSpPr>
          <p:cNvPr id="61443" name="Rectangle 2"/>
          <p:cNvSpPr>
            <a:spLocks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p>
            <a:fld id="{FA395284-3A15-471F-8E48-5C80F737CB0A}" type="slidenum">
              <a:rPr lang="en-US" smtClean="0"/>
              <a:pPr/>
              <a:t>32</a:t>
            </a:fld>
            <a:endParaRPr lang="en-US" smtClean="0"/>
          </a:p>
        </p:txBody>
      </p:sp>
      <p:sp>
        <p:nvSpPr>
          <p:cNvPr id="62467" name="Rectangle 2"/>
          <p:cNvSpPr>
            <a:spLocks noChangeArrowheads="1" noTextEdit="1"/>
          </p:cNvSpPr>
          <p:nvPr>
            <p:ph type="sldImg"/>
          </p:nvPr>
        </p:nvSpPr>
        <p:spPr>
          <a:ln/>
        </p:spPr>
      </p:sp>
      <p:sp>
        <p:nvSpPr>
          <p:cNvPr id="6246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p>
            <a:fld id="{FCF50EC9-080F-48E9-BD21-E7C7B103EB29}" type="slidenum">
              <a:rPr lang="en-US" smtClean="0"/>
              <a:pPr/>
              <a:t>33</a:t>
            </a:fld>
            <a:endParaRPr lang="en-US" smtClean="0"/>
          </a:p>
        </p:txBody>
      </p:sp>
      <p:sp>
        <p:nvSpPr>
          <p:cNvPr id="63491" name="Rectangle 2"/>
          <p:cNvSpPr>
            <a:spLocks noChangeArrowheads="1" noTextEdit="1"/>
          </p:cNvSpPr>
          <p:nvPr>
            <p:ph type="sldImg"/>
          </p:nvPr>
        </p:nvSpPr>
        <p:spPr>
          <a:ln/>
        </p:spPr>
      </p:sp>
      <p:sp>
        <p:nvSpPr>
          <p:cNvPr id="6349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p:spPr>
        <p:txBody>
          <a:bodyPr/>
          <a:lstStyle/>
          <a:p>
            <a:fld id="{E59C1BA9-B119-4D68-BB61-3ECA9CF6845A}" type="slidenum">
              <a:rPr lang="en-US" smtClean="0"/>
              <a:pPr/>
              <a:t>34</a:t>
            </a:fld>
            <a:endParaRPr lang="en-US" smtClean="0"/>
          </a:p>
        </p:txBody>
      </p:sp>
      <p:sp>
        <p:nvSpPr>
          <p:cNvPr id="64515" name="Rectangle 2"/>
          <p:cNvSpPr>
            <a:spLocks noChangeArrowheads="1" noTextEdit="1"/>
          </p:cNvSpPr>
          <p:nvPr>
            <p:ph type="sldImg"/>
          </p:nvPr>
        </p:nvSpPr>
        <p:spPr>
          <a:ln/>
        </p:spPr>
      </p:sp>
      <p:sp>
        <p:nvSpPr>
          <p:cNvPr id="6451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p:spPr>
        <p:txBody>
          <a:bodyPr/>
          <a:lstStyle/>
          <a:p>
            <a:fld id="{B5E13446-F48D-4EF2-9ED6-5014F944D23E}" type="slidenum">
              <a:rPr lang="en-US" smtClean="0"/>
              <a:pPr/>
              <a:t>35</a:t>
            </a:fld>
            <a:endParaRPr lang="en-US" smtClean="0"/>
          </a:p>
        </p:txBody>
      </p:sp>
      <p:sp>
        <p:nvSpPr>
          <p:cNvPr id="65539" name="Rectangle 2"/>
          <p:cNvSpPr>
            <a:spLocks noChangeArrowheads="1" noTextEdit="1"/>
          </p:cNvSpPr>
          <p:nvPr>
            <p:ph type="sldImg"/>
          </p:nvPr>
        </p:nvSpPr>
        <p:spPr>
          <a:ln/>
        </p:spPr>
      </p:sp>
      <p:sp>
        <p:nvSpPr>
          <p:cNvPr id="6554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p>
            <a:fld id="{F6350B4D-A565-440D-93B3-54A807CD1882}" type="slidenum">
              <a:rPr lang="en-US" smtClean="0"/>
              <a:pPr/>
              <a:t>36</a:t>
            </a:fld>
            <a:endParaRPr lang="en-US" smtClean="0"/>
          </a:p>
        </p:txBody>
      </p:sp>
      <p:sp>
        <p:nvSpPr>
          <p:cNvPr id="66563" name="Rectangle 2"/>
          <p:cNvSpPr>
            <a:spLocks noChangeArrowheads="1" noTextEdit="1"/>
          </p:cNvSpPr>
          <p:nvPr>
            <p:ph type="sldImg"/>
          </p:nvPr>
        </p:nvSpPr>
        <p:spPr>
          <a:ln/>
        </p:spPr>
      </p:sp>
      <p:sp>
        <p:nvSpPr>
          <p:cNvPr id="6656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p:spPr>
        <p:txBody>
          <a:bodyPr/>
          <a:lstStyle/>
          <a:p>
            <a:fld id="{981D9D8A-194B-4427-BFBD-E66872F5BD63}" type="slidenum">
              <a:rPr lang="en-US" smtClean="0"/>
              <a:pPr/>
              <a:t>37</a:t>
            </a:fld>
            <a:endParaRPr lang="en-US" smtClean="0"/>
          </a:p>
        </p:txBody>
      </p:sp>
      <p:sp>
        <p:nvSpPr>
          <p:cNvPr id="67587" name="Rectangle 2"/>
          <p:cNvSpPr>
            <a:spLocks noChangeArrowheads="1" noTextEdit="1"/>
          </p:cNvSpPr>
          <p:nvPr>
            <p:ph type="sldImg"/>
          </p:nvPr>
        </p:nvSpPr>
        <p:spPr>
          <a:ln/>
        </p:spPr>
      </p:sp>
      <p:sp>
        <p:nvSpPr>
          <p:cNvPr id="6758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8AAD0678-6ABF-437A-A857-AA3BDDF7CE4C}" type="slidenum">
              <a:rPr lang="en-US" smtClean="0"/>
              <a:pPr/>
              <a:t>3</a:t>
            </a:fld>
            <a:endParaRPr lang="en-US" smtClean="0"/>
          </a:p>
        </p:txBody>
      </p:sp>
      <p:sp>
        <p:nvSpPr>
          <p:cNvPr id="44035" name="Rectangle 2"/>
          <p:cNvSpPr>
            <a:spLocks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pPr eaLnBrk="1" hangingPunct="1"/>
            <a:r>
              <a:rPr lang="en-US" smtClean="0"/>
              <a:t>[] = molarity unless otherwise noted</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fld id="{01D6BAF7-C4C3-4786-97F6-8BA15AF9609B}" type="slidenum">
              <a:rPr lang="en-US" smtClean="0"/>
              <a:pPr/>
              <a:t>4</a:t>
            </a:fld>
            <a:endParaRPr lang="en-US" smtClean="0"/>
          </a:p>
        </p:txBody>
      </p:sp>
      <p:sp>
        <p:nvSpPr>
          <p:cNvPr id="45059" name="Rectangle 2"/>
          <p:cNvSpPr>
            <a:spLocks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eaLnBrk="1" hangingPunct="1"/>
            <a:r>
              <a:rPr lang="en-US" smtClean="0"/>
              <a:t>[] = molarity unless otherwise noted</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p>
            <a:fld id="{E206A6CC-0BE0-4BA6-BC75-8818ED39ABE2}" type="slidenum">
              <a:rPr lang="en-US" smtClean="0"/>
              <a:pPr/>
              <a:t>6</a:t>
            </a:fld>
            <a:endParaRPr lang="en-US" smtClean="0"/>
          </a:p>
        </p:txBody>
      </p:sp>
      <p:sp>
        <p:nvSpPr>
          <p:cNvPr id="46083" name="Rectangle 2"/>
          <p:cNvSpPr>
            <a:spLocks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pPr eaLnBrk="1" hangingPunct="1"/>
            <a:r>
              <a:rPr lang="en-US" smtClean="0"/>
              <a:t>[] = molarity unless otherwise noted</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7730AB87-A811-456C-ABAC-1DBEE361C58E}" type="slidenum">
              <a:rPr lang="en-US" smtClean="0"/>
              <a:pPr/>
              <a:t>8</a:t>
            </a:fld>
            <a:endParaRPr lang="en-US" smtClean="0"/>
          </a:p>
        </p:txBody>
      </p:sp>
      <p:sp>
        <p:nvSpPr>
          <p:cNvPr id="47107" name="Rectangle 2"/>
          <p:cNvSpPr>
            <a:spLocks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p:spPr>
        <p:txBody>
          <a:bodyPr/>
          <a:lstStyle/>
          <a:p>
            <a:fld id="{C9835002-FCFB-4B1B-AF59-A959535E90F0}" type="slidenum">
              <a:rPr lang="en-US" smtClean="0"/>
              <a:pPr/>
              <a:t>9</a:t>
            </a:fld>
            <a:endParaRPr lang="en-US" smtClean="0"/>
          </a:p>
        </p:txBody>
      </p:sp>
      <p:sp>
        <p:nvSpPr>
          <p:cNvPr id="48131" name="Rectangle 2"/>
          <p:cNvSpPr>
            <a:spLocks noChangeArrowheads="1" noTextEdit="1"/>
          </p:cNvSpPr>
          <p:nvPr>
            <p:ph type="sldImg"/>
          </p:nvPr>
        </p:nvSpPr>
        <p:spPr>
          <a:ln/>
        </p:spPr>
      </p:sp>
      <p:sp>
        <p:nvSpPr>
          <p:cNvPr id="4813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p>
            <a:fld id="{754746D6-BAA2-4732-9D3D-73AE181331DE}" type="slidenum">
              <a:rPr lang="en-US" smtClean="0"/>
              <a:pPr/>
              <a:t>14</a:t>
            </a:fld>
            <a:endParaRPr lang="en-US" smtClean="0"/>
          </a:p>
        </p:txBody>
      </p:sp>
      <p:sp>
        <p:nvSpPr>
          <p:cNvPr id="49155" name="Rectangle 2"/>
          <p:cNvSpPr>
            <a:spLocks noChangeArrowheads="1" noTextEdit="1"/>
          </p:cNvSpPr>
          <p:nvPr>
            <p:ph type="sldImg"/>
          </p:nvPr>
        </p:nvSpPr>
        <p:spPr>
          <a:ln/>
        </p:spPr>
      </p:sp>
      <p:sp>
        <p:nvSpPr>
          <p:cNvPr id="4915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p>
            <a:fld id="{1F388FE4-6DFC-46E4-905C-F8B9FEB23427}" type="slidenum">
              <a:rPr lang="en-US" smtClean="0"/>
              <a:pPr/>
              <a:t>15</a:t>
            </a:fld>
            <a:endParaRPr lang="en-US" smtClean="0"/>
          </a:p>
        </p:txBody>
      </p:sp>
      <p:sp>
        <p:nvSpPr>
          <p:cNvPr id="50179" name="Rectangle 2"/>
          <p:cNvSpPr>
            <a:spLocks noChangeArrowheads="1" noTextEdit="1"/>
          </p:cNvSpPr>
          <p:nvPr>
            <p:ph type="sldImg"/>
          </p:nvPr>
        </p:nvSpPr>
        <p:spPr>
          <a:ln/>
        </p:spPr>
      </p:sp>
      <p:sp>
        <p:nvSpPr>
          <p:cNvPr id="5018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FE770FEB-E20D-44E8-A536-9FB5FC863194}" type="datetimeFigureOut">
              <a:rPr lang="en-US" smtClean="0"/>
              <a:t>12/27/2012</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D5751B1C-AFB6-4411-BBEC-7A45FC4B9B50}"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E770FEB-E20D-44E8-A536-9FB5FC863194}" type="datetimeFigureOut">
              <a:rPr lang="en-US" smtClean="0"/>
              <a:t>12/27/2012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51B1C-AFB6-4411-BBEC-7A45FC4B9B5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E770FEB-E20D-44E8-A536-9FB5FC863194}" type="datetimeFigureOut">
              <a:rPr lang="en-US" smtClean="0"/>
              <a:t>12/27/2012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51B1C-AFB6-4411-BBEC-7A45FC4B9B50}"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76200" y="0"/>
            <a:ext cx="8778875" cy="6096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152400" y="685800"/>
            <a:ext cx="8839200" cy="5943600"/>
          </a:xfrm>
        </p:spPr>
        <p:txBody>
          <a:bodyPr/>
          <a:lstStyle/>
          <a:p>
            <a:pPr lvl="0"/>
            <a:endParaRPr lang="en-US" noProof="0" smtClean="0"/>
          </a:p>
        </p:txBody>
      </p:sp>
      <p:sp>
        <p:nvSpPr>
          <p:cNvPr id="4" name="Rectangle 53"/>
          <p:cNvSpPr>
            <a:spLocks noGrp="1" noChangeArrowheads="1"/>
          </p:cNvSpPr>
          <p:nvPr>
            <p:ph type="sldNum" sz="quarter" idx="10"/>
          </p:nvPr>
        </p:nvSpPr>
        <p:spPr>
          <a:ln/>
        </p:spPr>
        <p:txBody>
          <a:bodyPr/>
          <a:lstStyle>
            <a:lvl1pPr>
              <a:defRPr/>
            </a:lvl1pPr>
          </a:lstStyle>
          <a:p>
            <a:pPr>
              <a:defRPr/>
            </a:pPr>
            <a:fld id="{4C1C5B09-8522-4067-9BDB-2A8F9EB6C54C}"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E770FEB-E20D-44E8-A536-9FB5FC863194}" type="datetimeFigureOut">
              <a:rPr lang="en-US" smtClean="0"/>
              <a:t>12/27/2012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51B1C-AFB6-4411-BBEC-7A45FC4B9B5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FE770FEB-E20D-44E8-A536-9FB5FC863194}" type="datetimeFigureOut">
              <a:rPr lang="en-US" smtClean="0"/>
              <a:t>12/27/2012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51B1C-AFB6-4411-BBEC-7A45FC4B9B50}"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E770FEB-E20D-44E8-A536-9FB5FC863194}" type="datetimeFigureOut">
              <a:rPr lang="en-US" smtClean="0"/>
              <a:t>12/27/2012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751B1C-AFB6-4411-BBEC-7A45FC4B9B5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FE770FEB-E20D-44E8-A536-9FB5FC863194}" type="datetimeFigureOut">
              <a:rPr lang="en-US" smtClean="0"/>
              <a:t>12/27/2012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5751B1C-AFB6-4411-BBEC-7A45FC4B9B5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FE770FEB-E20D-44E8-A536-9FB5FC863194}" type="datetimeFigureOut">
              <a:rPr lang="en-US" smtClean="0"/>
              <a:t>12/27/2012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5751B1C-AFB6-4411-BBEC-7A45FC4B9B5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770FEB-E20D-44E8-A536-9FB5FC863194}" type="datetimeFigureOut">
              <a:rPr lang="en-US" smtClean="0"/>
              <a:t>12/27/2012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5751B1C-AFB6-4411-BBEC-7A45FC4B9B5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E770FEB-E20D-44E8-A536-9FB5FC863194}" type="datetimeFigureOut">
              <a:rPr lang="en-US" smtClean="0"/>
              <a:t>12/27/2012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751B1C-AFB6-4411-BBEC-7A45FC4B9B50}"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FE770FEB-E20D-44E8-A536-9FB5FC863194}" type="datetimeFigureOut">
              <a:rPr lang="en-US" smtClean="0"/>
              <a:t>12/27/2012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D5751B1C-AFB6-4411-BBEC-7A45FC4B9B50}"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FE770FEB-E20D-44E8-A536-9FB5FC863194}" type="datetimeFigureOut">
              <a:rPr lang="en-US" smtClean="0"/>
              <a:t>12/27/2012</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D5751B1C-AFB6-4411-BBEC-7A45FC4B9B50}"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17.bin"/><Relationship Id="rId2" Type="http://schemas.openxmlformats.org/officeDocument/2006/relationships/slideLayout" Target="../slideLayouts/slideLayout7.xml"/><Relationship Id="rId1" Type="http://schemas.openxmlformats.org/officeDocument/2006/relationships/vmlDrawing" Target="../drawings/vmlDrawing4.v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22.bin"/><Relationship Id="rId3" Type="http://schemas.openxmlformats.org/officeDocument/2006/relationships/notesSlide" Target="../notesSlides/notesSlide9.xml"/><Relationship Id="rId7" Type="http://schemas.openxmlformats.org/officeDocument/2006/relationships/oleObject" Target="../embeddings/oleObject21.bin"/><Relationship Id="rId2" Type="http://schemas.openxmlformats.org/officeDocument/2006/relationships/slideLayout" Target="../slideLayouts/slideLayout12.xml"/><Relationship Id="rId1" Type="http://schemas.openxmlformats.org/officeDocument/2006/relationships/vmlDrawing" Target="../drawings/vmlDrawing5.vml"/><Relationship Id="rId6" Type="http://schemas.openxmlformats.org/officeDocument/2006/relationships/oleObject" Target="../embeddings/oleObject20.bin"/><Relationship Id="rId5" Type="http://schemas.openxmlformats.org/officeDocument/2006/relationships/oleObject" Target="../embeddings/oleObject19.bin"/><Relationship Id="rId4" Type="http://schemas.openxmlformats.org/officeDocument/2006/relationships/oleObject" Target="../embeddings/oleObject18.bin"/><Relationship Id="rId9" Type="http://schemas.openxmlformats.org/officeDocument/2006/relationships/oleObject" Target="../embeddings/oleObject23.bin"/></Relationships>
</file>

<file path=ppt/slides/_rels/slide16.xml.rels><?xml version="1.0" encoding="UTF-8" standalone="yes"?>
<Relationships xmlns="http://schemas.openxmlformats.org/package/2006/relationships"><Relationship Id="rId8" Type="http://schemas.openxmlformats.org/officeDocument/2006/relationships/oleObject" Target="../embeddings/oleObject28.bin"/><Relationship Id="rId3" Type="http://schemas.openxmlformats.org/officeDocument/2006/relationships/notesSlide" Target="../notesSlides/notesSlide10.xml"/><Relationship Id="rId7" Type="http://schemas.openxmlformats.org/officeDocument/2006/relationships/oleObject" Target="../embeddings/oleObject27.bin"/><Relationship Id="rId2" Type="http://schemas.openxmlformats.org/officeDocument/2006/relationships/slideLayout" Target="../slideLayouts/slideLayout12.xml"/><Relationship Id="rId1" Type="http://schemas.openxmlformats.org/officeDocument/2006/relationships/vmlDrawing" Target="../drawings/vmlDrawing6.vml"/><Relationship Id="rId6" Type="http://schemas.openxmlformats.org/officeDocument/2006/relationships/oleObject" Target="../embeddings/oleObject26.bin"/><Relationship Id="rId5" Type="http://schemas.openxmlformats.org/officeDocument/2006/relationships/oleObject" Target="../embeddings/oleObject25.bin"/><Relationship Id="rId4" Type="http://schemas.openxmlformats.org/officeDocument/2006/relationships/oleObject" Target="../embeddings/oleObject24.bin"/><Relationship Id="rId9" Type="http://schemas.openxmlformats.org/officeDocument/2006/relationships/oleObject" Target="../embeddings/oleObject29.bin"/></Relationships>
</file>

<file path=ppt/slides/_rels/slide17.xml.rels><?xml version="1.0" encoding="UTF-8" standalone="yes"?>
<Relationships xmlns="http://schemas.openxmlformats.org/package/2006/relationships"><Relationship Id="rId8" Type="http://schemas.openxmlformats.org/officeDocument/2006/relationships/oleObject" Target="../embeddings/oleObject34.bin"/><Relationship Id="rId3" Type="http://schemas.openxmlformats.org/officeDocument/2006/relationships/notesSlide" Target="../notesSlides/notesSlide11.xml"/><Relationship Id="rId7" Type="http://schemas.openxmlformats.org/officeDocument/2006/relationships/oleObject" Target="../embeddings/oleObject33.bin"/><Relationship Id="rId2" Type="http://schemas.openxmlformats.org/officeDocument/2006/relationships/slideLayout" Target="../slideLayouts/slideLayout12.xml"/><Relationship Id="rId1" Type="http://schemas.openxmlformats.org/officeDocument/2006/relationships/vmlDrawing" Target="../drawings/vmlDrawing7.vml"/><Relationship Id="rId6" Type="http://schemas.openxmlformats.org/officeDocument/2006/relationships/oleObject" Target="../embeddings/oleObject32.bin"/><Relationship Id="rId11" Type="http://schemas.openxmlformats.org/officeDocument/2006/relationships/oleObject" Target="../embeddings/oleObject37.bin"/><Relationship Id="rId5" Type="http://schemas.openxmlformats.org/officeDocument/2006/relationships/oleObject" Target="../embeddings/oleObject31.bin"/><Relationship Id="rId10" Type="http://schemas.openxmlformats.org/officeDocument/2006/relationships/oleObject" Target="../embeddings/oleObject36.bin"/><Relationship Id="rId4" Type="http://schemas.openxmlformats.org/officeDocument/2006/relationships/oleObject" Target="../embeddings/oleObject30.bin"/><Relationship Id="rId9" Type="http://schemas.openxmlformats.org/officeDocument/2006/relationships/oleObject" Target="../embeddings/oleObject35.bin"/></Relationships>
</file>

<file path=ppt/slides/_rels/slide18.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image" Target="../media/image39.png"/><Relationship Id="rId4" Type="http://schemas.openxmlformats.org/officeDocument/2006/relationships/image" Target="../media/image38.png"/></Relationships>
</file>

<file path=ppt/slides/_rels/slide19.xml.rels><?xml version="1.0" encoding="UTF-8" standalone="yes"?>
<Relationships xmlns="http://schemas.openxmlformats.org/package/2006/relationships"><Relationship Id="rId8" Type="http://schemas.openxmlformats.org/officeDocument/2006/relationships/oleObject" Target="../embeddings/oleObject42.bin"/><Relationship Id="rId3" Type="http://schemas.openxmlformats.org/officeDocument/2006/relationships/notesSlide" Target="../notesSlides/notesSlide13.xml"/><Relationship Id="rId7" Type="http://schemas.openxmlformats.org/officeDocument/2006/relationships/oleObject" Target="../embeddings/oleObject41.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oleObject" Target="../embeddings/oleObject40.bin"/><Relationship Id="rId5" Type="http://schemas.openxmlformats.org/officeDocument/2006/relationships/oleObject" Target="../embeddings/oleObject39.bin"/><Relationship Id="rId4" Type="http://schemas.openxmlformats.org/officeDocument/2006/relationships/oleObject" Target="../embeddings/oleObject38.bin"/><Relationship Id="rId9" Type="http://schemas.openxmlformats.org/officeDocument/2006/relationships/oleObject" Target="../embeddings/oleObject43.bin"/></Relationships>
</file>

<file path=ppt/slides/_rels/slide2.xml.rels><?xml version="1.0" encoding="UTF-8" standalone="yes"?>
<Relationships xmlns="http://schemas.openxmlformats.org/package/2006/relationships"><Relationship Id="rId3" Type="http://schemas.openxmlformats.org/officeDocument/2006/relationships/hyperlink" Target="http://blobs.org/science/article.php?article=42"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14.xml"/><Relationship Id="rId7" Type="http://schemas.openxmlformats.org/officeDocument/2006/relationships/oleObject" Target="../embeddings/oleObject47.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oleObject" Target="../embeddings/oleObject46.bin"/><Relationship Id="rId5" Type="http://schemas.openxmlformats.org/officeDocument/2006/relationships/oleObject" Target="../embeddings/oleObject45.bin"/><Relationship Id="rId4" Type="http://schemas.openxmlformats.org/officeDocument/2006/relationships/oleObject" Target="../embeddings/oleObject44.bin"/></Relationships>
</file>

<file path=ppt/slides/_rels/slide21.xml.rels><?xml version="1.0" encoding="UTF-8" standalone="yes"?>
<Relationships xmlns="http://schemas.openxmlformats.org/package/2006/relationships"><Relationship Id="rId2" Type="http://schemas.openxmlformats.org/officeDocument/2006/relationships/hyperlink" Target="http://www.chm.davidson.edu/vce/kinetics/integratedratelaws.html"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www.sci.sdsu.edu/mathtutor/kinetics1.html" TargetMode="External"/><Relationship Id="rId2" Type="http://schemas.openxmlformats.org/officeDocument/2006/relationships/notesSlide" Target="../notesSlides/notesSlide17.xml"/><Relationship Id="rId1" Type="http://schemas.openxmlformats.org/officeDocument/2006/relationships/slideLayout" Target="../slideLayouts/slideLayout4.xml"/><Relationship Id="rId5" Type="http://schemas.openxmlformats.org/officeDocument/2006/relationships/image" Target="../media/image51.jpeg"/><Relationship Id="rId4" Type="http://schemas.openxmlformats.org/officeDocument/2006/relationships/image" Target="../media/image50.jpeg"/></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54.png"/><Relationship Id="rId5" Type="http://schemas.openxmlformats.org/officeDocument/2006/relationships/oleObject" Target="../embeddings/oleObject49.bin"/><Relationship Id="rId4" Type="http://schemas.openxmlformats.org/officeDocument/2006/relationships/oleObject" Target="../embeddings/oleObject48.bin"/></Relationships>
</file>

<file path=ppt/slides/_rels/slide26.xml.rels><?xml version="1.0" encoding="UTF-8" standalone="yes"?>
<Relationships xmlns="http://schemas.openxmlformats.org/package/2006/relationships"><Relationship Id="rId8" Type="http://schemas.openxmlformats.org/officeDocument/2006/relationships/oleObject" Target="../embeddings/oleObject54.bin"/><Relationship Id="rId3" Type="http://schemas.openxmlformats.org/officeDocument/2006/relationships/notesSlide" Target="../notesSlides/notesSlide19.xml"/><Relationship Id="rId7" Type="http://schemas.openxmlformats.org/officeDocument/2006/relationships/oleObject" Target="../embeddings/oleObject53.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oleObject" Target="../embeddings/oleObject52.bin"/><Relationship Id="rId5" Type="http://schemas.openxmlformats.org/officeDocument/2006/relationships/oleObject" Target="../embeddings/oleObject51.bin"/><Relationship Id="rId4" Type="http://schemas.openxmlformats.org/officeDocument/2006/relationships/oleObject" Target="../embeddings/oleObject50.bin"/><Relationship Id="rId9" Type="http://schemas.openxmlformats.org/officeDocument/2006/relationships/hyperlink" Target="http://www.shodor.org/unchem/advanced/kin/arrhenius.html" TargetMode="Externa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oleObject" Target="../embeddings/oleObject57.bin"/><Relationship Id="rId5" Type="http://schemas.openxmlformats.org/officeDocument/2006/relationships/oleObject" Target="../embeddings/oleObject56.bin"/><Relationship Id="rId4" Type="http://schemas.openxmlformats.org/officeDocument/2006/relationships/oleObject" Target="../embeddings/oleObject55.bin"/></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8" Type="http://schemas.openxmlformats.org/officeDocument/2006/relationships/oleObject" Target="../embeddings/oleObject5.bin"/><Relationship Id="rId3" Type="http://schemas.openxmlformats.org/officeDocument/2006/relationships/notesSlide" Target="../notesSlides/notesSlide3.xml"/><Relationship Id="rId7"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3.bin"/><Relationship Id="rId5" Type="http://schemas.openxmlformats.org/officeDocument/2006/relationships/oleObject" Target="../embeddings/oleObject2.bin"/><Relationship Id="rId4" Type="http://schemas.openxmlformats.org/officeDocument/2006/relationships/oleObject" Target="../embeddings/oleObject1.bin"/></Relationships>
</file>

<file path=ppt/slides/_rels/slide30.xml.rels><?xml version="1.0" encoding="UTF-8" standalone="yes"?>
<Relationships xmlns="http://schemas.openxmlformats.org/package/2006/relationships"><Relationship Id="rId2" Type="http://schemas.openxmlformats.org/officeDocument/2006/relationships/image" Target="../media/image62.pn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hyperlink" Target="http://highered.mcgraw-hill.com/sites/0072396814/student_view0/chapter16/interactive_quiz_2.html"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7"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oleObject" Target="../embeddings/oleObject8.bin"/><Relationship Id="rId5" Type="http://schemas.openxmlformats.org/officeDocument/2006/relationships/oleObject" Target="../embeddings/oleObject7.bin"/><Relationship Id="rId4" Type="http://schemas.openxmlformats.org/officeDocument/2006/relationships/oleObject" Target="../embeddings/oleObject6.bin"/></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14.bin"/><Relationship Id="rId3" Type="http://schemas.openxmlformats.org/officeDocument/2006/relationships/notesSlide" Target="../notesSlides/notesSlide7.xml"/><Relationship Id="rId7" Type="http://schemas.openxmlformats.org/officeDocument/2006/relationships/oleObject" Target="../embeddings/oleObject13.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oleObject" Target="../embeddings/oleObject12.bin"/><Relationship Id="rId5" Type="http://schemas.openxmlformats.org/officeDocument/2006/relationships/oleObject" Target="../embeddings/oleObject11.bin"/><Relationship Id="rId10" Type="http://schemas.openxmlformats.org/officeDocument/2006/relationships/oleObject" Target="../embeddings/oleObject16.bin"/><Relationship Id="rId4" Type="http://schemas.openxmlformats.org/officeDocument/2006/relationships/oleObject" Target="../embeddings/oleObject10.bin"/><Relationship Id="rId9" Type="http://schemas.openxmlformats.org/officeDocument/2006/relationships/oleObject" Target="../embeddings/oleObject15.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p:cNvSpPr>
            <a:spLocks noGrp="1" noChangeArrowheads="1"/>
          </p:cNvSpPr>
          <p:nvPr>
            <p:ph type="ctrTitle"/>
          </p:nvPr>
        </p:nvSpPr>
        <p:spPr>
          <a:effectLst>
            <a:outerShdw dist="35921" dir="2700000" algn="ctr" rotWithShape="0">
              <a:schemeClr val="bg2"/>
            </a:outerShdw>
          </a:effectLst>
        </p:spPr>
        <p:txBody>
          <a:bodyPr>
            <a:normAutofit/>
          </a:bodyPr>
          <a:lstStyle/>
          <a:p>
            <a:pPr algn="ctr" eaLnBrk="1" hangingPunct="1">
              <a:defRPr/>
            </a:pPr>
            <a:r>
              <a:rPr lang="en-US" sz="7200" dirty="0" smtClean="0"/>
              <a:t>Chemical Kinetics</a:t>
            </a:r>
          </a:p>
        </p:txBody>
      </p:sp>
      <p:sp>
        <p:nvSpPr>
          <p:cNvPr id="15364" name="Rectangle 3"/>
          <p:cNvSpPr>
            <a:spLocks noGrp="1" noChangeArrowheads="1"/>
          </p:cNvSpPr>
          <p:nvPr>
            <p:ph type="subTitle" idx="1"/>
          </p:nvPr>
        </p:nvSpPr>
        <p:spPr/>
        <p:txBody>
          <a:bodyPr/>
          <a:lstStyle/>
          <a:p>
            <a:pPr eaLnBrk="1" hangingPunct="1"/>
            <a:r>
              <a:rPr lang="en-US" smtClean="0"/>
              <a:t>Brown, LeMay, Ch 14</a:t>
            </a:r>
          </a:p>
          <a:p>
            <a:pPr eaLnBrk="1" hangingPunct="1"/>
            <a:r>
              <a:rPr lang="en-US" smtClean="0"/>
              <a:t>AP Chemistry</a:t>
            </a:r>
          </a:p>
          <a:p>
            <a:pPr eaLnBrk="1" hangingPunct="1"/>
            <a:r>
              <a:rPr lang="en-US" smtClean="0"/>
              <a:t>Monta Vista High School</a:t>
            </a:r>
          </a:p>
        </p:txBody>
      </p:sp>
      <p:sp>
        <p:nvSpPr>
          <p:cNvPr id="15362" name="Rectangle 45"/>
          <p:cNvSpPr>
            <a:spLocks noGrp="1" noChangeArrowheads="1"/>
          </p:cNvSpPr>
          <p:nvPr>
            <p:ph type="sldNum" sz="quarter" idx="12"/>
          </p:nvPr>
        </p:nvSpPr>
        <p:spPr>
          <a:noFill/>
        </p:spPr>
        <p:txBody>
          <a:bodyPr/>
          <a:lstStyle/>
          <a:p>
            <a:fld id="{15D37793-C448-4D42-A965-CA609966CEF7}" type="slidenum">
              <a:rPr lang="en-US" smtClean="0"/>
              <a:pPr/>
              <a:t>1</a:t>
            </a:fld>
            <a:endParaRPr lang="en-US"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Number Placeholder 1"/>
          <p:cNvSpPr>
            <a:spLocks noGrp="1"/>
          </p:cNvSpPr>
          <p:nvPr>
            <p:ph type="sldNum" sz="quarter" idx="12"/>
          </p:nvPr>
        </p:nvSpPr>
        <p:spPr>
          <a:noFill/>
        </p:spPr>
        <p:txBody>
          <a:bodyPr/>
          <a:lstStyle/>
          <a:p>
            <a:fld id="{C308D100-FDF2-4E29-B48E-AE881AE619A2}" type="slidenum">
              <a:rPr lang="en-US" smtClean="0"/>
              <a:pPr/>
              <a:t>10</a:t>
            </a:fld>
            <a:endParaRPr lang="en-US" smtClean="0"/>
          </a:p>
        </p:txBody>
      </p:sp>
      <p:graphicFrame>
        <p:nvGraphicFramePr>
          <p:cNvPr id="3" name="Table 2"/>
          <p:cNvGraphicFramePr>
            <a:graphicFrameLocks noGrp="1"/>
          </p:cNvGraphicFramePr>
          <p:nvPr/>
        </p:nvGraphicFramePr>
        <p:xfrm>
          <a:off x="457200" y="3886200"/>
          <a:ext cx="8305800" cy="2238375"/>
        </p:xfrm>
        <a:graphic>
          <a:graphicData uri="http://schemas.openxmlformats.org/drawingml/2006/table">
            <a:tbl>
              <a:tblPr/>
              <a:tblGrid>
                <a:gridCol w="2062163"/>
                <a:gridCol w="955675"/>
                <a:gridCol w="963612"/>
                <a:gridCol w="4324350"/>
              </a:tblGrid>
              <a:tr h="685800">
                <a:tc>
                  <a:txBody>
                    <a:bodyPr/>
                    <a:lstStyle/>
                    <a:p>
                      <a:pPr marL="0" marR="0" lvl="0" indent="0" algn="ctr" defTabSz="914400" rtl="0" eaLnBrk="1" fontAlgn="base" latinLnBrk="0" hangingPunct="1">
                        <a:lnSpc>
                          <a:spcPts val="1200"/>
                        </a:lnSpc>
                        <a:spcBef>
                          <a:spcPct val="0"/>
                        </a:spcBef>
                        <a:spcAft>
                          <a:spcPct val="0"/>
                        </a:spcAft>
                        <a:buClrTx/>
                        <a:buSz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endParaRPr kumimoji="0" lang="en-US" sz="2800" b="0" i="0" u="none" strike="noStrike" cap="none" normalizeH="0" baseline="0" dirty="0" smtClean="0">
                        <a:ln>
                          <a:noFill/>
                        </a:ln>
                        <a:solidFill>
                          <a:srgbClr val="000000"/>
                        </a:solidFill>
                        <a:effectLst/>
                        <a:latin typeface="Times New Roman" pitchFamily="18" charset="0"/>
                        <a:cs typeface="Times New Roman" pitchFamily="18" charset="0"/>
                      </a:endParaRPr>
                    </a:p>
                    <a:p>
                      <a:pPr marL="0" marR="0" lvl="0" indent="0" algn="ctr" defTabSz="914400" rtl="0" eaLnBrk="1" fontAlgn="base" latinLnBrk="0" hangingPunct="1">
                        <a:lnSpc>
                          <a:spcPts val="1200"/>
                        </a:lnSpc>
                        <a:spcBef>
                          <a:spcPct val="0"/>
                        </a:spcBef>
                        <a:spcAft>
                          <a:spcPct val="0"/>
                        </a:spcAft>
                        <a:buClrTx/>
                        <a:buSz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kumimoji="0" lang="en-US" sz="2800" b="0" i="0" u="none" strike="noStrike" cap="none" normalizeH="0" baseline="0" dirty="0" smtClean="0">
                          <a:ln>
                            <a:noFill/>
                          </a:ln>
                          <a:solidFill>
                            <a:srgbClr val="000000"/>
                          </a:solidFill>
                          <a:effectLst/>
                          <a:latin typeface="Times New Roman" pitchFamily="18" charset="0"/>
                          <a:cs typeface="Times New Roman" pitchFamily="18" charset="0"/>
                        </a:rPr>
                        <a:t>Experiment</a:t>
                      </a:r>
                      <a:endParaRPr kumimoji="0" lang="en-US" sz="2800" b="0" i="0" u="none" strike="noStrike" cap="none" normalizeH="0" baseline="0" dirty="0" smtClean="0">
                        <a:ln>
                          <a:noFill/>
                        </a:ln>
                        <a:solidFill>
                          <a:srgbClr val="000000"/>
                        </a:solidFill>
                        <a:effectLst/>
                        <a:latin typeface="Times" pitchFamily="18" charset="0"/>
                        <a:cs typeface="Times New Roman" pitchFamily="18" charset="0"/>
                      </a:endParaRPr>
                    </a:p>
                  </a:txBody>
                  <a:tcPr marL="50800" marR="5080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200"/>
                        </a:lnSpc>
                        <a:spcBef>
                          <a:spcPct val="0"/>
                        </a:spcBef>
                        <a:spcAft>
                          <a:spcPct val="0"/>
                        </a:spcAft>
                        <a:buClrTx/>
                        <a:buSz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endParaRPr kumimoji="0" lang="en-US" sz="2800" b="0" i="0" u="none" strike="noStrike" cap="none" normalizeH="0" baseline="0" smtClean="0">
                        <a:ln>
                          <a:noFill/>
                        </a:ln>
                        <a:solidFill>
                          <a:srgbClr val="000000"/>
                        </a:solidFill>
                        <a:effectLst/>
                        <a:latin typeface="Times New Roman" pitchFamily="18" charset="0"/>
                        <a:cs typeface="Times New Roman" pitchFamily="18" charset="0"/>
                      </a:endParaRPr>
                    </a:p>
                    <a:p>
                      <a:pPr marL="0" marR="0" lvl="0" indent="0" algn="ctr" defTabSz="914400" rtl="0" eaLnBrk="1" fontAlgn="base" latinLnBrk="0" hangingPunct="1">
                        <a:lnSpc>
                          <a:spcPts val="1200"/>
                        </a:lnSpc>
                        <a:spcBef>
                          <a:spcPct val="0"/>
                        </a:spcBef>
                        <a:spcAft>
                          <a:spcPct val="0"/>
                        </a:spcAft>
                        <a:buClrTx/>
                        <a:buSz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kumimoji="0" lang="en-US" sz="2800" b="0" i="0" u="none" strike="noStrike" cap="none" normalizeH="0" baseline="0" smtClean="0">
                          <a:ln>
                            <a:noFill/>
                          </a:ln>
                          <a:solidFill>
                            <a:srgbClr val="000000"/>
                          </a:solidFill>
                          <a:effectLst/>
                          <a:latin typeface="Times New Roman" pitchFamily="18" charset="0"/>
                          <a:cs typeface="Times New Roman" pitchFamily="18" charset="0"/>
                        </a:rPr>
                        <a:t>[A]</a:t>
                      </a:r>
                      <a:endParaRPr kumimoji="0" lang="en-US" sz="2800" b="0" i="0" u="none" strike="noStrike" cap="none" normalizeH="0" baseline="0" smtClean="0">
                        <a:ln>
                          <a:noFill/>
                        </a:ln>
                        <a:solidFill>
                          <a:srgbClr val="000000"/>
                        </a:solidFill>
                        <a:effectLst/>
                        <a:latin typeface="Times" pitchFamily="18" charset="0"/>
                        <a:cs typeface="Times New Roman" pitchFamily="18" charset="0"/>
                      </a:endParaRPr>
                    </a:p>
                  </a:txBody>
                  <a:tcPr marL="50800" marR="5080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200"/>
                        </a:lnSpc>
                        <a:spcBef>
                          <a:spcPct val="0"/>
                        </a:spcBef>
                        <a:spcAft>
                          <a:spcPct val="0"/>
                        </a:spcAft>
                        <a:buClrTx/>
                        <a:buSz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endParaRPr kumimoji="0" lang="en-US" sz="2800" b="0" i="0" u="none" strike="noStrike" cap="none" normalizeH="0" baseline="0" smtClean="0">
                        <a:ln>
                          <a:noFill/>
                        </a:ln>
                        <a:solidFill>
                          <a:srgbClr val="000000"/>
                        </a:solidFill>
                        <a:effectLst/>
                        <a:latin typeface="Times New Roman" pitchFamily="18" charset="0"/>
                        <a:cs typeface="Times New Roman" pitchFamily="18" charset="0"/>
                      </a:endParaRPr>
                    </a:p>
                    <a:p>
                      <a:pPr marL="0" marR="0" lvl="0" indent="0" algn="ctr" defTabSz="914400" rtl="0" eaLnBrk="1" fontAlgn="base" latinLnBrk="0" hangingPunct="1">
                        <a:lnSpc>
                          <a:spcPts val="1200"/>
                        </a:lnSpc>
                        <a:spcBef>
                          <a:spcPct val="0"/>
                        </a:spcBef>
                        <a:spcAft>
                          <a:spcPct val="0"/>
                        </a:spcAft>
                        <a:buClrTx/>
                        <a:buSz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kumimoji="0" lang="en-US" sz="2800" b="0" i="0" u="none" strike="noStrike" cap="none" normalizeH="0" baseline="0" smtClean="0">
                          <a:ln>
                            <a:noFill/>
                          </a:ln>
                          <a:solidFill>
                            <a:srgbClr val="000000"/>
                          </a:solidFill>
                          <a:effectLst/>
                          <a:latin typeface="Times New Roman" pitchFamily="18" charset="0"/>
                          <a:cs typeface="Times New Roman" pitchFamily="18" charset="0"/>
                        </a:rPr>
                        <a:t>[B]</a:t>
                      </a:r>
                      <a:endParaRPr kumimoji="0" lang="en-US" sz="2800" b="0" i="0" u="none" strike="noStrike" cap="none" normalizeH="0" baseline="0" smtClean="0">
                        <a:ln>
                          <a:noFill/>
                        </a:ln>
                        <a:solidFill>
                          <a:srgbClr val="000000"/>
                        </a:solidFill>
                        <a:effectLst/>
                        <a:latin typeface="Times" pitchFamily="18" charset="0"/>
                        <a:cs typeface="Times New Roman" pitchFamily="18" charset="0"/>
                      </a:endParaRPr>
                    </a:p>
                  </a:txBody>
                  <a:tcPr marL="50800" marR="5080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200"/>
                        </a:lnSpc>
                        <a:spcBef>
                          <a:spcPct val="0"/>
                        </a:spcBef>
                        <a:spcAft>
                          <a:spcPct val="0"/>
                        </a:spcAft>
                        <a:buClrTx/>
                        <a:buSz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endParaRPr kumimoji="0" lang="en-US" sz="2800" b="0" i="0" u="none" strike="noStrike" cap="none" normalizeH="0" baseline="0" smtClean="0">
                        <a:ln>
                          <a:noFill/>
                        </a:ln>
                        <a:solidFill>
                          <a:srgbClr val="000000"/>
                        </a:solidFill>
                        <a:effectLst/>
                        <a:latin typeface="Times New Roman" pitchFamily="18" charset="0"/>
                        <a:cs typeface="Times New Roman" pitchFamily="18" charset="0"/>
                      </a:endParaRPr>
                    </a:p>
                    <a:p>
                      <a:pPr marL="0" marR="0" lvl="0" indent="0" algn="ctr" defTabSz="914400" rtl="0" eaLnBrk="1" fontAlgn="base" latinLnBrk="0" hangingPunct="1">
                        <a:lnSpc>
                          <a:spcPts val="1200"/>
                        </a:lnSpc>
                        <a:spcBef>
                          <a:spcPct val="0"/>
                        </a:spcBef>
                        <a:spcAft>
                          <a:spcPct val="0"/>
                        </a:spcAft>
                        <a:buClrTx/>
                        <a:buSz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kumimoji="0" lang="en-US" sz="2800" b="0" i="0" u="none" strike="noStrike" cap="none" normalizeH="0" baseline="0" smtClean="0">
                          <a:ln>
                            <a:noFill/>
                          </a:ln>
                          <a:solidFill>
                            <a:srgbClr val="000000"/>
                          </a:solidFill>
                          <a:effectLst/>
                          <a:latin typeface="Times New Roman" pitchFamily="18" charset="0"/>
                          <a:cs typeface="Times New Roman" pitchFamily="18" charset="0"/>
                        </a:rPr>
                        <a:t>Initial Rate of Formation of </a:t>
                      </a:r>
                    </a:p>
                    <a:p>
                      <a:pPr marL="0" marR="0" lvl="0" indent="0" algn="ctr" defTabSz="914400" rtl="0" eaLnBrk="1" fontAlgn="base" latinLnBrk="0" hangingPunct="1">
                        <a:lnSpc>
                          <a:spcPts val="1200"/>
                        </a:lnSpc>
                        <a:spcBef>
                          <a:spcPct val="0"/>
                        </a:spcBef>
                        <a:spcAft>
                          <a:spcPct val="0"/>
                        </a:spcAft>
                        <a:buClrTx/>
                        <a:buSz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endParaRPr kumimoji="0" lang="en-US" sz="2800" b="0" i="0" u="none" strike="noStrike" cap="none" normalizeH="0" baseline="0" smtClean="0">
                        <a:ln>
                          <a:noFill/>
                        </a:ln>
                        <a:solidFill>
                          <a:srgbClr val="000000"/>
                        </a:solidFill>
                        <a:effectLst/>
                        <a:latin typeface="Times New Roman" pitchFamily="18" charset="0"/>
                        <a:cs typeface="Times New Roman" pitchFamily="18" charset="0"/>
                      </a:endParaRPr>
                    </a:p>
                    <a:p>
                      <a:pPr marL="0" marR="0" lvl="0" indent="0" algn="ctr" defTabSz="914400" rtl="0" eaLnBrk="1" fontAlgn="base" latinLnBrk="0" hangingPunct="1">
                        <a:lnSpc>
                          <a:spcPts val="1200"/>
                        </a:lnSpc>
                        <a:spcBef>
                          <a:spcPct val="0"/>
                        </a:spcBef>
                        <a:spcAft>
                          <a:spcPct val="0"/>
                        </a:spcAft>
                        <a:buClrTx/>
                        <a:buSz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kumimoji="0" lang="en-US" sz="2800" b="0" i="0" u="none" strike="noStrike" cap="none" normalizeH="0" baseline="0" smtClean="0">
                          <a:ln>
                            <a:noFill/>
                          </a:ln>
                          <a:solidFill>
                            <a:srgbClr val="000000"/>
                          </a:solidFill>
                          <a:effectLst/>
                          <a:latin typeface="Times New Roman" pitchFamily="18" charset="0"/>
                          <a:cs typeface="Times New Roman" pitchFamily="18" charset="0"/>
                        </a:rPr>
                        <a:t>C in M</a:t>
                      </a:r>
                      <a:endParaRPr kumimoji="0" lang="en-US" sz="2800" b="0" i="0" u="none" strike="noStrike" cap="none" normalizeH="0" baseline="0" smtClean="0">
                        <a:ln>
                          <a:noFill/>
                        </a:ln>
                        <a:solidFill>
                          <a:srgbClr val="000000"/>
                        </a:solidFill>
                        <a:effectLst/>
                        <a:latin typeface="Times" pitchFamily="18" charset="0"/>
                        <a:cs typeface="Times New Roman" pitchFamily="18" charset="0"/>
                      </a:endParaRPr>
                    </a:p>
                  </a:txBody>
                  <a:tcPr marL="50800" marR="5080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17525">
                <a:tc>
                  <a:txBody>
                    <a:bodyPr/>
                    <a:lstStyle/>
                    <a:p>
                      <a:pPr marL="0" marR="0" lvl="0" indent="0" algn="ctr" defTabSz="914400" rtl="0" eaLnBrk="1" fontAlgn="base" latinLnBrk="0" hangingPunct="1">
                        <a:lnSpc>
                          <a:spcPts val="1200"/>
                        </a:lnSpc>
                        <a:spcBef>
                          <a:spcPct val="0"/>
                        </a:spcBef>
                        <a:spcAft>
                          <a:spcPct val="0"/>
                        </a:spcAft>
                        <a:buClrTx/>
                        <a:buSz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endParaRPr kumimoji="0" lang="en-US" sz="2800" b="0" i="0" u="none" strike="noStrike" cap="none" normalizeH="0" baseline="0" smtClean="0">
                        <a:ln>
                          <a:noFill/>
                        </a:ln>
                        <a:solidFill>
                          <a:srgbClr val="000000"/>
                        </a:solidFill>
                        <a:effectLst/>
                        <a:latin typeface="Times New Roman" pitchFamily="18" charset="0"/>
                        <a:cs typeface="Times New Roman" pitchFamily="18" charset="0"/>
                      </a:endParaRPr>
                    </a:p>
                    <a:p>
                      <a:pPr marL="0" marR="0" lvl="0" indent="0" algn="ctr" defTabSz="914400" rtl="0" eaLnBrk="1" fontAlgn="base" latinLnBrk="0" hangingPunct="1">
                        <a:lnSpc>
                          <a:spcPts val="1200"/>
                        </a:lnSpc>
                        <a:spcBef>
                          <a:spcPct val="0"/>
                        </a:spcBef>
                        <a:spcAft>
                          <a:spcPct val="0"/>
                        </a:spcAft>
                        <a:buClrTx/>
                        <a:buSz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kumimoji="0" lang="en-US" sz="2800" b="0" i="0" u="none" strike="noStrike" cap="none" normalizeH="0" baseline="0" smtClean="0">
                          <a:ln>
                            <a:noFill/>
                          </a:ln>
                          <a:solidFill>
                            <a:srgbClr val="000000"/>
                          </a:solidFill>
                          <a:effectLst/>
                          <a:latin typeface="Times New Roman" pitchFamily="18" charset="0"/>
                          <a:cs typeface="Times New Roman" pitchFamily="18" charset="0"/>
                        </a:rPr>
                        <a:t>1</a:t>
                      </a:r>
                      <a:endParaRPr kumimoji="0" lang="en-US" sz="2800" b="0" i="0" u="none" strike="noStrike" cap="none" normalizeH="0" baseline="0" smtClean="0">
                        <a:ln>
                          <a:noFill/>
                        </a:ln>
                        <a:solidFill>
                          <a:srgbClr val="000000"/>
                        </a:solidFill>
                        <a:effectLst/>
                        <a:latin typeface="Times" pitchFamily="18" charset="0"/>
                        <a:cs typeface="Times New Roman" pitchFamily="18" charset="0"/>
                      </a:endParaRPr>
                    </a:p>
                  </a:txBody>
                  <a:tcPr marL="50800" marR="5080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ts val="1200"/>
                        </a:lnSpc>
                        <a:spcBef>
                          <a:spcPct val="0"/>
                        </a:spcBef>
                        <a:spcAft>
                          <a:spcPct val="0"/>
                        </a:spcAft>
                        <a:buClrTx/>
                        <a:buSz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endParaRPr kumimoji="0" lang="en-US" sz="2800" b="0" i="0" u="none" strike="noStrike" cap="none" normalizeH="0" baseline="0" smtClean="0">
                        <a:ln>
                          <a:noFill/>
                        </a:ln>
                        <a:solidFill>
                          <a:srgbClr val="000000"/>
                        </a:solidFill>
                        <a:effectLst/>
                        <a:latin typeface="Times New Roman" pitchFamily="18" charset="0"/>
                        <a:cs typeface="Times New Roman" pitchFamily="18" charset="0"/>
                      </a:endParaRPr>
                    </a:p>
                    <a:p>
                      <a:pPr marL="0" marR="0" lvl="0" indent="0" algn="ctr" defTabSz="914400" rtl="0" eaLnBrk="1" fontAlgn="base" latinLnBrk="0" hangingPunct="1">
                        <a:lnSpc>
                          <a:spcPts val="1200"/>
                        </a:lnSpc>
                        <a:spcBef>
                          <a:spcPct val="0"/>
                        </a:spcBef>
                        <a:spcAft>
                          <a:spcPct val="0"/>
                        </a:spcAft>
                        <a:buClrTx/>
                        <a:buSz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kumimoji="0" lang="en-US" sz="2800" b="0" i="0" u="none" strike="noStrike" cap="none" normalizeH="0" baseline="0" smtClean="0">
                          <a:ln>
                            <a:noFill/>
                          </a:ln>
                          <a:solidFill>
                            <a:srgbClr val="000000"/>
                          </a:solidFill>
                          <a:effectLst/>
                          <a:latin typeface="Times New Roman" pitchFamily="18" charset="0"/>
                          <a:cs typeface="Times New Roman" pitchFamily="18" charset="0"/>
                        </a:rPr>
                        <a:t>0.60</a:t>
                      </a:r>
                      <a:endParaRPr kumimoji="0" lang="en-US" sz="2800" b="0" i="0" u="none" strike="noStrike" cap="none" normalizeH="0" baseline="0" smtClean="0">
                        <a:ln>
                          <a:noFill/>
                        </a:ln>
                        <a:solidFill>
                          <a:srgbClr val="000000"/>
                        </a:solidFill>
                        <a:effectLst/>
                        <a:latin typeface="Times" pitchFamily="18" charset="0"/>
                        <a:cs typeface="Times New Roman" pitchFamily="18" charset="0"/>
                      </a:endParaRPr>
                    </a:p>
                  </a:txBody>
                  <a:tcPr marL="50800" marR="5080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ts val="1200"/>
                        </a:lnSpc>
                        <a:spcBef>
                          <a:spcPct val="0"/>
                        </a:spcBef>
                        <a:spcAft>
                          <a:spcPct val="0"/>
                        </a:spcAft>
                        <a:buClrTx/>
                        <a:buSz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endParaRPr kumimoji="0" lang="en-US" sz="2800" b="0" i="0" u="none" strike="noStrike" cap="none" normalizeH="0" baseline="0" smtClean="0">
                        <a:ln>
                          <a:noFill/>
                        </a:ln>
                        <a:solidFill>
                          <a:srgbClr val="000000"/>
                        </a:solidFill>
                        <a:effectLst/>
                        <a:latin typeface="Times New Roman" pitchFamily="18" charset="0"/>
                        <a:cs typeface="Times New Roman" pitchFamily="18" charset="0"/>
                      </a:endParaRPr>
                    </a:p>
                    <a:p>
                      <a:pPr marL="0" marR="0" lvl="0" indent="0" algn="ctr" defTabSz="914400" rtl="0" eaLnBrk="1" fontAlgn="base" latinLnBrk="0" hangingPunct="1">
                        <a:lnSpc>
                          <a:spcPts val="1200"/>
                        </a:lnSpc>
                        <a:spcBef>
                          <a:spcPct val="0"/>
                        </a:spcBef>
                        <a:spcAft>
                          <a:spcPct val="0"/>
                        </a:spcAft>
                        <a:buClrTx/>
                        <a:buSz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kumimoji="0" lang="en-US" sz="2800" b="0" i="0" u="none" strike="noStrike" cap="none" normalizeH="0" baseline="0" smtClean="0">
                          <a:ln>
                            <a:noFill/>
                          </a:ln>
                          <a:solidFill>
                            <a:srgbClr val="000000"/>
                          </a:solidFill>
                          <a:effectLst/>
                          <a:latin typeface="Times New Roman" pitchFamily="18" charset="0"/>
                          <a:cs typeface="Times New Roman" pitchFamily="18" charset="0"/>
                        </a:rPr>
                        <a:t>0.15</a:t>
                      </a:r>
                      <a:endParaRPr kumimoji="0" lang="en-US" sz="2800" b="0" i="0" u="none" strike="noStrike" cap="none" normalizeH="0" baseline="0" smtClean="0">
                        <a:ln>
                          <a:noFill/>
                        </a:ln>
                        <a:solidFill>
                          <a:srgbClr val="000000"/>
                        </a:solidFill>
                        <a:effectLst/>
                        <a:latin typeface="Times" pitchFamily="18" charset="0"/>
                        <a:cs typeface="Times New Roman" pitchFamily="18" charset="0"/>
                      </a:endParaRPr>
                    </a:p>
                  </a:txBody>
                  <a:tcPr marL="50800" marR="5080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ts val="1200"/>
                        </a:lnSpc>
                        <a:spcBef>
                          <a:spcPct val="0"/>
                        </a:spcBef>
                        <a:spcAft>
                          <a:spcPct val="0"/>
                        </a:spcAft>
                        <a:buClrTx/>
                        <a:buSz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endParaRPr kumimoji="0" lang="en-US" sz="2800" b="0" i="0" u="none" strike="noStrike" cap="none" normalizeH="0" baseline="0" dirty="0" smtClean="0">
                        <a:ln>
                          <a:noFill/>
                        </a:ln>
                        <a:solidFill>
                          <a:srgbClr val="000000"/>
                        </a:solidFill>
                        <a:effectLst/>
                        <a:latin typeface="Times New Roman" pitchFamily="18" charset="0"/>
                        <a:cs typeface="Times New Roman" pitchFamily="18" charset="0"/>
                      </a:endParaRPr>
                    </a:p>
                    <a:p>
                      <a:pPr marL="0" marR="0" lvl="0" indent="0" algn="ctr" defTabSz="914400" rtl="0" eaLnBrk="1" fontAlgn="base" latinLnBrk="0" hangingPunct="1">
                        <a:lnSpc>
                          <a:spcPts val="1200"/>
                        </a:lnSpc>
                        <a:spcBef>
                          <a:spcPct val="0"/>
                        </a:spcBef>
                        <a:spcAft>
                          <a:spcPct val="0"/>
                        </a:spcAft>
                        <a:buClrTx/>
                        <a:buSz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kumimoji="0" lang="en-US" sz="2800" b="0" i="0" u="none" strike="noStrike" cap="none" normalizeH="0" baseline="0" dirty="0" smtClean="0">
                          <a:ln>
                            <a:noFill/>
                          </a:ln>
                          <a:solidFill>
                            <a:srgbClr val="000000"/>
                          </a:solidFill>
                          <a:effectLst/>
                          <a:latin typeface="Times New Roman" pitchFamily="18" charset="0"/>
                          <a:cs typeface="Times New Roman" pitchFamily="18" charset="0"/>
                        </a:rPr>
                        <a:t>6.3</a:t>
                      </a:r>
                      <a:r>
                        <a:rPr kumimoji="0" lang="en-US" sz="2800" b="0" i="0" u="none" strike="noStrike" cap="none" normalizeH="0" baseline="0" dirty="0" smtClean="0">
                          <a:ln>
                            <a:noFill/>
                          </a:ln>
                          <a:solidFill>
                            <a:srgbClr val="000000"/>
                          </a:solidFill>
                          <a:effectLst/>
                          <a:latin typeface="Symbol" pitchFamily="18" charset="2"/>
                          <a:cs typeface="Times New Roman" pitchFamily="18" charset="0"/>
                        </a:rPr>
                        <a:t>´</a:t>
                      </a:r>
                      <a:r>
                        <a:rPr kumimoji="0" lang="en-US" sz="2800" b="0" i="0" u="none" strike="noStrike" cap="none" normalizeH="0" baseline="0" dirty="0" smtClean="0">
                          <a:ln>
                            <a:noFill/>
                          </a:ln>
                          <a:solidFill>
                            <a:srgbClr val="000000"/>
                          </a:solidFill>
                          <a:effectLst/>
                          <a:latin typeface="Times New Roman" pitchFamily="18" charset="0"/>
                          <a:cs typeface="Times New Roman" pitchFamily="18" charset="0"/>
                        </a:rPr>
                        <a:t>10</a:t>
                      </a:r>
                      <a:r>
                        <a:rPr kumimoji="0" lang="en-US" sz="2800" b="0" i="0" u="none" strike="noStrike" cap="none" normalizeH="0" baseline="30000" dirty="0" smtClean="0">
                          <a:ln>
                            <a:noFill/>
                          </a:ln>
                          <a:solidFill>
                            <a:srgbClr val="000000"/>
                          </a:solidFill>
                          <a:effectLst/>
                          <a:latin typeface="Times New Roman" pitchFamily="18" charset="0"/>
                          <a:cs typeface="Times New Roman" pitchFamily="18" charset="0"/>
                        </a:rPr>
                        <a:t>-3</a:t>
                      </a:r>
                      <a:endParaRPr kumimoji="0" lang="en-US" sz="2800" b="0" i="0" u="none" strike="noStrike" cap="none" normalizeH="0" baseline="0" dirty="0" smtClean="0">
                        <a:ln>
                          <a:noFill/>
                        </a:ln>
                        <a:solidFill>
                          <a:srgbClr val="000000"/>
                        </a:solidFill>
                        <a:effectLst/>
                        <a:latin typeface="Times" pitchFamily="18" charset="0"/>
                        <a:cs typeface="Times New Roman" pitchFamily="18" charset="0"/>
                      </a:endParaRPr>
                    </a:p>
                  </a:txBody>
                  <a:tcPr marL="50800" marR="5080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noFill/>
                  </a:tcPr>
                </a:tc>
              </a:tr>
              <a:tr h="517525">
                <a:tc>
                  <a:txBody>
                    <a:bodyPr/>
                    <a:lstStyle/>
                    <a:p>
                      <a:pPr marL="0" marR="0" lvl="0" indent="0" algn="ctr" defTabSz="914400" rtl="0" eaLnBrk="1" fontAlgn="base" latinLnBrk="0" hangingPunct="1">
                        <a:lnSpc>
                          <a:spcPts val="1200"/>
                        </a:lnSpc>
                        <a:spcBef>
                          <a:spcPct val="0"/>
                        </a:spcBef>
                        <a:spcAft>
                          <a:spcPct val="0"/>
                        </a:spcAft>
                        <a:buClrTx/>
                        <a:buSz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endParaRPr kumimoji="0" lang="en-US" sz="2800" b="0" i="0" u="none" strike="noStrike" cap="none" normalizeH="0" baseline="0" smtClean="0">
                        <a:ln>
                          <a:noFill/>
                        </a:ln>
                        <a:solidFill>
                          <a:srgbClr val="000000"/>
                        </a:solidFill>
                        <a:effectLst/>
                        <a:latin typeface="Times New Roman" pitchFamily="18" charset="0"/>
                        <a:cs typeface="Times New Roman" pitchFamily="18" charset="0"/>
                      </a:endParaRPr>
                    </a:p>
                    <a:p>
                      <a:pPr marL="0" marR="0" lvl="0" indent="0" algn="ctr" defTabSz="914400" rtl="0" eaLnBrk="1" fontAlgn="base" latinLnBrk="0" hangingPunct="1">
                        <a:lnSpc>
                          <a:spcPts val="1200"/>
                        </a:lnSpc>
                        <a:spcBef>
                          <a:spcPct val="0"/>
                        </a:spcBef>
                        <a:spcAft>
                          <a:spcPct val="0"/>
                        </a:spcAft>
                        <a:buClrTx/>
                        <a:buSz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kumimoji="0" lang="en-US" sz="2800" b="0" i="0" u="none" strike="noStrike" cap="none" normalizeH="0" baseline="0" smtClean="0">
                          <a:ln>
                            <a:noFill/>
                          </a:ln>
                          <a:solidFill>
                            <a:srgbClr val="000000"/>
                          </a:solidFill>
                          <a:effectLst/>
                          <a:latin typeface="Times New Roman" pitchFamily="18" charset="0"/>
                          <a:cs typeface="Times New Roman" pitchFamily="18" charset="0"/>
                        </a:rPr>
                        <a:t>2</a:t>
                      </a:r>
                      <a:endParaRPr kumimoji="0" lang="en-US" sz="2800" b="0" i="0" u="none" strike="noStrike" cap="none" normalizeH="0" baseline="0" smtClean="0">
                        <a:ln>
                          <a:noFill/>
                        </a:ln>
                        <a:solidFill>
                          <a:srgbClr val="000000"/>
                        </a:solidFill>
                        <a:effectLst/>
                        <a:latin typeface="Times" pitchFamily="18" charset="0"/>
                        <a:cs typeface="Times New Roman" pitchFamily="18" charset="0"/>
                      </a:endParaRPr>
                    </a:p>
                  </a:txBody>
                  <a:tcPr marL="50800" marR="5080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ts val="1200"/>
                        </a:lnSpc>
                        <a:spcBef>
                          <a:spcPct val="0"/>
                        </a:spcBef>
                        <a:spcAft>
                          <a:spcPct val="0"/>
                        </a:spcAft>
                        <a:buClrTx/>
                        <a:buSz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endParaRPr kumimoji="0" lang="en-US" sz="2800" b="0" i="0" u="none" strike="noStrike" cap="none" normalizeH="0" baseline="0" smtClean="0">
                        <a:ln>
                          <a:noFill/>
                        </a:ln>
                        <a:solidFill>
                          <a:srgbClr val="000000"/>
                        </a:solidFill>
                        <a:effectLst/>
                        <a:latin typeface="Times New Roman" pitchFamily="18" charset="0"/>
                        <a:cs typeface="Times New Roman" pitchFamily="18" charset="0"/>
                      </a:endParaRPr>
                    </a:p>
                    <a:p>
                      <a:pPr marL="0" marR="0" lvl="0" indent="0" algn="ctr" defTabSz="914400" rtl="0" eaLnBrk="1" fontAlgn="base" latinLnBrk="0" hangingPunct="1">
                        <a:lnSpc>
                          <a:spcPts val="1200"/>
                        </a:lnSpc>
                        <a:spcBef>
                          <a:spcPct val="0"/>
                        </a:spcBef>
                        <a:spcAft>
                          <a:spcPct val="0"/>
                        </a:spcAft>
                        <a:buClrTx/>
                        <a:buSz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kumimoji="0" lang="en-US" sz="2800" b="0" i="0" u="none" strike="noStrike" cap="none" normalizeH="0" baseline="0" smtClean="0">
                          <a:ln>
                            <a:noFill/>
                          </a:ln>
                          <a:solidFill>
                            <a:srgbClr val="000000"/>
                          </a:solidFill>
                          <a:effectLst/>
                          <a:latin typeface="Times New Roman" pitchFamily="18" charset="0"/>
                          <a:cs typeface="Times New Roman" pitchFamily="18" charset="0"/>
                        </a:rPr>
                        <a:t>0.20</a:t>
                      </a:r>
                      <a:endParaRPr kumimoji="0" lang="en-US" sz="2800" b="0" i="0" u="none" strike="noStrike" cap="none" normalizeH="0" baseline="0" smtClean="0">
                        <a:ln>
                          <a:noFill/>
                        </a:ln>
                        <a:solidFill>
                          <a:srgbClr val="000000"/>
                        </a:solidFill>
                        <a:effectLst/>
                        <a:latin typeface="Times" pitchFamily="18" charset="0"/>
                        <a:cs typeface="Times New Roman" pitchFamily="18" charset="0"/>
                      </a:endParaRPr>
                    </a:p>
                  </a:txBody>
                  <a:tcPr marL="50800" marR="5080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ts val="1200"/>
                        </a:lnSpc>
                        <a:spcBef>
                          <a:spcPct val="0"/>
                        </a:spcBef>
                        <a:spcAft>
                          <a:spcPct val="0"/>
                        </a:spcAft>
                        <a:buClrTx/>
                        <a:buSz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endParaRPr kumimoji="0" lang="en-US" sz="2800" b="0" i="0" u="none" strike="noStrike" cap="none" normalizeH="0" baseline="0" smtClean="0">
                        <a:ln>
                          <a:noFill/>
                        </a:ln>
                        <a:solidFill>
                          <a:srgbClr val="000000"/>
                        </a:solidFill>
                        <a:effectLst/>
                        <a:latin typeface="Times New Roman" pitchFamily="18" charset="0"/>
                        <a:cs typeface="Times New Roman" pitchFamily="18" charset="0"/>
                      </a:endParaRPr>
                    </a:p>
                    <a:p>
                      <a:pPr marL="0" marR="0" lvl="0" indent="0" algn="ctr" defTabSz="914400" rtl="0" eaLnBrk="1" fontAlgn="base" latinLnBrk="0" hangingPunct="1">
                        <a:lnSpc>
                          <a:spcPts val="1200"/>
                        </a:lnSpc>
                        <a:spcBef>
                          <a:spcPct val="0"/>
                        </a:spcBef>
                        <a:spcAft>
                          <a:spcPct val="0"/>
                        </a:spcAft>
                        <a:buClrTx/>
                        <a:buSz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kumimoji="0" lang="en-US" sz="2800" b="0" i="0" u="none" strike="noStrike" cap="none" normalizeH="0" baseline="0" smtClean="0">
                          <a:ln>
                            <a:noFill/>
                          </a:ln>
                          <a:solidFill>
                            <a:srgbClr val="000000"/>
                          </a:solidFill>
                          <a:effectLst/>
                          <a:latin typeface="Times New Roman" pitchFamily="18" charset="0"/>
                          <a:cs typeface="Times New Roman" pitchFamily="18" charset="0"/>
                        </a:rPr>
                        <a:t>0.60</a:t>
                      </a:r>
                      <a:endParaRPr kumimoji="0" lang="en-US" sz="2800" b="0" i="0" u="none" strike="noStrike" cap="none" normalizeH="0" baseline="0" smtClean="0">
                        <a:ln>
                          <a:noFill/>
                        </a:ln>
                        <a:solidFill>
                          <a:srgbClr val="000000"/>
                        </a:solidFill>
                        <a:effectLst/>
                        <a:latin typeface="Times" pitchFamily="18" charset="0"/>
                        <a:cs typeface="Times New Roman" pitchFamily="18" charset="0"/>
                      </a:endParaRPr>
                    </a:p>
                  </a:txBody>
                  <a:tcPr marL="50800" marR="5080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ts val="1200"/>
                        </a:lnSpc>
                        <a:spcBef>
                          <a:spcPct val="0"/>
                        </a:spcBef>
                        <a:spcAft>
                          <a:spcPct val="0"/>
                        </a:spcAft>
                        <a:buClrTx/>
                        <a:buSz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endParaRPr kumimoji="0" lang="en-US" sz="2800" b="0" i="0" u="none" strike="noStrike" cap="none" normalizeH="0" baseline="0" dirty="0" smtClean="0">
                        <a:ln>
                          <a:noFill/>
                        </a:ln>
                        <a:solidFill>
                          <a:srgbClr val="000000"/>
                        </a:solidFill>
                        <a:effectLst/>
                        <a:latin typeface="Times New Roman" pitchFamily="18" charset="0"/>
                        <a:cs typeface="Times New Roman" pitchFamily="18" charset="0"/>
                      </a:endParaRPr>
                    </a:p>
                    <a:p>
                      <a:pPr marL="0" marR="0" lvl="0" indent="0" algn="ctr" defTabSz="914400" rtl="0" eaLnBrk="1" fontAlgn="base" latinLnBrk="0" hangingPunct="1">
                        <a:lnSpc>
                          <a:spcPts val="1200"/>
                        </a:lnSpc>
                        <a:spcBef>
                          <a:spcPct val="0"/>
                        </a:spcBef>
                        <a:spcAft>
                          <a:spcPct val="0"/>
                        </a:spcAft>
                        <a:buClrTx/>
                        <a:buSz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kumimoji="0" lang="en-US" sz="2800" b="0" i="0" u="none" strike="noStrike" cap="none" normalizeH="0" baseline="0" dirty="0" smtClean="0">
                          <a:ln>
                            <a:noFill/>
                          </a:ln>
                          <a:solidFill>
                            <a:srgbClr val="000000"/>
                          </a:solidFill>
                          <a:effectLst/>
                          <a:latin typeface="Times New Roman" pitchFamily="18" charset="0"/>
                          <a:cs typeface="Times New Roman" pitchFamily="18" charset="0"/>
                        </a:rPr>
                        <a:t>2.8</a:t>
                      </a:r>
                      <a:r>
                        <a:rPr kumimoji="0" lang="en-US" sz="2800" b="0" i="0" u="none" strike="noStrike" cap="none" normalizeH="0" baseline="0" dirty="0" smtClean="0">
                          <a:ln>
                            <a:noFill/>
                          </a:ln>
                          <a:solidFill>
                            <a:srgbClr val="000000"/>
                          </a:solidFill>
                          <a:effectLst/>
                          <a:latin typeface="Symbol" pitchFamily="18" charset="2"/>
                          <a:cs typeface="Times New Roman" pitchFamily="18" charset="0"/>
                        </a:rPr>
                        <a:t>´</a:t>
                      </a:r>
                      <a:r>
                        <a:rPr kumimoji="0" lang="en-US" sz="2800" b="0" i="0" u="none" strike="noStrike" cap="none" normalizeH="0" baseline="0" dirty="0" smtClean="0">
                          <a:ln>
                            <a:noFill/>
                          </a:ln>
                          <a:solidFill>
                            <a:srgbClr val="000000"/>
                          </a:solidFill>
                          <a:effectLst/>
                          <a:latin typeface="Times New Roman" pitchFamily="18" charset="0"/>
                          <a:cs typeface="Times New Roman" pitchFamily="18" charset="0"/>
                        </a:rPr>
                        <a:t>10</a:t>
                      </a:r>
                      <a:r>
                        <a:rPr kumimoji="0" lang="en-US" sz="2800" b="0" i="0" u="none" strike="noStrike" cap="none" normalizeH="0" baseline="30000" dirty="0" smtClean="0">
                          <a:ln>
                            <a:noFill/>
                          </a:ln>
                          <a:solidFill>
                            <a:srgbClr val="000000"/>
                          </a:solidFill>
                          <a:effectLst/>
                          <a:latin typeface="Times New Roman" pitchFamily="18" charset="0"/>
                          <a:cs typeface="Times New Roman" pitchFamily="18" charset="0"/>
                        </a:rPr>
                        <a:t>-3</a:t>
                      </a:r>
                      <a:endParaRPr kumimoji="0" lang="en-US" sz="2800" b="0" i="0" u="none" strike="noStrike" cap="none" normalizeH="0" baseline="0" dirty="0" smtClean="0">
                        <a:ln>
                          <a:noFill/>
                        </a:ln>
                        <a:solidFill>
                          <a:srgbClr val="000000"/>
                        </a:solidFill>
                        <a:effectLst/>
                        <a:latin typeface="Times" pitchFamily="18" charset="0"/>
                        <a:cs typeface="Times New Roman" pitchFamily="18" charset="0"/>
                      </a:endParaRPr>
                    </a:p>
                  </a:txBody>
                  <a:tcPr marL="50800" marR="5080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r>
              <a:tr h="517525">
                <a:tc>
                  <a:txBody>
                    <a:bodyPr/>
                    <a:lstStyle/>
                    <a:p>
                      <a:pPr marL="0" marR="0" lvl="0" indent="0" algn="ctr" defTabSz="914400" rtl="0" eaLnBrk="1" fontAlgn="base" latinLnBrk="0" hangingPunct="1">
                        <a:lnSpc>
                          <a:spcPts val="1200"/>
                        </a:lnSpc>
                        <a:spcBef>
                          <a:spcPct val="0"/>
                        </a:spcBef>
                        <a:spcAft>
                          <a:spcPct val="0"/>
                        </a:spcAft>
                        <a:buClrTx/>
                        <a:buSz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endParaRPr kumimoji="0" lang="en-US" sz="2800" b="0" i="0" u="none" strike="noStrike" cap="none" normalizeH="0" baseline="0" dirty="0" smtClean="0">
                        <a:ln>
                          <a:noFill/>
                        </a:ln>
                        <a:solidFill>
                          <a:srgbClr val="000000"/>
                        </a:solidFill>
                        <a:effectLst/>
                        <a:latin typeface="Times New Roman" pitchFamily="18" charset="0"/>
                        <a:cs typeface="Times New Roman" pitchFamily="18" charset="0"/>
                      </a:endParaRPr>
                    </a:p>
                    <a:p>
                      <a:pPr marL="0" marR="0" lvl="0" indent="0" algn="ctr" defTabSz="914400" rtl="0" eaLnBrk="1" fontAlgn="base" latinLnBrk="0" hangingPunct="1">
                        <a:lnSpc>
                          <a:spcPts val="1200"/>
                        </a:lnSpc>
                        <a:spcBef>
                          <a:spcPct val="0"/>
                        </a:spcBef>
                        <a:spcAft>
                          <a:spcPct val="0"/>
                        </a:spcAft>
                        <a:buClrTx/>
                        <a:buSz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kumimoji="0" lang="en-US" sz="2800" b="0" i="0" u="none" strike="noStrike" cap="none" normalizeH="0" baseline="0" dirty="0" smtClean="0">
                          <a:ln>
                            <a:noFill/>
                          </a:ln>
                          <a:solidFill>
                            <a:srgbClr val="000000"/>
                          </a:solidFill>
                          <a:effectLst/>
                          <a:latin typeface="Times New Roman" pitchFamily="18" charset="0"/>
                          <a:cs typeface="Times New Roman" pitchFamily="18" charset="0"/>
                        </a:rPr>
                        <a:t>3</a:t>
                      </a:r>
                      <a:endParaRPr kumimoji="0" lang="en-US" sz="2800" b="0" i="0" u="none" strike="noStrike" cap="none" normalizeH="0" baseline="0" dirty="0" smtClean="0">
                        <a:ln>
                          <a:noFill/>
                        </a:ln>
                        <a:solidFill>
                          <a:srgbClr val="000000"/>
                        </a:solidFill>
                        <a:effectLst/>
                        <a:latin typeface="Times" pitchFamily="18" charset="0"/>
                        <a:cs typeface="Times New Roman" pitchFamily="18" charset="0"/>
                      </a:endParaRPr>
                    </a:p>
                  </a:txBody>
                  <a:tcPr marL="50800" marR="5080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200"/>
                        </a:lnSpc>
                        <a:spcBef>
                          <a:spcPct val="0"/>
                        </a:spcBef>
                        <a:spcAft>
                          <a:spcPct val="0"/>
                        </a:spcAft>
                        <a:buClrTx/>
                        <a:buSz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endParaRPr kumimoji="0" lang="en-US" sz="2800" b="0" i="0" u="none" strike="noStrike" cap="none" normalizeH="0" baseline="0" smtClean="0">
                        <a:ln>
                          <a:noFill/>
                        </a:ln>
                        <a:solidFill>
                          <a:srgbClr val="000000"/>
                        </a:solidFill>
                        <a:effectLst/>
                        <a:latin typeface="Times New Roman" pitchFamily="18" charset="0"/>
                        <a:cs typeface="Times New Roman" pitchFamily="18" charset="0"/>
                      </a:endParaRPr>
                    </a:p>
                    <a:p>
                      <a:pPr marL="0" marR="0" lvl="0" indent="0" algn="ctr" defTabSz="914400" rtl="0" eaLnBrk="1" fontAlgn="base" latinLnBrk="0" hangingPunct="1">
                        <a:lnSpc>
                          <a:spcPts val="1200"/>
                        </a:lnSpc>
                        <a:spcBef>
                          <a:spcPct val="0"/>
                        </a:spcBef>
                        <a:spcAft>
                          <a:spcPct val="0"/>
                        </a:spcAft>
                        <a:buClrTx/>
                        <a:buSz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kumimoji="0" lang="en-US" sz="2800" b="0" i="0" u="none" strike="noStrike" cap="none" normalizeH="0" baseline="0" smtClean="0">
                          <a:ln>
                            <a:noFill/>
                          </a:ln>
                          <a:solidFill>
                            <a:srgbClr val="000000"/>
                          </a:solidFill>
                          <a:effectLst/>
                          <a:latin typeface="Times New Roman" pitchFamily="18" charset="0"/>
                          <a:cs typeface="Times New Roman" pitchFamily="18" charset="0"/>
                        </a:rPr>
                        <a:t>0.20</a:t>
                      </a:r>
                      <a:endParaRPr kumimoji="0" lang="en-US" sz="2800" b="0" i="0" u="none" strike="noStrike" cap="none" normalizeH="0" baseline="0" smtClean="0">
                        <a:ln>
                          <a:noFill/>
                        </a:ln>
                        <a:solidFill>
                          <a:srgbClr val="000000"/>
                        </a:solidFill>
                        <a:effectLst/>
                        <a:latin typeface="Times" pitchFamily="18" charset="0"/>
                        <a:cs typeface="Times New Roman" pitchFamily="18" charset="0"/>
                      </a:endParaRPr>
                    </a:p>
                  </a:txBody>
                  <a:tcPr marL="50800" marR="5080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200"/>
                        </a:lnSpc>
                        <a:spcBef>
                          <a:spcPct val="0"/>
                        </a:spcBef>
                        <a:spcAft>
                          <a:spcPct val="0"/>
                        </a:spcAft>
                        <a:buClrTx/>
                        <a:buSz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endParaRPr kumimoji="0" lang="en-US" sz="2800" b="0" i="0" u="none" strike="noStrike" cap="none" normalizeH="0" baseline="0" smtClean="0">
                        <a:ln>
                          <a:noFill/>
                        </a:ln>
                        <a:solidFill>
                          <a:srgbClr val="000000"/>
                        </a:solidFill>
                        <a:effectLst/>
                        <a:latin typeface="Times New Roman" pitchFamily="18" charset="0"/>
                        <a:cs typeface="Times New Roman" pitchFamily="18" charset="0"/>
                      </a:endParaRPr>
                    </a:p>
                    <a:p>
                      <a:pPr marL="0" marR="0" lvl="0" indent="0" algn="ctr" defTabSz="914400" rtl="0" eaLnBrk="1" fontAlgn="base" latinLnBrk="0" hangingPunct="1">
                        <a:lnSpc>
                          <a:spcPts val="1200"/>
                        </a:lnSpc>
                        <a:spcBef>
                          <a:spcPct val="0"/>
                        </a:spcBef>
                        <a:spcAft>
                          <a:spcPct val="0"/>
                        </a:spcAft>
                        <a:buClrTx/>
                        <a:buSz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kumimoji="0" lang="en-US" sz="2800" b="0" i="0" u="none" strike="noStrike" cap="none" normalizeH="0" baseline="0" smtClean="0">
                          <a:ln>
                            <a:noFill/>
                          </a:ln>
                          <a:solidFill>
                            <a:srgbClr val="000000"/>
                          </a:solidFill>
                          <a:effectLst/>
                          <a:latin typeface="Times New Roman" pitchFamily="18" charset="0"/>
                          <a:cs typeface="Times New Roman" pitchFamily="18" charset="0"/>
                        </a:rPr>
                        <a:t>0.15</a:t>
                      </a:r>
                      <a:endParaRPr kumimoji="0" lang="en-US" sz="2800" b="0" i="0" u="none" strike="noStrike" cap="none" normalizeH="0" baseline="0" smtClean="0">
                        <a:ln>
                          <a:noFill/>
                        </a:ln>
                        <a:solidFill>
                          <a:srgbClr val="000000"/>
                        </a:solidFill>
                        <a:effectLst/>
                        <a:latin typeface="Times" pitchFamily="18" charset="0"/>
                        <a:cs typeface="Times New Roman" pitchFamily="18" charset="0"/>
                      </a:endParaRPr>
                    </a:p>
                  </a:txBody>
                  <a:tcPr marL="50800" marR="5080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ts val="1200"/>
                        </a:lnSpc>
                        <a:spcBef>
                          <a:spcPct val="0"/>
                        </a:spcBef>
                        <a:spcAft>
                          <a:spcPct val="0"/>
                        </a:spcAft>
                        <a:buClrTx/>
                        <a:buSz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endParaRPr kumimoji="0" lang="en-US" sz="2800" b="0" i="0" u="none" strike="noStrike" cap="none" normalizeH="0" baseline="0" dirty="0" smtClean="0">
                        <a:ln>
                          <a:noFill/>
                        </a:ln>
                        <a:solidFill>
                          <a:srgbClr val="000000"/>
                        </a:solidFill>
                        <a:effectLst/>
                        <a:latin typeface="Times New Roman" pitchFamily="18" charset="0"/>
                        <a:cs typeface="Times New Roman" pitchFamily="18" charset="0"/>
                      </a:endParaRPr>
                    </a:p>
                    <a:p>
                      <a:pPr marL="0" marR="0" lvl="0" indent="0" algn="ctr" defTabSz="914400" rtl="0" eaLnBrk="1" fontAlgn="base" latinLnBrk="0" hangingPunct="1">
                        <a:lnSpc>
                          <a:spcPts val="1200"/>
                        </a:lnSpc>
                        <a:spcBef>
                          <a:spcPct val="0"/>
                        </a:spcBef>
                        <a:spcAft>
                          <a:spcPct val="0"/>
                        </a:spcAft>
                        <a:buClrTx/>
                        <a:buSzTx/>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kumimoji="0" lang="en-US" sz="2800" b="0" i="0" u="none" strike="noStrike" cap="none" normalizeH="0" baseline="0" dirty="0" smtClean="0">
                          <a:ln>
                            <a:noFill/>
                          </a:ln>
                          <a:solidFill>
                            <a:srgbClr val="000000"/>
                          </a:solidFill>
                          <a:effectLst/>
                          <a:latin typeface="Times New Roman" pitchFamily="18" charset="0"/>
                          <a:cs typeface="Times New Roman" pitchFamily="18" charset="0"/>
                        </a:rPr>
                        <a:t>7.0</a:t>
                      </a:r>
                      <a:r>
                        <a:rPr kumimoji="0" lang="en-US" sz="2800" b="0" i="0" u="none" strike="noStrike" cap="none" normalizeH="0" baseline="0" dirty="0" smtClean="0">
                          <a:ln>
                            <a:noFill/>
                          </a:ln>
                          <a:solidFill>
                            <a:srgbClr val="000000"/>
                          </a:solidFill>
                          <a:effectLst/>
                          <a:latin typeface="Symbol" pitchFamily="18" charset="2"/>
                          <a:cs typeface="Times New Roman" pitchFamily="18" charset="0"/>
                        </a:rPr>
                        <a:t>´</a:t>
                      </a:r>
                      <a:r>
                        <a:rPr kumimoji="0" lang="en-US" sz="2800" b="0" i="0" u="none" strike="noStrike" cap="none" normalizeH="0" baseline="0" dirty="0" smtClean="0">
                          <a:ln>
                            <a:noFill/>
                          </a:ln>
                          <a:solidFill>
                            <a:srgbClr val="000000"/>
                          </a:solidFill>
                          <a:effectLst/>
                          <a:latin typeface="Times New Roman" pitchFamily="18" charset="0"/>
                          <a:cs typeface="Times New Roman" pitchFamily="18" charset="0"/>
                        </a:rPr>
                        <a:t>10</a:t>
                      </a:r>
                      <a:r>
                        <a:rPr kumimoji="0" lang="en-US" sz="2800" b="0" i="0" u="none" strike="noStrike" cap="none" normalizeH="0" baseline="30000" dirty="0" smtClean="0">
                          <a:ln>
                            <a:noFill/>
                          </a:ln>
                          <a:solidFill>
                            <a:srgbClr val="000000"/>
                          </a:solidFill>
                          <a:effectLst/>
                          <a:latin typeface="Times New Roman" pitchFamily="18" charset="0"/>
                          <a:cs typeface="Times New Roman" pitchFamily="18" charset="0"/>
                        </a:rPr>
                        <a:t>-4</a:t>
                      </a:r>
                      <a:endParaRPr kumimoji="0" lang="en-US" sz="2800" b="0" i="0" u="none" strike="noStrike" cap="none" normalizeH="0" baseline="0" dirty="0" smtClean="0">
                        <a:ln>
                          <a:noFill/>
                        </a:ln>
                        <a:solidFill>
                          <a:srgbClr val="000000"/>
                        </a:solidFill>
                        <a:effectLst/>
                        <a:latin typeface="Times" pitchFamily="18" charset="0"/>
                        <a:cs typeface="Times New Roman" pitchFamily="18" charset="0"/>
                      </a:endParaRPr>
                    </a:p>
                  </a:txBody>
                  <a:tcPr marL="50800" marR="5080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21532" name="Rectangle 1"/>
          <p:cNvSpPr>
            <a:spLocks noChangeArrowheads="1"/>
          </p:cNvSpPr>
          <p:nvPr/>
        </p:nvSpPr>
        <p:spPr bwMode="auto">
          <a:xfrm>
            <a:off x="0" y="236428"/>
            <a:ext cx="9144000" cy="3108543"/>
          </a:xfrm>
          <a:prstGeom prst="rect">
            <a:avLst/>
          </a:prstGeom>
          <a:noFill/>
          <a:ln w="9525">
            <a:noFill/>
            <a:miter lim="800000"/>
            <a:headEnd/>
            <a:tailEnd/>
          </a:ln>
        </p:spPr>
        <p:txBody>
          <a:bodyPr wrap="square" anchor="ctr">
            <a:spAutoFit/>
          </a:bodyPr>
          <a:lstStyle/>
          <a:p>
            <a:pPr eaLnBrk="0" hangingPunct="0">
              <a:tabLst>
                <a:tab pos="27940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en-US" sz="2800" dirty="0">
                <a:solidFill>
                  <a:srgbClr val="000000"/>
                </a:solidFill>
                <a:latin typeface="Times New Roman" pitchFamily="18" charset="0"/>
                <a:cs typeface="Times New Roman" pitchFamily="18" charset="0"/>
              </a:rPr>
              <a:t>Practice Problem:      2 A + 2 B</a:t>
            </a:r>
            <a:r>
              <a:rPr lang="en-US" sz="2800" dirty="0">
                <a:solidFill>
                  <a:srgbClr val="000000"/>
                </a:solidFill>
                <a:latin typeface="Times New Roman" pitchFamily="18" charset="0"/>
                <a:cs typeface="Times New Roman" pitchFamily="18" charset="0"/>
                <a:sym typeface="Wingdings" pitchFamily="2" charset="2"/>
              </a:rPr>
              <a:t></a:t>
            </a:r>
            <a:r>
              <a:rPr lang="en-US" sz="2800" dirty="0">
                <a:solidFill>
                  <a:srgbClr val="000000"/>
                </a:solidFill>
                <a:latin typeface="Times New Roman" pitchFamily="18" charset="0"/>
                <a:cs typeface="Times New Roman" pitchFamily="18" charset="0"/>
              </a:rPr>
              <a:t> C + D</a:t>
            </a:r>
            <a:endParaRPr lang="en-US" sz="2800" dirty="0"/>
          </a:p>
          <a:p>
            <a:pPr eaLnBrk="0" hangingPunct="0">
              <a:tabLst>
                <a:tab pos="27940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en-US" sz="2800" dirty="0">
                <a:solidFill>
                  <a:srgbClr val="000000"/>
                </a:solidFill>
                <a:latin typeface="Times New Roman" pitchFamily="18" charset="0"/>
                <a:cs typeface="Times New Roman" pitchFamily="18" charset="0"/>
              </a:rPr>
              <a:t>The following data about the reaction above were obtained from three experiments:</a:t>
            </a:r>
            <a:endParaRPr lang="en-US" sz="2800" dirty="0"/>
          </a:p>
          <a:p>
            <a:pPr eaLnBrk="0" hangingPunct="0">
              <a:tabLst>
                <a:tab pos="27940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en-US" sz="2800" dirty="0">
                <a:solidFill>
                  <a:srgbClr val="000000"/>
                </a:solidFill>
                <a:latin typeface="Times New Roman" pitchFamily="18" charset="0"/>
                <a:cs typeface="Times New Roman" pitchFamily="18" charset="0"/>
              </a:rPr>
              <a:t>(a)	What is the rate equation for the reaction?</a:t>
            </a:r>
            <a:endParaRPr lang="en-US" sz="2800" dirty="0"/>
          </a:p>
          <a:p>
            <a:pPr eaLnBrk="0" hangingPunct="0">
              <a:tabLst>
                <a:tab pos="27940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en-US" sz="2800" dirty="0">
                <a:solidFill>
                  <a:srgbClr val="000000"/>
                </a:solidFill>
                <a:latin typeface="Times New Roman" pitchFamily="18" charset="0"/>
                <a:cs typeface="Times New Roman" pitchFamily="18" charset="0"/>
              </a:rPr>
              <a:t>(b)	What is the numerical value of the rate constant k? What are its dimensions?</a:t>
            </a:r>
            <a:endParaRPr lang="en-US" sz="2800" dirty="0">
              <a:solidFill>
                <a:srgbClr val="000000"/>
              </a:solidFill>
              <a:cs typeface="Times New Roman" pitchFamily="18" charset="0"/>
            </a:endParaRPr>
          </a:p>
          <a:p>
            <a:pPr eaLnBrk="0" hangingPunct="0">
              <a:tabLst>
                <a:tab pos="27940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en-US" sz="2800" dirty="0">
                <a:solidFill>
                  <a:srgbClr val="000000"/>
                </a:solidFill>
                <a:cs typeface="Times New Roman" pitchFamily="18" charset="0"/>
              </a:rPr>
              <a:t>(c)	Propose a reaction mechanism for this reaction.</a:t>
            </a:r>
            <a:r>
              <a:rPr lang="en-US" sz="2800" dirty="0"/>
              <a:t>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Slide Number Placeholder 1"/>
          <p:cNvSpPr>
            <a:spLocks noGrp="1"/>
          </p:cNvSpPr>
          <p:nvPr>
            <p:ph type="sldNum" sz="quarter" idx="12"/>
          </p:nvPr>
        </p:nvSpPr>
        <p:spPr>
          <a:noFill/>
        </p:spPr>
        <p:txBody>
          <a:bodyPr/>
          <a:lstStyle/>
          <a:p>
            <a:fld id="{F751A3EF-6420-4BE4-9F01-25BFB295F28A}" type="slidenum">
              <a:rPr lang="en-US" smtClean="0"/>
              <a:pPr/>
              <a:t>11</a:t>
            </a:fld>
            <a:endParaRPr lang="en-US" smtClean="0"/>
          </a:p>
        </p:txBody>
      </p:sp>
      <p:sp>
        <p:nvSpPr>
          <p:cNvPr id="4100" name="Rectangle 8"/>
          <p:cNvSpPr>
            <a:spLocks noChangeArrowheads="1"/>
          </p:cNvSpPr>
          <p:nvPr/>
        </p:nvSpPr>
        <p:spPr bwMode="auto">
          <a:xfrm>
            <a:off x="0" y="451991"/>
            <a:ext cx="9144000" cy="1077218"/>
          </a:xfrm>
          <a:prstGeom prst="rect">
            <a:avLst/>
          </a:prstGeom>
          <a:noFill/>
          <a:ln w="9525">
            <a:noFill/>
            <a:miter lim="800000"/>
            <a:headEnd/>
            <a:tailEnd/>
          </a:ln>
        </p:spPr>
        <p:txBody>
          <a:bodyPr anchor="ctr">
            <a:spAutoFit/>
          </a:bodyPr>
          <a:lstStyle/>
          <a:p>
            <a:pPr algn="just" eaLnBrk="0" hangingPunct="0">
              <a:tabLst>
                <a:tab pos="27940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en-US" sz="3200" dirty="0">
                <a:solidFill>
                  <a:srgbClr val="000000"/>
                </a:solidFill>
                <a:latin typeface="Times New Roman" pitchFamily="18" charset="0"/>
                <a:cs typeface="Times New Roman" pitchFamily="18" charset="0"/>
              </a:rPr>
              <a:t>(a)	rate = k [A]</a:t>
            </a:r>
            <a:r>
              <a:rPr lang="en-US" sz="3200" baseline="30000" dirty="0">
                <a:solidFill>
                  <a:srgbClr val="000000"/>
                </a:solidFill>
                <a:latin typeface="Times New Roman" pitchFamily="18" charset="0"/>
                <a:cs typeface="Times New Roman" pitchFamily="18" charset="0"/>
              </a:rPr>
              <a:t>2</a:t>
            </a:r>
            <a:r>
              <a:rPr lang="en-US" sz="3200" dirty="0">
                <a:solidFill>
                  <a:srgbClr val="000000"/>
                </a:solidFill>
                <a:latin typeface="Times New Roman" pitchFamily="18" charset="0"/>
                <a:cs typeface="Times New Roman" pitchFamily="18" charset="0"/>
              </a:rPr>
              <a:t>[B]</a:t>
            </a:r>
            <a:r>
              <a:rPr lang="en-US" sz="3200" baseline="30000" dirty="0">
                <a:solidFill>
                  <a:srgbClr val="000000"/>
                </a:solidFill>
                <a:latin typeface="Times New Roman" pitchFamily="18" charset="0"/>
                <a:cs typeface="Times New Roman" pitchFamily="18" charset="0"/>
              </a:rPr>
              <a:t>1</a:t>
            </a:r>
            <a:endParaRPr lang="en-US" sz="3200" dirty="0"/>
          </a:p>
          <a:p>
            <a:pPr algn="just" eaLnBrk="0" hangingPunct="0">
              <a:tabLst>
                <a:tab pos="27940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en-US" sz="3200" dirty="0">
                <a:solidFill>
                  <a:srgbClr val="000000"/>
                </a:solidFill>
                <a:latin typeface="Times New Roman" pitchFamily="18" charset="0"/>
                <a:cs typeface="Times New Roman" pitchFamily="18" charset="0"/>
              </a:rPr>
              <a:t>(b)	</a:t>
            </a:r>
            <a:endParaRPr lang="en-US" sz="3200" dirty="0"/>
          </a:p>
        </p:txBody>
      </p:sp>
      <p:graphicFrame>
        <p:nvGraphicFramePr>
          <p:cNvPr id="4098" name="Object 7"/>
          <p:cNvGraphicFramePr>
            <a:graphicFrameLocks noChangeAspect="1"/>
          </p:cNvGraphicFramePr>
          <p:nvPr/>
        </p:nvGraphicFramePr>
        <p:xfrm>
          <a:off x="762000" y="1219200"/>
          <a:ext cx="5037138" cy="914400"/>
        </p:xfrm>
        <a:graphic>
          <a:graphicData uri="http://schemas.openxmlformats.org/presentationml/2006/ole">
            <p:oleObj spid="_x0000_s4098" r:id="rId3" imgW="2781300" imgH="508000" progId="Equation.DSMT4">
              <p:embed/>
            </p:oleObj>
          </a:graphicData>
        </a:graphic>
      </p:graphicFrame>
      <p:sp>
        <p:nvSpPr>
          <p:cNvPr id="4101" name="Rectangle 9"/>
          <p:cNvSpPr>
            <a:spLocks noChangeArrowheads="1"/>
          </p:cNvSpPr>
          <p:nvPr/>
        </p:nvSpPr>
        <p:spPr bwMode="auto">
          <a:xfrm>
            <a:off x="302558" y="2376140"/>
            <a:ext cx="3877985" cy="1384995"/>
          </a:xfrm>
          <a:prstGeom prst="rect">
            <a:avLst/>
          </a:prstGeom>
          <a:noFill/>
          <a:ln w="9525">
            <a:noFill/>
            <a:miter lim="800000"/>
            <a:headEnd/>
            <a:tailEnd/>
          </a:ln>
        </p:spPr>
        <p:txBody>
          <a:bodyPr wrap="none" anchor="ctr">
            <a:spAutoFit/>
          </a:bodyPr>
          <a:lstStyle/>
          <a:p>
            <a:pPr algn="just" eaLnBrk="0" hangingPunct="0">
              <a:tabLst>
                <a:tab pos="27940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en-US" sz="2800" dirty="0">
                <a:solidFill>
                  <a:srgbClr val="000000"/>
                </a:solidFill>
                <a:latin typeface="Times New Roman" pitchFamily="18" charset="0"/>
                <a:cs typeface="Times New Roman" pitchFamily="18" charset="0"/>
              </a:rPr>
              <a:t>(c)	A + A </a:t>
            </a:r>
            <a:r>
              <a:rPr lang="en-US" sz="2800" dirty="0">
                <a:solidFill>
                  <a:srgbClr val="000000"/>
                </a:solidFill>
                <a:cs typeface="Times New Roman" pitchFamily="18" charset="0"/>
              </a:rPr>
              <a:t>®</a:t>
            </a:r>
            <a:r>
              <a:rPr lang="en-US" sz="2800" dirty="0">
                <a:solidFill>
                  <a:srgbClr val="000000"/>
                </a:solidFill>
                <a:latin typeface="Times New Roman" pitchFamily="18" charset="0"/>
                <a:cs typeface="Times New Roman" pitchFamily="18" charset="0"/>
              </a:rPr>
              <a:t> A</a:t>
            </a:r>
            <a:r>
              <a:rPr lang="en-US" sz="2800" baseline="-30000" dirty="0">
                <a:solidFill>
                  <a:srgbClr val="000000"/>
                </a:solidFill>
                <a:latin typeface="Times New Roman" pitchFamily="18" charset="0"/>
                <a:cs typeface="Times New Roman" pitchFamily="18" charset="0"/>
              </a:rPr>
              <a:t>2</a:t>
            </a:r>
            <a:r>
              <a:rPr lang="en-US" sz="2800" dirty="0">
                <a:solidFill>
                  <a:srgbClr val="000000"/>
                </a:solidFill>
                <a:latin typeface="Times New Roman" pitchFamily="18" charset="0"/>
                <a:cs typeface="Times New Roman" pitchFamily="18" charset="0"/>
              </a:rPr>
              <a:t>	(fast)</a:t>
            </a:r>
            <a:endParaRPr lang="en-US" sz="2800" dirty="0"/>
          </a:p>
          <a:p>
            <a:pPr algn="just" eaLnBrk="0" hangingPunct="0">
              <a:tabLst>
                <a:tab pos="27940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en-US" sz="2800" dirty="0">
                <a:solidFill>
                  <a:srgbClr val="000000"/>
                </a:solidFill>
                <a:latin typeface="Times New Roman" pitchFamily="18" charset="0"/>
                <a:cs typeface="Times New Roman" pitchFamily="18" charset="0"/>
              </a:rPr>
              <a:t>	A</a:t>
            </a:r>
            <a:r>
              <a:rPr lang="en-US" sz="2800" baseline="-30000" dirty="0">
                <a:solidFill>
                  <a:srgbClr val="000000"/>
                </a:solidFill>
                <a:latin typeface="Times New Roman" pitchFamily="18" charset="0"/>
                <a:cs typeface="Times New Roman" pitchFamily="18" charset="0"/>
              </a:rPr>
              <a:t>2</a:t>
            </a:r>
            <a:r>
              <a:rPr lang="en-US" sz="2800" dirty="0">
                <a:solidFill>
                  <a:srgbClr val="000000"/>
                </a:solidFill>
                <a:latin typeface="Times New Roman" pitchFamily="18" charset="0"/>
                <a:cs typeface="Times New Roman" pitchFamily="18" charset="0"/>
              </a:rPr>
              <a:t> + B </a:t>
            </a:r>
            <a:r>
              <a:rPr lang="en-US" sz="2800" dirty="0">
                <a:solidFill>
                  <a:srgbClr val="000000"/>
                </a:solidFill>
                <a:cs typeface="Times New Roman" pitchFamily="18" charset="0"/>
              </a:rPr>
              <a:t>®</a:t>
            </a:r>
            <a:r>
              <a:rPr lang="en-US" sz="2800" dirty="0">
                <a:solidFill>
                  <a:srgbClr val="000000"/>
                </a:solidFill>
                <a:latin typeface="Times New Roman" pitchFamily="18" charset="0"/>
                <a:cs typeface="Times New Roman" pitchFamily="18" charset="0"/>
              </a:rPr>
              <a:t> C + Q	(slow)	</a:t>
            </a:r>
            <a:endParaRPr lang="en-US" sz="2800" dirty="0"/>
          </a:p>
          <a:p>
            <a:pPr algn="just" eaLnBrk="0" hangingPunct="0">
              <a:tabLst>
                <a:tab pos="27940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en-US" sz="2800" dirty="0">
                <a:solidFill>
                  <a:srgbClr val="000000"/>
                </a:solidFill>
                <a:latin typeface="Times New Roman" pitchFamily="18" charset="0"/>
                <a:cs typeface="Times New Roman" pitchFamily="18" charset="0"/>
              </a:rPr>
              <a:t>	Q + B </a:t>
            </a:r>
            <a:r>
              <a:rPr lang="en-US" sz="2800" dirty="0">
                <a:solidFill>
                  <a:srgbClr val="000000"/>
                </a:solidFill>
                <a:cs typeface="Times New Roman" pitchFamily="18" charset="0"/>
              </a:rPr>
              <a:t>®</a:t>
            </a:r>
            <a:r>
              <a:rPr lang="en-US" sz="2800" dirty="0">
                <a:solidFill>
                  <a:srgbClr val="000000"/>
                </a:solidFill>
                <a:latin typeface="Times New Roman" pitchFamily="18" charset="0"/>
                <a:cs typeface="Times New Roman" pitchFamily="18" charset="0"/>
              </a:rPr>
              <a:t> D	(fast)</a:t>
            </a:r>
            <a:endParaRPr lang="en-US" sz="2800" dirty="0"/>
          </a:p>
        </p:txBody>
      </p:sp>
      <p:sp>
        <p:nvSpPr>
          <p:cNvPr id="4102" name="Rectangle 11"/>
          <p:cNvSpPr>
            <a:spLocks noChangeArrowheads="1"/>
          </p:cNvSpPr>
          <p:nvPr/>
        </p:nvSpPr>
        <p:spPr bwMode="auto">
          <a:xfrm>
            <a:off x="5661195" y="1295400"/>
            <a:ext cx="3050835" cy="523220"/>
          </a:xfrm>
          <a:prstGeom prst="rect">
            <a:avLst/>
          </a:prstGeom>
          <a:noFill/>
          <a:ln w="9525">
            <a:noFill/>
            <a:miter lim="800000"/>
            <a:headEnd/>
            <a:tailEnd/>
          </a:ln>
        </p:spPr>
        <p:txBody>
          <a:bodyPr wrap="none">
            <a:spAutoFit/>
          </a:bodyPr>
          <a:lstStyle/>
          <a:p>
            <a:pPr algn="just" eaLnBrk="0" hangingPunct="0">
              <a:tabLst>
                <a:tab pos="27940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en-US" sz="2800" dirty="0">
                <a:solidFill>
                  <a:srgbClr val="000000"/>
                </a:solidFill>
                <a:latin typeface="Times New Roman" pitchFamily="18" charset="0"/>
                <a:cs typeface="Times New Roman" pitchFamily="18" charset="0"/>
              </a:rPr>
              <a:t>= 0.12 L</a:t>
            </a:r>
            <a:r>
              <a:rPr lang="en-US" sz="2800" baseline="30000" dirty="0">
                <a:solidFill>
                  <a:srgbClr val="000000"/>
                </a:solidFill>
                <a:latin typeface="Times New Roman" pitchFamily="18" charset="0"/>
                <a:cs typeface="Times New Roman" pitchFamily="18" charset="0"/>
              </a:rPr>
              <a:t>2</a:t>
            </a:r>
            <a:r>
              <a:rPr lang="en-US" sz="2800" dirty="0">
                <a:solidFill>
                  <a:srgbClr val="000000"/>
                </a:solidFill>
                <a:latin typeface="Times New Roman" pitchFamily="18" charset="0"/>
                <a:cs typeface="Times New Roman" pitchFamily="18" charset="0"/>
              </a:rPr>
              <a:t>mol</a:t>
            </a:r>
            <a:r>
              <a:rPr lang="en-US" sz="2800" baseline="30000" dirty="0">
                <a:solidFill>
                  <a:srgbClr val="000000"/>
                </a:solidFill>
                <a:latin typeface="Times New Roman" pitchFamily="18" charset="0"/>
                <a:cs typeface="Times New Roman" pitchFamily="18" charset="0"/>
              </a:rPr>
              <a:t>-2</a:t>
            </a:r>
            <a:r>
              <a:rPr lang="en-US" sz="2800" dirty="0">
                <a:solidFill>
                  <a:srgbClr val="000000"/>
                </a:solidFill>
                <a:latin typeface="Times New Roman" pitchFamily="18" charset="0"/>
                <a:cs typeface="Times New Roman" pitchFamily="18" charset="0"/>
              </a:rPr>
              <a:t>min</a:t>
            </a:r>
            <a:r>
              <a:rPr lang="en-US" sz="2800" baseline="30000" dirty="0">
                <a:solidFill>
                  <a:srgbClr val="000000"/>
                </a:solidFill>
                <a:latin typeface="Times New Roman" pitchFamily="18" charset="0"/>
                <a:cs typeface="Times New Roman" pitchFamily="18" charset="0"/>
              </a:rPr>
              <a:t>-1</a:t>
            </a:r>
            <a:endParaRPr lang="en-US" sz="28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Number Placeholder 3"/>
          <p:cNvSpPr>
            <a:spLocks noGrp="1"/>
          </p:cNvSpPr>
          <p:nvPr>
            <p:ph type="sldNum" sz="quarter" idx="12"/>
          </p:nvPr>
        </p:nvSpPr>
        <p:spPr>
          <a:noFill/>
        </p:spPr>
        <p:txBody>
          <a:bodyPr/>
          <a:lstStyle/>
          <a:p>
            <a:fld id="{49A3F2AF-74AA-4480-9F51-9E8DD2C777B6}" type="slidenum">
              <a:rPr lang="en-US" smtClean="0"/>
              <a:pPr/>
              <a:t>12</a:t>
            </a:fld>
            <a:endParaRPr lang="en-US" smtClean="0"/>
          </a:p>
        </p:txBody>
      </p:sp>
      <p:sp>
        <p:nvSpPr>
          <p:cNvPr id="2" name="Title 1"/>
          <p:cNvSpPr>
            <a:spLocks noGrp="1"/>
          </p:cNvSpPr>
          <p:nvPr>
            <p:ph type="title" idx="4294967295"/>
          </p:nvPr>
        </p:nvSpPr>
        <p:spPr>
          <a:xfrm>
            <a:off x="365125" y="685800"/>
            <a:ext cx="8778875" cy="609600"/>
          </a:xfrm>
        </p:spPr>
        <p:txBody>
          <a:bodyPr>
            <a:normAutofit fontScale="90000"/>
          </a:bodyPr>
          <a:lstStyle/>
          <a:p>
            <a:pPr>
              <a:defRPr/>
            </a:pPr>
            <a:r>
              <a:rPr lang="en-US" dirty="0" smtClean="0"/>
              <a:t>AP test 2010 form B question</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5125" y="1066800"/>
            <a:ext cx="8778875" cy="609600"/>
          </a:xfrm>
        </p:spPr>
        <p:txBody>
          <a:bodyPr>
            <a:noAutofit/>
          </a:bodyPr>
          <a:lstStyle/>
          <a:p>
            <a:pPr eaLnBrk="1" hangingPunct="1">
              <a:defRPr/>
            </a:pPr>
            <a:r>
              <a:rPr lang="en-US" sz="4000" dirty="0" smtClean="0"/>
              <a:t>Determining Rate Law by Determining the Change in Concentration of reactants over </a:t>
            </a:r>
            <a:r>
              <a:rPr lang="en-US" sz="4000" dirty="0" smtClean="0"/>
              <a:t>time: Integration Method</a:t>
            </a:r>
            <a:endParaRPr lang="en-US" sz="4000" dirty="0" smtClean="0"/>
          </a:p>
        </p:txBody>
      </p:sp>
      <p:sp>
        <p:nvSpPr>
          <p:cNvPr id="23555" name="Content Placeholder 2"/>
          <p:cNvSpPr>
            <a:spLocks noGrp="1"/>
          </p:cNvSpPr>
          <p:nvPr>
            <p:ph idx="1"/>
          </p:nvPr>
        </p:nvSpPr>
        <p:spPr>
          <a:xfrm>
            <a:off x="0" y="1905000"/>
            <a:ext cx="8686800" cy="3962400"/>
          </a:xfrm>
        </p:spPr>
        <p:txBody>
          <a:bodyPr>
            <a:noAutofit/>
          </a:bodyPr>
          <a:lstStyle/>
          <a:p>
            <a:pPr eaLnBrk="1" hangingPunct="1"/>
            <a:r>
              <a:rPr lang="en-US" sz="3200" dirty="0" smtClean="0"/>
              <a:t>In this method, the change in concentration of reactants is studied over time. This data can give rate law either graphically or by calculations.</a:t>
            </a:r>
          </a:p>
          <a:p>
            <a:pPr eaLnBrk="1" hangingPunct="1"/>
            <a:r>
              <a:rPr lang="en-US" sz="3200" dirty="0" smtClean="0"/>
              <a:t>Integration of rate law equations give integrated rate law equations, which can be used to calculate the concentration of a reactant [A]t  at time t.</a:t>
            </a:r>
          </a:p>
        </p:txBody>
      </p:sp>
      <p:sp>
        <p:nvSpPr>
          <p:cNvPr id="23556" name="Slide Number Placeholder 3"/>
          <p:cNvSpPr>
            <a:spLocks noGrp="1"/>
          </p:cNvSpPr>
          <p:nvPr>
            <p:ph type="sldNum" sz="quarter" idx="12"/>
          </p:nvPr>
        </p:nvSpPr>
        <p:spPr>
          <a:noFill/>
        </p:spPr>
        <p:txBody>
          <a:bodyPr/>
          <a:lstStyle/>
          <a:p>
            <a:fld id="{1002C7A3-BE13-43DB-A998-12A197A504AB}" type="slidenum">
              <a:rPr lang="en-US" smtClean="0"/>
              <a:pPr/>
              <a:t>13</a:t>
            </a:fld>
            <a:endParaRPr lang="en-US"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457200" y="0"/>
            <a:ext cx="8229600" cy="762000"/>
          </a:xfrm>
        </p:spPr>
        <p:txBody>
          <a:bodyPr>
            <a:normAutofit/>
          </a:bodyPr>
          <a:lstStyle/>
          <a:p>
            <a:pPr eaLnBrk="1" hangingPunct="1">
              <a:defRPr/>
            </a:pPr>
            <a:r>
              <a:rPr lang="en-US" sz="4000" dirty="0" smtClean="0"/>
              <a:t>14.3 Change of concentration over time</a:t>
            </a:r>
          </a:p>
        </p:txBody>
      </p:sp>
      <p:sp>
        <p:nvSpPr>
          <p:cNvPr id="6147" name="Rectangle 3"/>
          <p:cNvSpPr>
            <a:spLocks noGrp="1" noChangeArrowheads="1"/>
          </p:cNvSpPr>
          <p:nvPr>
            <p:ph idx="1"/>
          </p:nvPr>
        </p:nvSpPr>
        <p:spPr>
          <a:xfrm>
            <a:off x="381000" y="762000"/>
            <a:ext cx="8229600" cy="4389120"/>
          </a:xfrm>
        </p:spPr>
        <p:txBody>
          <a:bodyPr>
            <a:noAutofit/>
          </a:bodyPr>
          <a:lstStyle/>
          <a:p>
            <a:pPr eaLnBrk="1" hangingPunct="1"/>
            <a:r>
              <a:rPr lang="en-US" sz="2800" b="1" i="1" dirty="0" smtClean="0"/>
              <a:t>Order:</a:t>
            </a:r>
            <a:r>
              <a:rPr lang="en-US" sz="2800" i="1" dirty="0" smtClean="0"/>
              <a:t> </a:t>
            </a:r>
            <a:r>
              <a:rPr lang="en-US" sz="2800" dirty="0" smtClean="0"/>
              <a:t>the “level” or “degree” of a rate</a:t>
            </a:r>
            <a:endParaRPr lang="en-US" sz="2800" b="1" i="1" dirty="0" smtClean="0"/>
          </a:p>
          <a:p>
            <a:pPr eaLnBrk="1" hangingPunct="1"/>
            <a:r>
              <a:rPr lang="en-US" sz="2800" b="1" i="1" dirty="0" smtClean="0"/>
              <a:t>Reaction order: </a:t>
            </a:r>
            <a:r>
              <a:rPr lang="en-US" sz="2800" dirty="0" smtClean="0"/>
              <a:t>the exponents in a rate law</a:t>
            </a:r>
          </a:p>
          <a:p>
            <a:pPr lvl="1" eaLnBrk="1" hangingPunct="1"/>
            <a:r>
              <a:rPr lang="en-US" sz="2800" dirty="0" smtClean="0"/>
              <a:t>Usually whole numbers, but can be fractions or negative (think </a:t>
            </a:r>
            <a:r>
              <a:rPr lang="en-US" sz="2800" i="1" dirty="0" smtClean="0"/>
              <a:t>inhibitors</a:t>
            </a:r>
            <a:r>
              <a:rPr lang="en-US" sz="2800" dirty="0" smtClean="0"/>
              <a:t>)</a:t>
            </a:r>
          </a:p>
          <a:p>
            <a:pPr eaLnBrk="1" hangingPunct="1">
              <a:buFont typeface="Wingdings" pitchFamily="2" charset="2"/>
              <a:buNone/>
            </a:pPr>
            <a:r>
              <a:rPr lang="en-US" sz="2800" dirty="0" smtClean="0"/>
              <a:t>		Ex:	NH</a:t>
            </a:r>
            <a:r>
              <a:rPr lang="en-US" sz="2800" baseline="-25000" dirty="0" smtClean="0"/>
              <a:t>4</a:t>
            </a:r>
            <a:r>
              <a:rPr lang="en-US" sz="2800" baseline="30000" dirty="0" smtClean="0"/>
              <a:t>+ </a:t>
            </a:r>
            <a:r>
              <a:rPr lang="en-US" sz="2800" dirty="0" smtClean="0"/>
              <a:t>(</a:t>
            </a:r>
            <a:r>
              <a:rPr lang="en-US" sz="2800" dirty="0" err="1" smtClean="0"/>
              <a:t>aq</a:t>
            </a:r>
            <a:r>
              <a:rPr lang="en-US" sz="2800" dirty="0" smtClean="0"/>
              <a:t>) + NO</a:t>
            </a:r>
            <a:r>
              <a:rPr lang="en-US" sz="2800" baseline="-25000" dirty="0" smtClean="0"/>
              <a:t>2</a:t>
            </a:r>
            <a:r>
              <a:rPr lang="en-US" sz="2800" baseline="30000" dirty="0" smtClean="0"/>
              <a:t>1- </a:t>
            </a:r>
            <a:r>
              <a:rPr lang="en-US" sz="2800" dirty="0" smtClean="0"/>
              <a:t>(</a:t>
            </a:r>
            <a:r>
              <a:rPr lang="en-US" sz="2800" dirty="0" err="1" smtClean="0"/>
              <a:t>aq</a:t>
            </a:r>
            <a:r>
              <a:rPr lang="en-US" sz="2800" dirty="0" smtClean="0"/>
              <a:t>) → N</a:t>
            </a:r>
            <a:r>
              <a:rPr lang="en-US" sz="2800" baseline="-25000" dirty="0" smtClean="0"/>
              <a:t>2</a:t>
            </a:r>
            <a:r>
              <a:rPr lang="en-US" sz="2800" dirty="0" smtClean="0"/>
              <a:t> (g) + 2 H</a:t>
            </a:r>
            <a:r>
              <a:rPr lang="en-US" sz="2800" baseline="-25000" dirty="0" smtClean="0"/>
              <a:t>2</a:t>
            </a:r>
            <a:r>
              <a:rPr lang="en-US" sz="2800" dirty="0" smtClean="0"/>
              <a:t>O (l)</a:t>
            </a:r>
          </a:p>
          <a:p>
            <a:pPr eaLnBrk="1" hangingPunct="1">
              <a:buFont typeface="Wingdings" pitchFamily="2" charset="2"/>
              <a:buNone/>
            </a:pPr>
            <a:r>
              <a:rPr lang="en-US" sz="2800" dirty="0" smtClean="0"/>
              <a:t>			If:	Rate = k </a:t>
            </a:r>
            <a:r>
              <a:rPr lang="en-US" sz="2800" dirty="0" smtClean="0">
                <a:solidFill>
                  <a:srgbClr val="669900"/>
                </a:solidFill>
              </a:rPr>
              <a:t>[NH</a:t>
            </a:r>
            <a:r>
              <a:rPr lang="en-US" sz="2800" baseline="-25000" dirty="0" smtClean="0">
                <a:solidFill>
                  <a:srgbClr val="669900"/>
                </a:solidFill>
              </a:rPr>
              <a:t>4</a:t>
            </a:r>
            <a:r>
              <a:rPr lang="en-US" sz="2800" baseline="30000" dirty="0" smtClean="0">
                <a:solidFill>
                  <a:srgbClr val="669900"/>
                </a:solidFill>
              </a:rPr>
              <a:t>+</a:t>
            </a:r>
            <a:r>
              <a:rPr lang="en-US" sz="2800" dirty="0" smtClean="0">
                <a:solidFill>
                  <a:srgbClr val="669900"/>
                </a:solidFill>
              </a:rPr>
              <a:t>]</a:t>
            </a:r>
            <a:r>
              <a:rPr lang="en-US" sz="2800" baseline="30000" dirty="0" smtClean="0">
                <a:solidFill>
                  <a:srgbClr val="669900"/>
                </a:solidFill>
              </a:rPr>
              <a:t>2</a:t>
            </a:r>
            <a:r>
              <a:rPr lang="en-US" sz="2800" baseline="30000" dirty="0" smtClean="0"/>
              <a:t> </a:t>
            </a:r>
            <a:r>
              <a:rPr lang="en-US" sz="2800" dirty="0" smtClean="0">
                <a:solidFill>
                  <a:schemeClr val="accent1">
                    <a:lumMod val="75000"/>
                  </a:schemeClr>
                </a:solidFill>
              </a:rPr>
              <a:t>[NO</a:t>
            </a:r>
            <a:r>
              <a:rPr lang="en-US" sz="2800" baseline="-25000" dirty="0" smtClean="0">
                <a:solidFill>
                  <a:schemeClr val="accent1">
                    <a:lumMod val="75000"/>
                  </a:schemeClr>
                </a:solidFill>
              </a:rPr>
              <a:t>2</a:t>
            </a:r>
            <a:r>
              <a:rPr lang="en-US" sz="2800" baseline="30000" dirty="0" smtClean="0">
                <a:solidFill>
                  <a:schemeClr val="accent1">
                    <a:lumMod val="75000"/>
                  </a:schemeClr>
                </a:solidFill>
              </a:rPr>
              <a:t>1-</a:t>
            </a:r>
            <a:r>
              <a:rPr lang="en-US" sz="2800" dirty="0" smtClean="0">
                <a:solidFill>
                  <a:schemeClr val="accent1">
                    <a:lumMod val="75000"/>
                  </a:schemeClr>
                </a:solidFill>
              </a:rPr>
              <a:t>]</a:t>
            </a:r>
            <a:r>
              <a:rPr lang="en-US" sz="2800" baseline="30000" dirty="0" smtClean="0">
                <a:solidFill>
                  <a:schemeClr val="accent1">
                    <a:lumMod val="75000"/>
                  </a:schemeClr>
                </a:solidFill>
              </a:rPr>
              <a:t>1</a:t>
            </a:r>
          </a:p>
          <a:p>
            <a:pPr eaLnBrk="1" hangingPunct="1">
              <a:buFont typeface="Wingdings" pitchFamily="2" charset="2"/>
              <a:buNone/>
            </a:pPr>
            <a:r>
              <a:rPr lang="en-US" sz="2800" dirty="0" smtClean="0">
                <a:solidFill>
                  <a:schemeClr val="bg1"/>
                </a:solidFill>
              </a:rPr>
              <a:t>	Then:</a:t>
            </a:r>
          </a:p>
          <a:p>
            <a:pPr lvl="1" eaLnBrk="1" hangingPunct="1"/>
            <a:r>
              <a:rPr lang="en-US" sz="2800" dirty="0" smtClean="0">
                <a:solidFill>
                  <a:srgbClr val="669900"/>
                </a:solidFill>
              </a:rPr>
              <a:t>A “2</a:t>
            </a:r>
            <a:r>
              <a:rPr lang="en-US" sz="2800" baseline="30000" dirty="0" smtClean="0">
                <a:solidFill>
                  <a:srgbClr val="669900"/>
                </a:solidFill>
              </a:rPr>
              <a:t>nd</a:t>
            </a:r>
            <a:r>
              <a:rPr lang="en-US" sz="2800" dirty="0" smtClean="0">
                <a:solidFill>
                  <a:srgbClr val="669900"/>
                </a:solidFill>
              </a:rPr>
              <a:t> order” reaction with respect to [NH</a:t>
            </a:r>
            <a:r>
              <a:rPr lang="en-US" sz="2800" baseline="-25000" dirty="0" smtClean="0">
                <a:solidFill>
                  <a:srgbClr val="669900"/>
                </a:solidFill>
              </a:rPr>
              <a:t>4</a:t>
            </a:r>
            <a:r>
              <a:rPr lang="en-US" sz="2800" baseline="30000" dirty="0" smtClean="0">
                <a:solidFill>
                  <a:srgbClr val="669900"/>
                </a:solidFill>
              </a:rPr>
              <a:t>+</a:t>
            </a:r>
            <a:r>
              <a:rPr lang="en-US" sz="2800" dirty="0" smtClean="0">
                <a:solidFill>
                  <a:srgbClr val="669900"/>
                </a:solidFill>
              </a:rPr>
              <a:t>]</a:t>
            </a:r>
          </a:p>
          <a:p>
            <a:pPr lvl="1" eaLnBrk="1" hangingPunct="1"/>
            <a:r>
              <a:rPr lang="en-US" sz="2800" dirty="0" smtClean="0">
                <a:solidFill>
                  <a:schemeClr val="accent1">
                    <a:lumMod val="75000"/>
                  </a:schemeClr>
                </a:solidFill>
              </a:rPr>
              <a:t>1</a:t>
            </a:r>
            <a:r>
              <a:rPr lang="en-US" sz="2800" baseline="30000" dirty="0" smtClean="0">
                <a:solidFill>
                  <a:schemeClr val="accent1">
                    <a:lumMod val="75000"/>
                  </a:schemeClr>
                </a:solidFill>
              </a:rPr>
              <a:t>st</a:t>
            </a:r>
            <a:r>
              <a:rPr lang="en-US" sz="2800" dirty="0" smtClean="0">
                <a:solidFill>
                  <a:schemeClr val="accent1">
                    <a:lumMod val="75000"/>
                  </a:schemeClr>
                </a:solidFill>
              </a:rPr>
              <a:t> order with respect to [NO</a:t>
            </a:r>
            <a:r>
              <a:rPr lang="en-US" sz="2800" baseline="-25000" dirty="0" smtClean="0">
                <a:solidFill>
                  <a:schemeClr val="accent1">
                    <a:lumMod val="75000"/>
                  </a:schemeClr>
                </a:solidFill>
              </a:rPr>
              <a:t>2</a:t>
            </a:r>
            <a:r>
              <a:rPr lang="en-US" sz="2800" baseline="30000" dirty="0" smtClean="0">
                <a:solidFill>
                  <a:schemeClr val="accent1">
                    <a:lumMod val="75000"/>
                  </a:schemeClr>
                </a:solidFill>
              </a:rPr>
              <a:t>1-</a:t>
            </a:r>
            <a:r>
              <a:rPr lang="en-US" sz="2800" dirty="0" smtClean="0">
                <a:solidFill>
                  <a:schemeClr val="accent1">
                    <a:lumMod val="75000"/>
                  </a:schemeClr>
                </a:solidFill>
              </a:rPr>
              <a:t>]</a:t>
            </a:r>
          </a:p>
          <a:p>
            <a:pPr lvl="1" eaLnBrk="1" hangingPunct="1"/>
            <a:r>
              <a:rPr lang="en-US" sz="2800" dirty="0" smtClean="0">
                <a:solidFill>
                  <a:srgbClr val="0066FF"/>
                </a:solidFill>
              </a:rPr>
              <a:t>3</a:t>
            </a:r>
            <a:r>
              <a:rPr lang="en-US" sz="2800" baseline="30000" dirty="0" smtClean="0">
                <a:solidFill>
                  <a:srgbClr val="0066FF"/>
                </a:solidFill>
              </a:rPr>
              <a:t>rd</a:t>
            </a:r>
            <a:r>
              <a:rPr lang="en-US" sz="2800" dirty="0" smtClean="0">
                <a:solidFill>
                  <a:srgbClr val="0066FF"/>
                </a:solidFill>
              </a:rPr>
              <a:t> order overall (2 + 1 = 3)</a:t>
            </a:r>
          </a:p>
        </p:txBody>
      </p:sp>
      <p:sp>
        <p:nvSpPr>
          <p:cNvPr id="24578" name="Slide Number Placeholder 3"/>
          <p:cNvSpPr>
            <a:spLocks noGrp="1"/>
          </p:cNvSpPr>
          <p:nvPr>
            <p:ph type="sldNum" sz="quarter" idx="12"/>
          </p:nvPr>
        </p:nvSpPr>
        <p:spPr>
          <a:noFill/>
        </p:spPr>
        <p:txBody>
          <a:bodyPr/>
          <a:lstStyle/>
          <a:p>
            <a:fld id="{9D8C3856-83ED-415F-8655-6EAD0F1EBBBC}" type="slidenum">
              <a:rPr lang="en-US" smtClean="0"/>
              <a:pPr/>
              <a:t>14</a:t>
            </a:fld>
            <a:endParaRPr lang="en-US"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animEffect transition="in" filter="wipe(left)">
                                      <p:cBhvr>
                                        <p:cTn id="7" dur="500"/>
                                        <p:tgtEl>
                                          <p:spTgt spid="614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6147">
                                            <p:txEl>
                                              <p:pRg st="1" end="1"/>
                                            </p:txEl>
                                          </p:spTgt>
                                        </p:tgtEl>
                                        <p:attrNameLst>
                                          <p:attrName>style.visibility</p:attrName>
                                        </p:attrNameLst>
                                      </p:cBhvr>
                                      <p:to>
                                        <p:strVal val="visible"/>
                                      </p:to>
                                    </p:set>
                                    <p:animEffect transition="in" filter="wipe(left)">
                                      <p:cBhvr>
                                        <p:cTn id="12" dur="500"/>
                                        <p:tgtEl>
                                          <p:spTgt spid="614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6147">
                                            <p:txEl>
                                              <p:pRg st="2" end="2"/>
                                            </p:txEl>
                                          </p:spTgt>
                                        </p:tgtEl>
                                        <p:attrNameLst>
                                          <p:attrName>style.visibility</p:attrName>
                                        </p:attrNameLst>
                                      </p:cBhvr>
                                      <p:to>
                                        <p:strVal val="visible"/>
                                      </p:to>
                                    </p:set>
                                    <p:animEffect transition="in" filter="wipe(left)">
                                      <p:cBhvr>
                                        <p:cTn id="17" dur="500"/>
                                        <p:tgtEl>
                                          <p:spTgt spid="614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6147">
                                            <p:txEl>
                                              <p:pRg st="3" end="3"/>
                                            </p:txEl>
                                          </p:spTgt>
                                        </p:tgtEl>
                                        <p:attrNameLst>
                                          <p:attrName>style.visibility</p:attrName>
                                        </p:attrNameLst>
                                      </p:cBhvr>
                                      <p:to>
                                        <p:strVal val="visible"/>
                                      </p:to>
                                    </p:set>
                                    <p:animEffect transition="in" filter="wipe(left)">
                                      <p:cBhvr>
                                        <p:cTn id="22" dur="500"/>
                                        <p:tgtEl>
                                          <p:spTgt spid="614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6147">
                                            <p:txEl>
                                              <p:pRg st="4" end="4"/>
                                            </p:txEl>
                                          </p:spTgt>
                                        </p:tgtEl>
                                        <p:attrNameLst>
                                          <p:attrName>style.visibility</p:attrName>
                                        </p:attrNameLst>
                                      </p:cBhvr>
                                      <p:to>
                                        <p:strVal val="visible"/>
                                      </p:to>
                                    </p:set>
                                    <p:animEffect transition="in" filter="wipe(left)">
                                      <p:cBhvr>
                                        <p:cTn id="27" dur="500"/>
                                        <p:tgtEl>
                                          <p:spTgt spid="614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6147">
                                            <p:txEl>
                                              <p:pRg st="5" end="5"/>
                                            </p:txEl>
                                          </p:spTgt>
                                        </p:tgtEl>
                                        <p:attrNameLst>
                                          <p:attrName>style.visibility</p:attrName>
                                        </p:attrNameLst>
                                      </p:cBhvr>
                                      <p:to>
                                        <p:strVal val="visible"/>
                                      </p:to>
                                    </p:set>
                                    <p:animEffect transition="in" filter="wipe(left)">
                                      <p:cBhvr>
                                        <p:cTn id="32" dur="500"/>
                                        <p:tgtEl>
                                          <p:spTgt spid="6147">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6147">
                                            <p:txEl>
                                              <p:pRg st="6" end="6"/>
                                            </p:txEl>
                                          </p:spTgt>
                                        </p:tgtEl>
                                        <p:attrNameLst>
                                          <p:attrName>style.visibility</p:attrName>
                                        </p:attrNameLst>
                                      </p:cBhvr>
                                      <p:to>
                                        <p:strVal val="visible"/>
                                      </p:to>
                                    </p:set>
                                    <p:animEffect transition="in" filter="wipe(left)">
                                      <p:cBhvr>
                                        <p:cTn id="37" dur="500"/>
                                        <p:tgtEl>
                                          <p:spTgt spid="6147">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6147">
                                            <p:txEl>
                                              <p:pRg st="7" end="7"/>
                                            </p:txEl>
                                          </p:spTgt>
                                        </p:tgtEl>
                                        <p:attrNameLst>
                                          <p:attrName>style.visibility</p:attrName>
                                        </p:attrNameLst>
                                      </p:cBhvr>
                                      <p:to>
                                        <p:strVal val="visible"/>
                                      </p:to>
                                    </p:set>
                                    <p:animEffect transition="in" filter="wipe(left)">
                                      <p:cBhvr>
                                        <p:cTn id="42" dur="500"/>
                                        <p:tgtEl>
                                          <p:spTgt spid="6147">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6147">
                                            <p:txEl>
                                              <p:pRg st="8" end="8"/>
                                            </p:txEl>
                                          </p:spTgt>
                                        </p:tgtEl>
                                        <p:attrNameLst>
                                          <p:attrName>style.visibility</p:attrName>
                                        </p:attrNameLst>
                                      </p:cBhvr>
                                      <p:to>
                                        <p:strVal val="visible"/>
                                      </p:to>
                                    </p:set>
                                    <p:animEffect transition="in" filter="wipe(left)">
                                      <p:cBhvr>
                                        <p:cTn id="47" dur="500"/>
                                        <p:tgtEl>
                                          <p:spTgt spid="6147">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uild="p"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280" name="Group 64"/>
          <p:cNvGraphicFramePr>
            <a:graphicFrameLocks noGrp="1"/>
          </p:cNvGraphicFramePr>
          <p:nvPr>
            <p:ph type="tbl" idx="1"/>
          </p:nvPr>
        </p:nvGraphicFramePr>
        <p:xfrm>
          <a:off x="76200" y="152400"/>
          <a:ext cx="8839200" cy="6553073"/>
        </p:xfrm>
        <a:graphic>
          <a:graphicData uri="http://schemas.openxmlformats.org/drawingml/2006/table">
            <a:tbl>
              <a:tblPr/>
              <a:tblGrid>
                <a:gridCol w="990600"/>
                <a:gridCol w="2209800"/>
                <a:gridCol w="3048000"/>
                <a:gridCol w="2590800"/>
              </a:tblGrid>
              <a:tr h="609600">
                <a:tc gridSpan="4">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US" sz="2800" b="0" i="1" u="none" strike="noStrike" cap="none" normalizeH="0" baseline="0" dirty="0" smtClean="0">
                          <a:ln>
                            <a:noFill/>
                          </a:ln>
                          <a:solidFill>
                            <a:schemeClr val="accent1">
                              <a:lumMod val="75000"/>
                            </a:schemeClr>
                          </a:solidFill>
                          <a:effectLst/>
                          <a:latin typeface="Arial Narrow" pitchFamily="34" charset="0"/>
                        </a:rPr>
                        <a:t>Figure 1: Comparison of reaction orders based on the g</a:t>
                      </a:r>
                      <a:r>
                        <a:rPr kumimoji="0" lang="en-US" sz="2800" b="0" i="1" u="none" strike="noStrike" cap="none" normalizeH="0" baseline="0" dirty="0" smtClean="0">
                          <a:ln>
                            <a:noFill/>
                          </a:ln>
                          <a:solidFill>
                            <a:schemeClr val="accent1">
                              <a:lumMod val="75000"/>
                            </a:schemeClr>
                          </a:solidFill>
                          <a:effectLst/>
                          <a:latin typeface="Arial Narrow" pitchFamily="34" charset="0"/>
                          <a:cs typeface="Times New Roman" pitchFamily="18" charset="0"/>
                        </a:rPr>
                        <a:t>eneric reaction: A → C.</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r>
              <a:tr h="503238">
                <a:tc>
                  <a:txBody>
                    <a:bodyPr/>
                    <a:lstStyle/>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US" sz="2600" b="1" i="0" u="none" strike="noStrike" cap="none" normalizeH="0" baseline="0" smtClean="0">
                          <a:ln>
                            <a:noFill/>
                          </a:ln>
                          <a:solidFill>
                            <a:schemeClr val="accent1">
                              <a:lumMod val="75000"/>
                            </a:schemeClr>
                          </a:solidFill>
                          <a:effectLst/>
                          <a:latin typeface="Arial Narrow" pitchFamily="34" charset="0"/>
                          <a:cs typeface="Times New Roman" pitchFamily="18" charset="0"/>
                        </a:rPr>
                        <a:t>Rxn order</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US" sz="2600" b="1" i="0" u="none" strike="noStrike" cap="none" normalizeH="0" baseline="0" dirty="0" smtClean="0">
                          <a:ln>
                            <a:noFill/>
                          </a:ln>
                          <a:solidFill>
                            <a:schemeClr val="accent1">
                              <a:lumMod val="75000"/>
                            </a:schemeClr>
                          </a:solidFill>
                          <a:effectLst/>
                          <a:latin typeface="Arial Narrow" pitchFamily="34" charset="0"/>
                          <a:cs typeface="Times New Roman" pitchFamily="18" charset="0"/>
                        </a:rPr>
                        <a:t>Rate law</a:t>
                      </a:r>
                      <a:br>
                        <a:rPr kumimoji="0" lang="en-US" sz="2600" b="1" i="0" u="none" strike="noStrike" cap="none" normalizeH="0" baseline="0" dirty="0" smtClean="0">
                          <a:ln>
                            <a:noFill/>
                          </a:ln>
                          <a:solidFill>
                            <a:schemeClr val="accent1">
                              <a:lumMod val="75000"/>
                            </a:schemeClr>
                          </a:solidFill>
                          <a:effectLst/>
                          <a:latin typeface="Arial Narrow" pitchFamily="34" charset="0"/>
                          <a:cs typeface="Times New Roman" pitchFamily="18" charset="0"/>
                        </a:rPr>
                      </a:br>
                      <a:r>
                        <a:rPr kumimoji="0" lang="en-US" sz="2600" b="1" i="0" u="none" strike="noStrike" cap="none" normalizeH="0" baseline="0" dirty="0" smtClean="0">
                          <a:ln>
                            <a:noFill/>
                          </a:ln>
                          <a:solidFill>
                            <a:schemeClr val="accent1">
                              <a:lumMod val="75000"/>
                            </a:schemeClr>
                          </a:solidFill>
                          <a:effectLst/>
                          <a:latin typeface="Arial Narrow" pitchFamily="34" charset="0"/>
                          <a:cs typeface="Times New Roman" pitchFamily="18" charset="0"/>
                        </a:rPr>
                        <a:t>(simple format)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US" sz="2600" b="1" i="0" u="none" strike="noStrike" cap="none" normalizeH="0" baseline="0" dirty="0" smtClean="0">
                          <a:ln>
                            <a:noFill/>
                          </a:ln>
                          <a:solidFill>
                            <a:schemeClr val="accent1">
                              <a:lumMod val="75000"/>
                            </a:schemeClr>
                          </a:solidFill>
                          <a:effectLst/>
                          <a:latin typeface="Arial Narrow" pitchFamily="34" charset="0"/>
                          <a:cs typeface="Times New Roman" pitchFamily="18" charset="0"/>
                        </a:rPr>
                        <a:t>Rate law</a:t>
                      </a:r>
                    </a:p>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US" sz="2600" b="1" i="0" u="none" strike="noStrike" cap="none" normalizeH="0" baseline="0" dirty="0" smtClean="0">
                          <a:ln>
                            <a:noFill/>
                          </a:ln>
                          <a:solidFill>
                            <a:schemeClr val="accent1">
                              <a:lumMod val="75000"/>
                            </a:schemeClr>
                          </a:solidFill>
                          <a:effectLst/>
                          <a:latin typeface="Arial Narrow" pitchFamily="34" charset="0"/>
                          <a:cs typeface="Times New Roman" pitchFamily="18" charset="0"/>
                        </a:rPr>
                        <a:t>(relating [A] to [A</a:t>
                      </a:r>
                      <a:r>
                        <a:rPr kumimoji="0" lang="en-US" sz="2600" b="1" i="0" u="none" strike="noStrike" cap="none" normalizeH="0" baseline="-30000" dirty="0" smtClean="0">
                          <a:ln>
                            <a:noFill/>
                          </a:ln>
                          <a:solidFill>
                            <a:schemeClr val="accent1">
                              <a:lumMod val="75000"/>
                            </a:schemeClr>
                          </a:solidFill>
                          <a:effectLst/>
                          <a:latin typeface="Arial Narrow" pitchFamily="34" charset="0"/>
                          <a:cs typeface="Times New Roman" pitchFamily="18" charset="0"/>
                        </a:rPr>
                        <a:t>0</a:t>
                      </a:r>
                      <a:r>
                        <a:rPr kumimoji="0" lang="en-US" sz="2600" b="1" i="0" u="none" strike="noStrike" cap="none" normalizeH="0" baseline="0" dirty="0" smtClean="0">
                          <a:ln>
                            <a:noFill/>
                          </a:ln>
                          <a:solidFill>
                            <a:schemeClr val="accent1">
                              <a:lumMod val="75000"/>
                            </a:schemeClr>
                          </a:solidFill>
                          <a:effectLst/>
                          <a:latin typeface="Arial Narrow" pitchFamily="34" charset="0"/>
                          <a:cs typeface="Times New Roman" pitchFamily="18" charset="0"/>
                        </a:rPr>
                        <a: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US" sz="2600" b="1" i="0" u="none" strike="noStrike" cap="none" normalizeH="0" baseline="0" dirty="0" smtClean="0">
                          <a:ln>
                            <a:noFill/>
                          </a:ln>
                          <a:solidFill>
                            <a:schemeClr val="accent1">
                              <a:lumMod val="75000"/>
                            </a:schemeClr>
                          </a:solidFill>
                          <a:effectLst/>
                          <a:latin typeface="Arial Narrow" pitchFamily="34" charset="0"/>
                          <a:cs typeface="Times New Roman" pitchFamily="18" charset="0"/>
                        </a:rPr>
                        <a:t>Units of rate constant (k)</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645025">
                <a:tc>
                  <a:txBody>
                    <a:bodyPr/>
                    <a:lstStyle/>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US" sz="3200" b="0" i="0" u="none" strike="noStrike" cap="none" normalizeH="0" baseline="0" smtClean="0">
                          <a:ln>
                            <a:noFill/>
                          </a:ln>
                          <a:solidFill>
                            <a:srgbClr val="0066FF"/>
                          </a:solidFill>
                          <a:effectLst/>
                          <a:latin typeface="Arial Narrow" pitchFamily="34" charset="0"/>
                          <a:cs typeface="Times New Roman" pitchFamily="18" charset="0"/>
                        </a:rPr>
                        <a:t>Zero order</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endParaRPr kumimoji="0" lang="en-US" sz="3200" b="0" i="0" u="none" strike="noStrike" cap="none" normalizeH="0" baseline="0" smtClean="0">
                        <a:ln>
                          <a:noFill/>
                        </a:ln>
                        <a:solidFill>
                          <a:schemeClr val="bg1"/>
                        </a:solidFill>
                        <a:effectLst/>
                        <a:latin typeface="Arial Narrow" pitchFamily="34"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endParaRPr kumimoji="0" lang="en-US" sz="3200" b="0" i="0" u="none" strike="noStrike" cap="none" normalizeH="0" baseline="0" dirty="0" smtClean="0">
                        <a:ln>
                          <a:noFill/>
                        </a:ln>
                        <a:solidFill>
                          <a:srgbClr val="0066FF"/>
                        </a:solidFill>
                        <a:effectLst/>
                        <a:latin typeface="Arial Narrow" pitchFamily="34" charset="0"/>
                        <a:cs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endParaRPr kumimoji="0" lang="en-US" sz="3200" b="0" i="0" u="none" strike="noStrike" cap="none" normalizeH="0" baseline="30000" smtClean="0">
                        <a:ln>
                          <a:noFill/>
                        </a:ln>
                        <a:solidFill>
                          <a:srgbClr val="0066FF"/>
                        </a:solidFill>
                        <a:effectLst/>
                        <a:latin typeface="Arial Narrow" pitchFamily="34" charset="0"/>
                        <a:cs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5128" name="Slide Number Placeholder 3"/>
          <p:cNvSpPr>
            <a:spLocks noGrp="1"/>
          </p:cNvSpPr>
          <p:nvPr>
            <p:ph type="sldNum" sz="quarter" idx="10"/>
          </p:nvPr>
        </p:nvSpPr>
        <p:spPr>
          <a:noFill/>
        </p:spPr>
        <p:txBody>
          <a:bodyPr/>
          <a:lstStyle/>
          <a:p>
            <a:fld id="{0881366E-4895-432A-8480-B7C19A8528C2}" type="slidenum">
              <a:rPr lang="en-US" smtClean="0"/>
              <a:pPr/>
              <a:t>15</a:t>
            </a:fld>
            <a:endParaRPr lang="en-US" smtClean="0"/>
          </a:p>
        </p:txBody>
      </p:sp>
      <p:grpSp>
        <p:nvGrpSpPr>
          <p:cNvPr id="2" name="Group 21"/>
          <p:cNvGrpSpPr>
            <a:grpSpLocks/>
          </p:cNvGrpSpPr>
          <p:nvPr/>
        </p:nvGrpSpPr>
        <p:grpSpPr bwMode="auto">
          <a:xfrm>
            <a:off x="1022350" y="4648200"/>
            <a:ext cx="2133600" cy="1949450"/>
            <a:chOff x="1248" y="2112"/>
            <a:chExt cx="1344" cy="1228"/>
          </a:xfrm>
        </p:grpSpPr>
        <p:sp>
          <p:nvSpPr>
            <p:cNvPr id="5153" name="Line 22"/>
            <p:cNvSpPr>
              <a:spLocks noChangeShapeType="1"/>
            </p:cNvSpPr>
            <p:nvPr/>
          </p:nvSpPr>
          <p:spPr bwMode="auto">
            <a:xfrm>
              <a:off x="1696" y="2112"/>
              <a:ext cx="0" cy="932"/>
            </a:xfrm>
            <a:prstGeom prst="line">
              <a:avLst/>
            </a:prstGeom>
            <a:noFill/>
            <a:ln w="28575">
              <a:solidFill>
                <a:srgbClr val="000000"/>
              </a:solidFill>
              <a:round/>
              <a:headEnd/>
              <a:tailEnd/>
            </a:ln>
          </p:spPr>
          <p:txBody>
            <a:bodyPr/>
            <a:lstStyle/>
            <a:p>
              <a:endParaRPr lang="en-US"/>
            </a:p>
          </p:txBody>
        </p:sp>
        <p:sp>
          <p:nvSpPr>
            <p:cNvPr id="5154" name="Line 23"/>
            <p:cNvSpPr>
              <a:spLocks noChangeShapeType="1"/>
            </p:cNvSpPr>
            <p:nvPr/>
          </p:nvSpPr>
          <p:spPr bwMode="auto">
            <a:xfrm>
              <a:off x="1696" y="3044"/>
              <a:ext cx="896" cy="0"/>
            </a:xfrm>
            <a:prstGeom prst="line">
              <a:avLst/>
            </a:prstGeom>
            <a:noFill/>
            <a:ln w="28575">
              <a:solidFill>
                <a:srgbClr val="000000"/>
              </a:solidFill>
              <a:round/>
              <a:headEnd/>
              <a:tailEnd/>
            </a:ln>
          </p:spPr>
          <p:txBody>
            <a:bodyPr/>
            <a:lstStyle/>
            <a:p>
              <a:endParaRPr lang="en-US"/>
            </a:p>
          </p:txBody>
        </p:sp>
        <p:sp>
          <p:nvSpPr>
            <p:cNvPr id="5155" name="Line 24"/>
            <p:cNvSpPr>
              <a:spLocks noChangeShapeType="1"/>
            </p:cNvSpPr>
            <p:nvPr/>
          </p:nvSpPr>
          <p:spPr bwMode="auto">
            <a:xfrm>
              <a:off x="1776" y="2256"/>
              <a:ext cx="720" cy="672"/>
            </a:xfrm>
            <a:prstGeom prst="line">
              <a:avLst/>
            </a:prstGeom>
            <a:noFill/>
            <a:ln w="57150">
              <a:solidFill>
                <a:srgbClr val="000000"/>
              </a:solidFill>
              <a:round/>
              <a:headEnd/>
              <a:tailEnd/>
            </a:ln>
          </p:spPr>
          <p:txBody>
            <a:bodyPr/>
            <a:lstStyle/>
            <a:p>
              <a:endParaRPr lang="en-US"/>
            </a:p>
          </p:txBody>
        </p:sp>
        <p:sp>
          <p:nvSpPr>
            <p:cNvPr id="5156" name="Text Box 25"/>
            <p:cNvSpPr txBox="1">
              <a:spLocks noChangeArrowheads="1"/>
            </p:cNvSpPr>
            <p:nvPr/>
          </p:nvSpPr>
          <p:spPr bwMode="auto">
            <a:xfrm>
              <a:off x="1248" y="2409"/>
              <a:ext cx="498" cy="393"/>
            </a:xfrm>
            <a:prstGeom prst="rect">
              <a:avLst/>
            </a:prstGeom>
            <a:noFill/>
            <a:ln w="28575">
              <a:noFill/>
              <a:miter lim="800000"/>
              <a:headEnd/>
              <a:tailEnd/>
            </a:ln>
          </p:spPr>
          <p:txBody>
            <a:bodyPr/>
            <a:lstStyle/>
            <a:p>
              <a:pPr eaLnBrk="0" hangingPunct="0"/>
              <a:r>
                <a:rPr lang="en-US" b="1" dirty="0">
                  <a:solidFill>
                    <a:srgbClr val="FF0000"/>
                  </a:solidFill>
                </a:rPr>
                <a:t>[A]</a:t>
              </a:r>
              <a:r>
                <a:rPr lang="en-US" b="1" baseline="-25000" dirty="0">
                  <a:solidFill>
                    <a:srgbClr val="FF0000"/>
                  </a:solidFill>
                </a:rPr>
                <a:t>t</a:t>
              </a:r>
            </a:p>
          </p:txBody>
        </p:sp>
        <p:sp>
          <p:nvSpPr>
            <p:cNvPr id="5157" name="Text Box 26"/>
            <p:cNvSpPr txBox="1">
              <a:spLocks noChangeArrowheads="1"/>
            </p:cNvSpPr>
            <p:nvPr/>
          </p:nvSpPr>
          <p:spPr bwMode="auto">
            <a:xfrm>
              <a:off x="1756" y="3024"/>
              <a:ext cx="610" cy="316"/>
            </a:xfrm>
            <a:prstGeom prst="rect">
              <a:avLst/>
            </a:prstGeom>
            <a:noFill/>
            <a:ln w="28575">
              <a:noFill/>
              <a:miter lim="800000"/>
              <a:headEnd/>
              <a:tailEnd/>
            </a:ln>
          </p:spPr>
          <p:txBody>
            <a:bodyPr/>
            <a:lstStyle/>
            <a:p>
              <a:pPr eaLnBrk="0" hangingPunct="0"/>
              <a:r>
                <a:rPr lang="en-US" b="1">
                  <a:solidFill>
                    <a:srgbClr val="FF0000"/>
                  </a:solidFill>
                </a:rPr>
                <a:t>Time</a:t>
              </a:r>
            </a:p>
          </p:txBody>
        </p:sp>
      </p:grpSp>
      <p:sp>
        <p:nvSpPr>
          <p:cNvPr id="9251" name="Rectangle 35"/>
          <p:cNvSpPr>
            <a:spLocks noChangeArrowheads="1"/>
          </p:cNvSpPr>
          <p:nvPr/>
        </p:nvSpPr>
        <p:spPr bwMode="auto">
          <a:xfrm>
            <a:off x="1295400" y="3748088"/>
            <a:ext cx="2286000" cy="519112"/>
          </a:xfrm>
          <a:prstGeom prst="rect">
            <a:avLst/>
          </a:prstGeom>
          <a:noFill/>
          <a:ln w="9525">
            <a:noFill/>
            <a:miter lim="800000"/>
            <a:headEnd/>
            <a:tailEnd/>
          </a:ln>
        </p:spPr>
        <p:txBody>
          <a:bodyPr>
            <a:spAutoFit/>
          </a:bodyPr>
          <a:lstStyle/>
          <a:p>
            <a:pPr>
              <a:spcBef>
                <a:spcPct val="50000"/>
              </a:spcBef>
              <a:buClr>
                <a:schemeClr val="tx2"/>
              </a:buClr>
              <a:buSzPct val="75000"/>
              <a:buFont typeface="Wingdings" pitchFamily="2" charset="2"/>
              <a:buNone/>
            </a:pPr>
            <a:r>
              <a:rPr lang="en-US" sz="2800">
                <a:solidFill>
                  <a:srgbClr val="0066FF"/>
                </a:solidFill>
                <a:cs typeface="Times New Roman" pitchFamily="18" charset="0"/>
              </a:rPr>
              <a:t>Rate = k</a:t>
            </a:r>
          </a:p>
        </p:txBody>
      </p:sp>
      <p:sp>
        <p:nvSpPr>
          <p:cNvPr id="9252" name="Rectangle 36"/>
          <p:cNvSpPr>
            <a:spLocks noChangeArrowheads="1"/>
          </p:cNvSpPr>
          <p:nvPr/>
        </p:nvSpPr>
        <p:spPr bwMode="auto">
          <a:xfrm>
            <a:off x="3657600" y="5486400"/>
            <a:ext cx="2492375" cy="579438"/>
          </a:xfrm>
          <a:prstGeom prst="rect">
            <a:avLst/>
          </a:prstGeom>
          <a:noFill/>
          <a:ln w="9525">
            <a:noFill/>
            <a:miter lim="800000"/>
            <a:headEnd/>
            <a:tailEnd/>
          </a:ln>
        </p:spPr>
        <p:txBody>
          <a:bodyPr wrap="none">
            <a:spAutoFit/>
          </a:bodyPr>
          <a:lstStyle/>
          <a:p>
            <a:pPr>
              <a:spcBef>
                <a:spcPct val="20000"/>
              </a:spcBef>
              <a:buClr>
                <a:schemeClr val="tx2"/>
              </a:buClr>
              <a:buSzPct val="75000"/>
              <a:buFont typeface="Wingdings" pitchFamily="2" charset="2"/>
              <a:buNone/>
            </a:pPr>
            <a:r>
              <a:rPr lang="en-US" sz="3200">
                <a:solidFill>
                  <a:srgbClr val="0066FF"/>
                </a:solidFill>
                <a:cs typeface="Times New Roman" pitchFamily="18" charset="0"/>
              </a:rPr>
              <a:t>[A]</a:t>
            </a:r>
            <a:r>
              <a:rPr lang="en-US" sz="3200" baseline="-30000">
                <a:solidFill>
                  <a:srgbClr val="0066FF"/>
                </a:solidFill>
                <a:cs typeface="Times New Roman" pitchFamily="18" charset="0"/>
              </a:rPr>
              <a:t>t</a:t>
            </a:r>
            <a:r>
              <a:rPr lang="en-US" sz="3200">
                <a:solidFill>
                  <a:srgbClr val="0066FF"/>
                </a:solidFill>
                <a:cs typeface="Times New Roman" pitchFamily="18" charset="0"/>
              </a:rPr>
              <a:t> = -kt  +  [A]</a:t>
            </a:r>
            <a:r>
              <a:rPr lang="en-US" sz="3200" baseline="-25000">
                <a:solidFill>
                  <a:srgbClr val="0066FF"/>
                </a:solidFill>
                <a:cs typeface="Times New Roman" pitchFamily="18" charset="0"/>
              </a:rPr>
              <a:t>0</a:t>
            </a:r>
            <a:endParaRPr lang="en-US">
              <a:solidFill>
                <a:srgbClr val="0066FF"/>
              </a:solidFill>
            </a:endParaRPr>
          </a:p>
        </p:txBody>
      </p:sp>
      <p:sp>
        <p:nvSpPr>
          <p:cNvPr id="9253" name="Rectangle 37"/>
          <p:cNvSpPr>
            <a:spLocks noChangeArrowheads="1"/>
          </p:cNvSpPr>
          <p:nvPr/>
        </p:nvSpPr>
        <p:spPr bwMode="auto">
          <a:xfrm>
            <a:off x="6343650" y="2287588"/>
            <a:ext cx="2497138" cy="3848100"/>
          </a:xfrm>
          <a:prstGeom prst="rect">
            <a:avLst/>
          </a:prstGeom>
          <a:noFill/>
          <a:ln w="9525">
            <a:noFill/>
            <a:miter lim="800000"/>
            <a:headEnd/>
            <a:tailEnd/>
          </a:ln>
        </p:spPr>
        <p:txBody>
          <a:bodyPr wrap="none">
            <a:spAutoFit/>
          </a:bodyPr>
          <a:lstStyle/>
          <a:p>
            <a:pPr algn="ctr">
              <a:lnSpc>
                <a:spcPct val="70000"/>
              </a:lnSpc>
              <a:spcBef>
                <a:spcPct val="20000"/>
              </a:spcBef>
              <a:buClr>
                <a:schemeClr val="tx2"/>
              </a:buClr>
              <a:buSzPct val="75000"/>
              <a:buFont typeface="Wingdings" pitchFamily="2" charset="2"/>
              <a:buNone/>
            </a:pPr>
            <a:r>
              <a:rPr lang="en-US" sz="2800">
                <a:solidFill>
                  <a:srgbClr val="0066FF"/>
                </a:solidFill>
                <a:cs typeface="Times New Roman" pitchFamily="18" charset="0"/>
              </a:rPr>
              <a:t>[A]</a:t>
            </a:r>
            <a:r>
              <a:rPr lang="en-US" sz="2800" baseline="-30000">
                <a:solidFill>
                  <a:srgbClr val="0066FF"/>
                </a:solidFill>
                <a:cs typeface="Times New Roman" pitchFamily="18" charset="0"/>
              </a:rPr>
              <a:t>t</a:t>
            </a:r>
            <a:r>
              <a:rPr lang="en-US" sz="2800">
                <a:solidFill>
                  <a:srgbClr val="0066FF"/>
                </a:solidFill>
                <a:cs typeface="Times New Roman" pitchFamily="18" charset="0"/>
              </a:rPr>
              <a:t> = -kt  +  [A</a:t>
            </a:r>
            <a:r>
              <a:rPr lang="en-US" sz="2800" baseline="-30000">
                <a:solidFill>
                  <a:srgbClr val="0066FF"/>
                </a:solidFill>
                <a:cs typeface="Times New Roman" pitchFamily="18" charset="0"/>
              </a:rPr>
              <a:t>0</a:t>
            </a:r>
            <a:r>
              <a:rPr lang="en-US" sz="2800">
                <a:solidFill>
                  <a:srgbClr val="0066FF"/>
                </a:solidFill>
                <a:cs typeface="Times New Roman" pitchFamily="18" charset="0"/>
              </a:rPr>
              <a:t>]</a:t>
            </a:r>
          </a:p>
          <a:p>
            <a:pPr algn="ctr">
              <a:lnSpc>
                <a:spcPct val="70000"/>
              </a:lnSpc>
              <a:spcBef>
                <a:spcPct val="20000"/>
              </a:spcBef>
              <a:buClr>
                <a:schemeClr val="tx2"/>
              </a:buClr>
              <a:buSzPct val="75000"/>
              <a:buFont typeface="Wingdings" pitchFamily="2" charset="2"/>
              <a:buNone/>
            </a:pPr>
            <a:r>
              <a:rPr lang="en-US" sz="2800">
                <a:solidFill>
                  <a:srgbClr val="0066FF"/>
                </a:solidFill>
                <a:cs typeface="Times New Roman" pitchFamily="18" charset="0"/>
              </a:rPr>
              <a:t>(M) = -(k)(s) + (M)</a:t>
            </a:r>
          </a:p>
          <a:p>
            <a:pPr algn="ctr">
              <a:lnSpc>
                <a:spcPct val="70000"/>
              </a:lnSpc>
              <a:spcBef>
                <a:spcPct val="20000"/>
              </a:spcBef>
              <a:buClr>
                <a:schemeClr val="tx2"/>
              </a:buClr>
              <a:buSzPct val="75000"/>
              <a:buFont typeface="Wingdings" pitchFamily="2" charset="2"/>
              <a:buNone/>
            </a:pPr>
            <a:endParaRPr lang="en-US" sz="2800">
              <a:solidFill>
                <a:srgbClr val="0066FF"/>
              </a:solidFill>
              <a:cs typeface="Times New Roman" pitchFamily="18" charset="0"/>
            </a:endParaRPr>
          </a:p>
          <a:p>
            <a:pPr algn="ctr">
              <a:lnSpc>
                <a:spcPct val="70000"/>
              </a:lnSpc>
              <a:spcBef>
                <a:spcPct val="20000"/>
              </a:spcBef>
              <a:buClr>
                <a:schemeClr val="tx2"/>
              </a:buClr>
              <a:buSzPct val="75000"/>
              <a:buFont typeface="Wingdings" pitchFamily="2" charset="2"/>
              <a:buNone/>
            </a:pPr>
            <a:r>
              <a:rPr lang="en-US" sz="2800">
                <a:solidFill>
                  <a:schemeClr val="bg1"/>
                </a:solidFill>
                <a:cs typeface="Times New Roman" pitchFamily="18" charset="0"/>
              </a:rPr>
              <a:t>therefore</a:t>
            </a:r>
          </a:p>
          <a:p>
            <a:pPr algn="ctr">
              <a:lnSpc>
                <a:spcPct val="70000"/>
              </a:lnSpc>
              <a:spcBef>
                <a:spcPct val="20000"/>
              </a:spcBef>
              <a:buClr>
                <a:schemeClr val="tx2"/>
              </a:buClr>
              <a:buSzPct val="75000"/>
              <a:buFont typeface="Wingdings" pitchFamily="2" charset="2"/>
              <a:buNone/>
            </a:pPr>
            <a:r>
              <a:rPr lang="en-US" sz="2800">
                <a:solidFill>
                  <a:srgbClr val="0066FF"/>
                </a:solidFill>
                <a:cs typeface="Times New Roman" pitchFamily="18" charset="0"/>
              </a:rPr>
              <a:t>(k)(s) = (M)</a:t>
            </a:r>
          </a:p>
          <a:p>
            <a:pPr algn="ctr">
              <a:lnSpc>
                <a:spcPct val="70000"/>
              </a:lnSpc>
              <a:spcBef>
                <a:spcPct val="20000"/>
              </a:spcBef>
              <a:buClr>
                <a:schemeClr val="tx2"/>
              </a:buClr>
              <a:buSzPct val="75000"/>
              <a:buFont typeface="Wingdings" pitchFamily="2" charset="2"/>
              <a:buNone/>
            </a:pPr>
            <a:endParaRPr lang="en-US" sz="2800">
              <a:solidFill>
                <a:srgbClr val="0066FF"/>
              </a:solidFill>
              <a:cs typeface="Times New Roman" pitchFamily="18" charset="0"/>
            </a:endParaRPr>
          </a:p>
          <a:p>
            <a:pPr algn="ctr">
              <a:lnSpc>
                <a:spcPct val="70000"/>
              </a:lnSpc>
              <a:spcBef>
                <a:spcPct val="20000"/>
              </a:spcBef>
              <a:buClr>
                <a:schemeClr val="tx2"/>
              </a:buClr>
              <a:buSzPct val="75000"/>
              <a:buFont typeface="Wingdings" pitchFamily="2" charset="2"/>
              <a:buNone/>
            </a:pPr>
            <a:r>
              <a:rPr lang="en-US" sz="2800">
                <a:solidFill>
                  <a:schemeClr val="bg1"/>
                </a:solidFill>
                <a:cs typeface="Times New Roman" pitchFamily="18" charset="0"/>
              </a:rPr>
              <a:t>so</a:t>
            </a:r>
          </a:p>
          <a:p>
            <a:pPr algn="ctr">
              <a:lnSpc>
                <a:spcPct val="70000"/>
              </a:lnSpc>
              <a:spcBef>
                <a:spcPct val="20000"/>
              </a:spcBef>
              <a:buClr>
                <a:schemeClr val="tx2"/>
              </a:buClr>
              <a:buSzPct val="75000"/>
              <a:buFont typeface="Wingdings" pitchFamily="2" charset="2"/>
              <a:buNone/>
            </a:pPr>
            <a:r>
              <a:rPr lang="en-US" sz="2800">
                <a:solidFill>
                  <a:srgbClr val="0066FF"/>
                </a:solidFill>
                <a:cs typeface="Times New Roman" pitchFamily="18" charset="0"/>
              </a:rPr>
              <a:t>(k) = M/s</a:t>
            </a:r>
          </a:p>
          <a:p>
            <a:pPr algn="ctr">
              <a:lnSpc>
                <a:spcPct val="70000"/>
              </a:lnSpc>
              <a:spcBef>
                <a:spcPct val="20000"/>
              </a:spcBef>
              <a:buClr>
                <a:schemeClr val="tx2"/>
              </a:buClr>
              <a:buSzPct val="75000"/>
              <a:buFont typeface="Wingdings" pitchFamily="2" charset="2"/>
              <a:buNone/>
            </a:pPr>
            <a:r>
              <a:rPr lang="en-US" sz="2800">
                <a:solidFill>
                  <a:schemeClr val="bg1"/>
                </a:solidFill>
                <a:cs typeface="Times New Roman" pitchFamily="18" charset="0"/>
              </a:rPr>
              <a:t>or</a:t>
            </a:r>
          </a:p>
          <a:p>
            <a:pPr algn="ctr">
              <a:lnSpc>
                <a:spcPct val="70000"/>
              </a:lnSpc>
              <a:spcBef>
                <a:spcPct val="20000"/>
              </a:spcBef>
              <a:buClr>
                <a:schemeClr val="tx2"/>
              </a:buClr>
              <a:buSzPct val="75000"/>
              <a:buFont typeface="Wingdings" pitchFamily="2" charset="2"/>
              <a:buNone/>
            </a:pPr>
            <a:r>
              <a:rPr lang="en-US" sz="2800">
                <a:solidFill>
                  <a:srgbClr val="0066FF"/>
                </a:solidFill>
                <a:cs typeface="Times New Roman" pitchFamily="18" charset="0"/>
              </a:rPr>
              <a:t>(k) = mol·L</a:t>
            </a:r>
            <a:r>
              <a:rPr lang="en-US" sz="2800" baseline="30000">
                <a:solidFill>
                  <a:srgbClr val="0066FF"/>
                </a:solidFill>
                <a:cs typeface="Times New Roman" pitchFamily="18" charset="0"/>
              </a:rPr>
              <a:t>-1</a:t>
            </a:r>
            <a:r>
              <a:rPr lang="en-US" sz="2800">
                <a:solidFill>
                  <a:srgbClr val="0066FF"/>
                </a:solidFill>
                <a:cs typeface="Times New Roman" pitchFamily="18" charset="0"/>
              </a:rPr>
              <a:t>·s</a:t>
            </a:r>
            <a:r>
              <a:rPr lang="en-US" sz="2800" baseline="30000">
                <a:solidFill>
                  <a:srgbClr val="0066FF"/>
                </a:solidFill>
                <a:cs typeface="Times New Roman" pitchFamily="18" charset="0"/>
              </a:rPr>
              <a:t>-1</a:t>
            </a:r>
          </a:p>
        </p:txBody>
      </p:sp>
      <p:graphicFrame>
        <p:nvGraphicFramePr>
          <p:cNvPr id="9254" name="Object 38"/>
          <p:cNvGraphicFramePr>
            <a:graphicFrameLocks noChangeAspect="1"/>
          </p:cNvGraphicFramePr>
          <p:nvPr/>
        </p:nvGraphicFramePr>
        <p:xfrm>
          <a:off x="1109663" y="2200275"/>
          <a:ext cx="2090737" cy="923925"/>
        </p:xfrm>
        <a:graphic>
          <a:graphicData uri="http://schemas.openxmlformats.org/presentationml/2006/ole">
            <p:oleObj spid="_x0000_s5122" name="Equation" r:id="rId4" imgW="888840" imgH="393480" progId="Equation.3">
              <p:embed/>
            </p:oleObj>
          </a:graphicData>
        </a:graphic>
      </p:graphicFrame>
      <p:graphicFrame>
        <p:nvGraphicFramePr>
          <p:cNvPr id="9255" name="Object 39"/>
          <p:cNvGraphicFramePr>
            <a:graphicFrameLocks noChangeAspect="1"/>
          </p:cNvGraphicFramePr>
          <p:nvPr/>
        </p:nvGraphicFramePr>
        <p:xfrm>
          <a:off x="4003675" y="2152650"/>
          <a:ext cx="1560513" cy="895350"/>
        </p:xfrm>
        <a:graphic>
          <a:graphicData uri="http://schemas.openxmlformats.org/presentationml/2006/ole">
            <p:oleObj spid="_x0000_s5123" name="Equation" r:id="rId5" imgW="685800" imgH="393480" progId="Equation.3">
              <p:embed/>
            </p:oleObj>
          </a:graphicData>
        </a:graphic>
      </p:graphicFrame>
      <p:graphicFrame>
        <p:nvGraphicFramePr>
          <p:cNvPr id="9256" name="Object 40"/>
          <p:cNvGraphicFramePr>
            <a:graphicFrameLocks noChangeAspect="1"/>
          </p:cNvGraphicFramePr>
          <p:nvPr/>
        </p:nvGraphicFramePr>
        <p:xfrm>
          <a:off x="4173538" y="3108325"/>
          <a:ext cx="1558925" cy="473075"/>
        </p:xfrm>
        <a:graphic>
          <a:graphicData uri="http://schemas.openxmlformats.org/presentationml/2006/ole">
            <p:oleObj spid="_x0000_s5124" name="Equation" r:id="rId6" imgW="711000" imgH="215640" progId="Equation.3">
              <p:embed/>
            </p:oleObj>
          </a:graphicData>
        </a:graphic>
      </p:graphicFrame>
      <p:graphicFrame>
        <p:nvGraphicFramePr>
          <p:cNvPr id="9265" name="Object 49"/>
          <p:cNvGraphicFramePr>
            <a:graphicFrameLocks noChangeAspect="1"/>
          </p:cNvGraphicFramePr>
          <p:nvPr/>
        </p:nvGraphicFramePr>
        <p:xfrm>
          <a:off x="3629025" y="3505200"/>
          <a:ext cx="2214563" cy="1136650"/>
        </p:xfrm>
        <a:graphic>
          <a:graphicData uri="http://schemas.openxmlformats.org/presentationml/2006/ole">
            <p:oleObj spid="_x0000_s5125" name="Equation" r:id="rId7" imgW="965160" imgH="507960" progId="Equation.3">
              <p:embed/>
            </p:oleObj>
          </a:graphicData>
        </a:graphic>
      </p:graphicFrame>
      <p:graphicFrame>
        <p:nvGraphicFramePr>
          <p:cNvPr id="9267" name="Object 51"/>
          <p:cNvGraphicFramePr>
            <a:graphicFrameLocks noChangeAspect="1"/>
          </p:cNvGraphicFramePr>
          <p:nvPr/>
        </p:nvGraphicFramePr>
        <p:xfrm>
          <a:off x="3260725" y="4724400"/>
          <a:ext cx="3159125" cy="525463"/>
        </p:xfrm>
        <a:graphic>
          <a:graphicData uri="http://schemas.openxmlformats.org/presentationml/2006/ole">
            <p:oleObj spid="_x0000_s5126" name="Equation" r:id="rId8" imgW="1295280" imgH="215640" progId="Equation.3">
              <p:embed/>
            </p:oleObj>
          </a:graphicData>
        </a:graphic>
      </p:graphicFrame>
      <p:graphicFrame>
        <p:nvGraphicFramePr>
          <p:cNvPr id="9281" name="Object 65"/>
          <p:cNvGraphicFramePr>
            <a:graphicFrameLocks noChangeAspect="1"/>
          </p:cNvGraphicFramePr>
          <p:nvPr/>
        </p:nvGraphicFramePr>
        <p:xfrm>
          <a:off x="1169988" y="3084513"/>
          <a:ext cx="2011362" cy="573087"/>
        </p:xfrm>
        <a:graphic>
          <a:graphicData uri="http://schemas.openxmlformats.org/presentationml/2006/ole">
            <p:oleObj spid="_x0000_s5127" name="Equation" r:id="rId9" imgW="799920" imgH="228600" progId="Equation.3">
              <p:embed/>
            </p:oleObj>
          </a:graphicData>
        </a:graphic>
      </p:graphicFrame>
      <p:sp>
        <p:nvSpPr>
          <p:cNvPr id="9282" name="Freeform 66"/>
          <p:cNvSpPr>
            <a:spLocks/>
          </p:cNvSpPr>
          <p:nvPr/>
        </p:nvSpPr>
        <p:spPr bwMode="auto">
          <a:xfrm>
            <a:off x="3130550" y="5889625"/>
            <a:ext cx="4413250" cy="542925"/>
          </a:xfrm>
          <a:custGeom>
            <a:avLst/>
            <a:gdLst>
              <a:gd name="T0" fmla="*/ 2147483647 w 2780"/>
              <a:gd name="T1" fmla="*/ 2147483647 h 342"/>
              <a:gd name="T2" fmla="*/ 2147483647 w 2780"/>
              <a:gd name="T3" fmla="*/ 2147483647 h 342"/>
              <a:gd name="T4" fmla="*/ 2147483647 w 2780"/>
              <a:gd name="T5" fmla="*/ 2147483647 h 342"/>
              <a:gd name="T6" fmla="*/ 0 w 2780"/>
              <a:gd name="T7" fmla="*/ 0 h 342"/>
              <a:gd name="T8" fmla="*/ 0 60000 65536"/>
              <a:gd name="T9" fmla="*/ 0 60000 65536"/>
              <a:gd name="T10" fmla="*/ 0 60000 65536"/>
              <a:gd name="T11" fmla="*/ 0 60000 65536"/>
              <a:gd name="T12" fmla="*/ 0 w 2780"/>
              <a:gd name="T13" fmla="*/ 0 h 342"/>
              <a:gd name="T14" fmla="*/ 2780 w 2780"/>
              <a:gd name="T15" fmla="*/ 342 h 342"/>
            </a:gdLst>
            <a:ahLst/>
            <a:cxnLst>
              <a:cxn ang="T8">
                <a:pos x="T0" y="T1"/>
              </a:cxn>
              <a:cxn ang="T9">
                <a:pos x="T2" y="T3"/>
              </a:cxn>
              <a:cxn ang="T10">
                <a:pos x="T4" y="T5"/>
              </a:cxn>
              <a:cxn ang="T11">
                <a:pos x="T6" y="T7"/>
              </a:cxn>
            </a:cxnLst>
            <a:rect l="T12" t="T13" r="T14" b="T15"/>
            <a:pathLst>
              <a:path w="2780" h="342">
                <a:moveTo>
                  <a:pt x="2780" y="130"/>
                </a:moveTo>
                <a:lnTo>
                  <a:pt x="1787" y="342"/>
                </a:lnTo>
                <a:lnTo>
                  <a:pt x="674" y="342"/>
                </a:lnTo>
                <a:lnTo>
                  <a:pt x="0" y="0"/>
                </a:lnTo>
              </a:path>
            </a:pathLst>
          </a:custGeom>
          <a:noFill/>
          <a:ln w="57150">
            <a:solidFill>
              <a:srgbClr val="FFFF00"/>
            </a:solidFill>
            <a:round/>
            <a:headEnd/>
            <a:tailEnd type="triangle" w="med" len="med"/>
          </a:ln>
        </p:spPr>
        <p:txBody>
          <a:bodyPr wrap="none"/>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9254"/>
                                        </p:tgtEl>
                                        <p:attrNameLst>
                                          <p:attrName>style.visibility</p:attrName>
                                        </p:attrNameLst>
                                      </p:cBhvr>
                                      <p:to>
                                        <p:strVal val="visible"/>
                                      </p:to>
                                    </p:set>
                                    <p:animEffect transition="in" filter="wipe(left)">
                                      <p:cBhvr>
                                        <p:cTn id="7" dur="500"/>
                                        <p:tgtEl>
                                          <p:spTgt spid="925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9281"/>
                                        </p:tgtEl>
                                        <p:attrNameLst>
                                          <p:attrName>style.visibility</p:attrName>
                                        </p:attrNameLst>
                                      </p:cBhvr>
                                      <p:to>
                                        <p:strVal val="visible"/>
                                      </p:to>
                                    </p:set>
                                    <p:animEffect transition="in" filter="wipe(left)">
                                      <p:cBhvr>
                                        <p:cTn id="12" dur="500"/>
                                        <p:tgtEl>
                                          <p:spTgt spid="9281"/>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9251"/>
                                        </p:tgtEl>
                                        <p:attrNameLst>
                                          <p:attrName>style.visibility</p:attrName>
                                        </p:attrNameLst>
                                      </p:cBhvr>
                                      <p:to>
                                        <p:strVal val="visible"/>
                                      </p:to>
                                    </p:set>
                                    <p:animEffect transition="in" filter="wipe(left)">
                                      <p:cBhvr>
                                        <p:cTn id="17" dur="500"/>
                                        <p:tgtEl>
                                          <p:spTgt spid="9251"/>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wipe(left)">
                                      <p:cBhvr>
                                        <p:cTn id="22" dur="500"/>
                                        <p:tgtEl>
                                          <p:spTgt spid="2"/>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9255"/>
                                        </p:tgtEl>
                                        <p:attrNameLst>
                                          <p:attrName>style.visibility</p:attrName>
                                        </p:attrNameLst>
                                      </p:cBhvr>
                                      <p:to>
                                        <p:strVal val="visible"/>
                                      </p:to>
                                    </p:set>
                                    <p:animEffect transition="in" filter="wipe(left)">
                                      <p:cBhvr>
                                        <p:cTn id="27" dur="500"/>
                                        <p:tgtEl>
                                          <p:spTgt spid="9255"/>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9256"/>
                                        </p:tgtEl>
                                        <p:attrNameLst>
                                          <p:attrName>style.visibility</p:attrName>
                                        </p:attrNameLst>
                                      </p:cBhvr>
                                      <p:to>
                                        <p:strVal val="visible"/>
                                      </p:to>
                                    </p:set>
                                    <p:animEffect transition="in" filter="wipe(left)">
                                      <p:cBhvr>
                                        <p:cTn id="32" dur="500"/>
                                        <p:tgtEl>
                                          <p:spTgt spid="9256"/>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nodeType="clickEffect">
                                  <p:stCondLst>
                                    <p:cond delay="0"/>
                                  </p:stCondLst>
                                  <p:childTnLst>
                                    <p:set>
                                      <p:cBhvr>
                                        <p:cTn id="36" dur="1" fill="hold">
                                          <p:stCondLst>
                                            <p:cond delay="0"/>
                                          </p:stCondLst>
                                        </p:cTn>
                                        <p:tgtEl>
                                          <p:spTgt spid="9265"/>
                                        </p:tgtEl>
                                        <p:attrNameLst>
                                          <p:attrName>style.visibility</p:attrName>
                                        </p:attrNameLst>
                                      </p:cBhvr>
                                      <p:to>
                                        <p:strVal val="visible"/>
                                      </p:to>
                                    </p:set>
                                    <p:animEffect transition="in" filter="wipe(left)">
                                      <p:cBhvr>
                                        <p:cTn id="37" dur="500"/>
                                        <p:tgtEl>
                                          <p:spTgt spid="9265"/>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nodeType="clickEffect">
                                  <p:stCondLst>
                                    <p:cond delay="0"/>
                                  </p:stCondLst>
                                  <p:childTnLst>
                                    <p:set>
                                      <p:cBhvr>
                                        <p:cTn id="41" dur="1" fill="hold">
                                          <p:stCondLst>
                                            <p:cond delay="0"/>
                                          </p:stCondLst>
                                        </p:cTn>
                                        <p:tgtEl>
                                          <p:spTgt spid="9267"/>
                                        </p:tgtEl>
                                        <p:attrNameLst>
                                          <p:attrName>style.visibility</p:attrName>
                                        </p:attrNameLst>
                                      </p:cBhvr>
                                      <p:to>
                                        <p:strVal val="visible"/>
                                      </p:to>
                                    </p:set>
                                    <p:animEffect transition="in" filter="wipe(left)">
                                      <p:cBhvr>
                                        <p:cTn id="42" dur="500"/>
                                        <p:tgtEl>
                                          <p:spTgt spid="9267"/>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9252"/>
                                        </p:tgtEl>
                                        <p:attrNameLst>
                                          <p:attrName>style.visibility</p:attrName>
                                        </p:attrNameLst>
                                      </p:cBhvr>
                                      <p:to>
                                        <p:strVal val="visible"/>
                                      </p:to>
                                    </p:set>
                                    <p:animEffect transition="in" filter="wipe(left)">
                                      <p:cBhvr>
                                        <p:cTn id="47" dur="500"/>
                                        <p:tgtEl>
                                          <p:spTgt spid="9252"/>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8" fill="hold" grpId="0" nodeType="clickEffect">
                                  <p:stCondLst>
                                    <p:cond delay="0"/>
                                  </p:stCondLst>
                                  <p:childTnLst>
                                    <p:set>
                                      <p:cBhvr>
                                        <p:cTn id="51" dur="1" fill="hold">
                                          <p:stCondLst>
                                            <p:cond delay="0"/>
                                          </p:stCondLst>
                                        </p:cTn>
                                        <p:tgtEl>
                                          <p:spTgt spid="9253">
                                            <p:txEl>
                                              <p:pRg st="0" end="0"/>
                                            </p:txEl>
                                          </p:spTgt>
                                        </p:tgtEl>
                                        <p:attrNameLst>
                                          <p:attrName>style.visibility</p:attrName>
                                        </p:attrNameLst>
                                      </p:cBhvr>
                                      <p:to>
                                        <p:strVal val="visible"/>
                                      </p:to>
                                    </p:set>
                                    <p:animEffect transition="in" filter="wipe(left)">
                                      <p:cBhvr>
                                        <p:cTn id="52" dur="500"/>
                                        <p:tgtEl>
                                          <p:spTgt spid="9253">
                                            <p:txEl>
                                              <p:pRg st="0" end="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8" fill="hold" grpId="0" nodeType="clickEffect">
                                  <p:stCondLst>
                                    <p:cond delay="0"/>
                                  </p:stCondLst>
                                  <p:childTnLst>
                                    <p:set>
                                      <p:cBhvr>
                                        <p:cTn id="56" dur="1" fill="hold">
                                          <p:stCondLst>
                                            <p:cond delay="0"/>
                                          </p:stCondLst>
                                        </p:cTn>
                                        <p:tgtEl>
                                          <p:spTgt spid="9253">
                                            <p:txEl>
                                              <p:pRg st="1" end="1"/>
                                            </p:txEl>
                                          </p:spTgt>
                                        </p:tgtEl>
                                        <p:attrNameLst>
                                          <p:attrName>style.visibility</p:attrName>
                                        </p:attrNameLst>
                                      </p:cBhvr>
                                      <p:to>
                                        <p:strVal val="visible"/>
                                      </p:to>
                                    </p:set>
                                    <p:animEffect transition="in" filter="wipe(left)">
                                      <p:cBhvr>
                                        <p:cTn id="57" dur="500"/>
                                        <p:tgtEl>
                                          <p:spTgt spid="9253">
                                            <p:txEl>
                                              <p:pRg st="1" end="1"/>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8" fill="hold" grpId="0" nodeType="clickEffect">
                                  <p:stCondLst>
                                    <p:cond delay="0"/>
                                  </p:stCondLst>
                                  <p:childTnLst>
                                    <p:set>
                                      <p:cBhvr>
                                        <p:cTn id="61" dur="1" fill="hold">
                                          <p:stCondLst>
                                            <p:cond delay="0"/>
                                          </p:stCondLst>
                                        </p:cTn>
                                        <p:tgtEl>
                                          <p:spTgt spid="9253">
                                            <p:txEl>
                                              <p:pRg st="3" end="3"/>
                                            </p:txEl>
                                          </p:spTgt>
                                        </p:tgtEl>
                                        <p:attrNameLst>
                                          <p:attrName>style.visibility</p:attrName>
                                        </p:attrNameLst>
                                      </p:cBhvr>
                                      <p:to>
                                        <p:strVal val="visible"/>
                                      </p:to>
                                    </p:set>
                                    <p:animEffect transition="in" filter="wipe(left)">
                                      <p:cBhvr>
                                        <p:cTn id="62" dur="500"/>
                                        <p:tgtEl>
                                          <p:spTgt spid="9253">
                                            <p:txEl>
                                              <p:pRg st="3" end="3"/>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ntr" presetSubtype="8" fill="hold" grpId="0" nodeType="clickEffect">
                                  <p:stCondLst>
                                    <p:cond delay="0"/>
                                  </p:stCondLst>
                                  <p:childTnLst>
                                    <p:set>
                                      <p:cBhvr>
                                        <p:cTn id="66" dur="1" fill="hold">
                                          <p:stCondLst>
                                            <p:cond delay="0"/>
                                          </p:stCondLst>
                                        </p:cTn>
                                        <p:tgtEl>
                                          <p:spTgt spid="9253">
                                            <p:txEl>
                                              <p:pRg st="4" end="4"/>
                                            </p:txEl>
                                          </p:spTgt>
                                        </p:tgtEl>
                                        <p:attrNameLst>
                                          <p:attrName>style.visibility</p:attrName>
                                        </p:attrNameLst>
                                      </p:cBhvr>
                                      <p:to>
                                        <p:strVal val="visible"/>
                                      </p:to>
                                    </p:set>
                                    <p:animEffect transition="in" filter="wipe(left)">
                                      <p:cBhvr>
                                        <p:cTn id="67" dur="500"/>
                                        <p:tgtEl>
                                          <p:spTgt spid="9253">
                                            <p:txEl>
                                              <p:pRg st="4" end="4"/>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22" presetClass="entr" presetSubtype="8" fill="hold" grpId="0" nodeType="clickEffect">
                                  <p:stCondLst>
                                    <p:cond delay="0"/>
                                  </p:stCondLst>
                                  <p:childTnLst>
                                    <p:set>
                                      <p:cBhvr>
                                        <p:cTn id="71" dur="1" fill="hold">
                                          <p:stCondLst>
                                            <p:cond delay="0"/>
                                          </p:stCondLst>
                                        </p:cTn>
                                        <p:tgtEl>
                                          <p:spTgt spid="9253">
                                            <p:txEl>
                                              <p:pRg st="6" end="6"/>
                                            </p:txEl>
                                          </p:spTgt>
                                        </p:tgtEl>
                                        <p:attrNameLst>
                                          <p:attrName>style.visibility</p:attrName>
                                        </p:attrNameLst>
                                      </p:cBhvr>
                                      <p:to>
                                        <p:strVal val="visible"/>
                                      </p:to>
                                    </p:set>
                                    <p:animEffect transition="in" filter="wipe(left)">
                                      <p:cBhvr>
                                        <p:cTn id="72" dur="500"/>
                                        <p:tgtEl>
                                          <p:spTgt spid="9253">
                                            <p:txEl>
                                              <p:pRg st="6" end="6"/>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22" presetClass="entr" presetSubtype="8" fill="hold" grpId="0" nodeType="clickEffect">
                                  <p:stCondLst>
                                    <p:cond delay="0"/>
                                  </p:stCondLst>
                                  <p:childTnLst>
                                    <p:set>
                                      <p:cBhvr>
                                        <p:cTn id="76" dur="1" fill="hold">
                                          <p:stCondLst>
                                            <p:cond delay="0"/>
                                          </p:stCondLst>
                                        </p:cTn>
                                        <p:tgtEl>
                                          <p:spTgt spid="9253">
                                            <p:txEl>
                                              <p:pRg st="7" end="7"/>
                                            </p:txEl>
                                          </p:spTgt>
                                        </p:tgtEl>
                                        <p:attrNameLst>
                                          <p:attrName>style.visibility</p:attrName>
                                        </p:attrNameLst>
                                      </p:cBhvr>
                                      <p:to>
                                        <p:strVal val="visible"/>
                                      </p:to>
                                    </p:set>
                                    <p:animEffect transition="in" filter="wipe(left)">
                                      <p:cBhvr>
                                        <p:cTn id="77" dur="500"/>
                                        <p:tgtEl>
                                          <p:spTgt spid="9253">
                                            <p:txEl>
                                              <p:pRg st="7" end="7"/>
                                            </p:txEl>
                                          </p:spTgt>
                                        </p:tgtEl>
                                      </p:cBhvr>
                                    </p:animEffect>
                                  </p:childTnLst>
                                </p:cTn>
                              </p:par>
                            </p:childTnLst>
                          </p:cTn>
                        </p:par>
                      </p:childTnLst>
                    </p:cTn>
                  </p:par>
                  <p:par>
                    <p:cTn id="78" fill="hold">
                      <p:stCondLst>
                        <p:cond delay="indefinite"/>
                      </p:stCondLst>
                      <p:childTnLst>
                        <p:par>
                          <p:cTn id="79" fill="hold">
                            <p:stCondLst>
                              <p:cond delay="0"/>
                            </p:stCondLst>
                            <p:childTnLst>
                              <p:par>
                                <p:cTn id="80" presetID="22" presetClass="entr" presetSubtype="8" fill="hold" grpId="0" nodeType="clickEffect">
                                  <p:stCondLst>
                                    <p:cond delay="0"/>
                                  </p:stCondLst>
                                  <p:childTnLst>
                                    <p:set>
                                      <p:cBhvr>
                                        <p:cTn id="81" dur="1" fill="hold">
                                          <p:stCondLst>
                                            <p:cond delay="0"/>
                                          </p:stCondLst>
                                        </p:cTn>
                                        <p:tgtEl>
                                          <p:spTgt spid="9253">
                                            <p:txEl>
                                              <p:pRg st="8" end="8"/>
                                            </p:txEl>
                                          </p:spTgt>
                                        </p:tgtEl>
                                        <p:attrNameLst>
                                          <p:attrName>style.visibility</p:attrName>
                                        </p:attrNameLst>
                                      </p:cBhvr>
                                      <p:to>
                                        <p:strVal val="visible"/>
                                      </p:to>
                                    </p:set>
                                    <p:animEffect transition="in" filter="wipe(left)">
                                      <p:cBhvr>
                                        <p:cTn id="82" dur="500"/>
                                        <p:tgtEl>
                                          <p:spTgt spid="9253">
                                            <p:txEl>
                                              <p:pRg st="8" end="8"/>
                                            </p:txEl>
                                          </p:spTgt>
                                        </p:tgtEl>
                                      </p:cBhvr>
                                    </p:animEffect>
                                  </p:childTnLst>
                                </p:cTn>
                              </p:par>
                            </p:childTnLst>
                          </p:cTn>
                        </p:par>
                      </p:childTnLst>
                    </p:cTn>
                  </p:par>
                  <p:par>
                    <p:cTn id="83" fill="hold">
                      <p:stCondLst>
                        <p:cond delay="indefinite"/>
                      </p:stCondLst>
                      <p:childTnLst>
                        <p:par>
                          <p:cTn id="84" fill="hold">
                            <p:stCondLst>
                              <p:cond delay="0"/>
                            </p:stCondLst>
                            <p:childTnLst>
                              <p:par>
                                <p:cTn id="85" presetID="22" presetClass="entr" presetSubtype="8" fill="hold" grpId="0" nodeType="clickEffect">
                                  <p:stCondLst>
                                    <p:cond delay="0"/>
                                  </p:stCondLst>
                                  <p:childTnLst>
                                    <p:set>
                                      <p:cBhvr>
                                        <p:cTn id="86" dur="1" fill="hold">
                                          <p:stCondLst>
                                            <p:cond delay="0"/>
                                          </p:stCondLst>
                                        </p:cTn>
                                        <p:tgtEl>
                                          <p:spTgt spid="9253">
                                            <p:txEl>
                                              <p:pRg st="9" end="9"/>
                                            </p:txEl>
                                          </p:spTgt>
                                        </p:tgtEl>
                                        <p:attrNameLst>
                                          <p:attrName>style.visibility</p:attrName>
                                        </p:attrNameLst>
                                      </p:cBhvr>
                                      <p:to>
                                        <p:strVal val="visible"/>
                                      </p:to>
                                    </p:set>
                                    <p:animEffect transition="in" filter="wipe(left)">
                                      <p:cBhvr>
                                        <p:cTn id="87" dur="500"/>
                                        <p:tgtEl>
                                          <p:spTgt spid="9253">
                                            <p:txEl>
                                              <p:pRg st="9" end="9"/>
                                            </p:txEl>
                                          </p:spTgt>
                                        </p:tgtEl>
                                      </p:cBhvr>
                                    </p:animEffect>
                                  </p:childTnLst>
                                </p:cTn>
                              </p:par>
                            </p:childTnLst>
                          </p:cTn>
                        </p:par>
                      </p:childTnLst>
                    </p:cTn>
                  </p:par>
                  <p:par>
                    <p:cTn id="88" fill="hold">
                      <p:stCondLst>
                        <p:cond delay="indefinite"/>
                      </p:stCondLst>
                      <p:childTnLst>
                        <p:par>
                          <p:cTn id="89" fill="hold">
                            <p:stCondLst>
                              <p:cond delay="0"/>
                            </p:stCondLst>
                            <p:childTnLst>
                              <p:par>
                                <p:cTn id="90" presetID="22" presetClass="entr" presetSubtype="2" fill="hold" grpId="0" nodeType="clickEffect">
                                  <p:stCondLst>
                                    <p:cond delay="0"/>
                                  </p:stCondLst>
                                  <p:childTnLst>
                                    <p:set>
                                      <p:cBhvr>
                                        <p:cTn id="91" dur="1" fill="hold">
                                          <p:stCondLst>
                                            <p:cond delay="0"/>
                                          </p:stCondLst>
                                        </p:cTn>
                                        <p:tgtEl>
                                          <p:spTgt spid="9282"/>
                                        </p:tgtEl>
                                        <p:attrNameLst>
                                          <p:attrName>style.visibility</p:attrName>
                                        </p:attrNameLst>
                                      </p:cBhvr>
                                      <p:to>
                                        <p:strVal val="visible"/>
                                      </p:to>
                                    </p:set>
                                    <p:animEffect transition="in" filter="wipe(right)">
                                      <p:cBhvr>
                                        <p:cTn id="92" dur="500"/>
                                        <p:tgtEl>
                                          <p:spTgt spid="92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51" grpId="0" autoUpdateAnimBg="0"/>
      <p:bldP spid="9252" grpId="0" autoUpdateAnimBg="0"/>
      <p:bldP spid="9253" grpId="0" build="p" autoUpdateAnimBg="0"/>
      <p:bldP spid="9282"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354" name="Group 114"/>
          <p:cNvGraphicFramePr>
            <a:graphicFrameLocks noGrp="1"/>
          </p:cNvGraphicFramePr>
          <p:nvPr>
            <p:ph type="tbl" idx="1"/>
          </p:nvPr>
        </p:nvGraphicFramePr>
        <p:xfrm>
          <a:off x="79375" y="76200"/>
          <a:ext cx="8839200" cy="6674993"/>
        </p:xfrm>
        <a:graphic>
          <a:graphicData uri="http://schemas.openxmlformats.org/drawingml/2006/table">
            <a:tbl>
              <a:tblPr/>
              <a:tblGrid>
                <a:gridCol w="990600"/>
                <a:gridCol w="2206625"/>
                <a:gridCol w="3352800"/>
                <a:gridCol w="2289175"/>
              </a:tblGrid>
              <a:tr h="609600">
                <a:tc>
                  <a:txBody>
                    <a:bodyPr/>
                    <a:lstStyle/>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US" sz="2600" b="1" i="0" u="none" strike="noStrike" cap="none" normalizeH="0" baseline="0" dirty="0" err="1" smtClean="0">
                          <a:ln>
                            <a:noFill/>
                          </a:ln>
                          <a:solidFill>
                            <a:schemeClr val="tx1"/>
                          </a:solidFill>
                          <a:effectLst/>
                          <a:latin typeface="Arial Narrow" pitchFamily="34" charset="0"/>
                          <a:cs typeface="Times New Roman" pitchFamily="18" charset="0"/>
                        </a:rPr>
                        <a:t>Rxn</a:t>
                      </a:r>
                      <a:r>
                        <a:rPr kumimoji="0" lang="en-US" sz="2600" b="1" i="0" u="none" strike="noStrike" cap="none" normalizeH="0" baseline="0" dirty="0" smtClean="0">
                          <a:ln>
                            <a:noFill/>
                          </a:ln>
                          <a:solidFill>
                            <a:schemeClr val="tx1"/>
                          </a:solidFill>
                          <a:effectLst/>
                          <a:latin typeface="Arial Narrow" pitchFamily="34" charset="0"/>
                          <a:cs typeface="Times New Roman" pitchFamily="18" charset="0"/>
                        </a:rPr>
                        <a:t> order</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US" sz="2600" b="1" i="0" u="none" strike="noStrike" cap="none" normalizeH="0" baseline="0" dirty="0" smtClean="0">
                          <a:ln>
                            <a:noFill/>
                          </a:ln>
                          <a:solidFill>
                            <a:schemeClr val="tx1"/>
                          </a:solidFill>
                          <a:effectLst/>
                          <a:latin typeface="Arial Narrow" pitchFamily="34" charset="0"/>
                          <a:cs typeface="Times New Roman" pitchFamily="18" charset="0"/>
                        </a:rPr>
                        <a:t>Rate law</a:t>
                      </a:r>
                      <a:br>
                        <a:rPr kumimoji="0" lang="en-US" sz="2600" b="1" i="0" u="none" strike="noStrike" cap="none" normalizeH="0" baseline="0" dirty="0" smtClean="0">
                          <a:ln>
                            <a:noFill/>
                          </a:ln>
                          <a:solidFill>
                            <a:schemeClr val="tx1"/>
                          </a:solidFill>
                          <a:effectLst/>
                          <a:latin typeface="Arial Narrow" pitchFamily="34" charset="0"/>
                          <a:cs typeface="Times New Roman" pitchFamily="18" charset="0"/>
                        </a:rPr>
                      </a:br>
                      <a:r>
                        <a:rPr kumimoji="0" lang="en-US" sz="2600" b="1" i="0" u="none" strike="noStrike" cap="none" normalizeH="0" baseline="0" dirty="0" smtClean="0">
                          <a:ln>
                            <a:noFill/>
                          </a:ln>
                          <a:solidFill>
                            <a:schemeClr val="tx1"/>
                          </a:solidFill>
                          <a:effectLst/>
                          <a:latin typeface="Arial Narrow" pitchFamily="34" charset="0"/>
                          <a:cs typeface="Times New Roman" pitchFamily="18" charset="0"/>
                        </a:rPr>
                        <a:t>(simple format)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US" sz="2600" b="1" i="0" u="none" strike="noStrike" cap="none" normalizeH="0" baseline="0" dirty="0" smtClean="0">
                          <a:ln>
                            <a:noFill/>
                          </a:ln>
                          <a:solidFill>
                            <a:schemeClr val="tx1"/>
                          </a:solidFill>
                          <a:effectLst/>
                          <a:latin typeface="Arial Narrow" pitchFamily="34" charset="0"/>
                          <a:cs typeface="Times New Roman" pitchFamily="18" charset="0"/>
                        </a:rPr>
                        <a:t>Rate law</a:t>
                      </a:r>
                    </a:p>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US" sz="2600" b="1" i="0" u="none" strike="noStrike" cap="none" normalizeH="0" baseline="0" dirty="0" smtClean="0">
                          <a:ln>
                            <a:noFill/>
                          </a:ln>
                          <a:solidFill>
                            <a:schemeClr val="tx1"/>
                          </a:solidFill>
                          <a:effectLst/>
                          <a:latin typeface="Arial Narrow" pitchFamily="34" charset="0"/>
                          <a:cs typeface="Times New Roman" pitchFamily="18" charset="0"/>
                        </a:rPr>
                        <a:t>(relating [A] to [A</a:t>
                      </a:r>
                      <a:r>
                        <a:rPr kumimoji="0" lang="en-US" sz="2600" b="1" i="0" u="none" strike="noStrike" cap="none" normalizeH="0" baseline="-30000" dirty="0" smtClean="0">
                          <a:ln>
                            <a:noFill/>
                          </a:ln>
                          <a:solidFill>
                            <a:schemeClr val="tx1"/>
                          </a:solidFill>
                          <a:effectLst/>
                          <a:latin typeface="Arial Narrow" pitchFamily="34" charset="0"/>
                          <a:cs typeface="Times New Roman" pitchFamily="18" charset="0"/>
                        </a:rPr>
                        <a:t>0</a:t>
                      </a:r>
                      <a:r>
                        <a:rPr kumimoji="0" lang="en-US" sz="2600" b="1" i="0" u="none" strike="noStrike" cap="none" normalizeH="0" baseline="0" dirty="0" smtClean="0">
                          <a:ln>
                            <a:noFill/>
                          </a:ln>
                          <a:solidFill>
                            <a:schemeClr val="tx1"/>
                          </a:solidFill>
                          <a:effectLst/>
                          <a:latin typeface="Arial Narrow" pitchFamily="34" charset="0"/>
                          <a:cs typeface="Times New Roman" pitchFamily="18" charset="0"/>
                        </a:rPr>
                        <a: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US" sz="2600" b="1" i="0" u="none" strike="noStrike" cap="none" normalizeH="0" baseline="0" dirty="0" smtClean="0">
                          <a:ln>
                            <a:noFill/>
                          </a:ln>
                          <a:solidFill>
                            <a:schemeClr val="tx1"/>
                          </a:solidFill>
                          <a:effectLst/>
                          <a:latin typeface="Arial Narrow" pitchFamily="34" charset="0"/>
                          <a:cs typeface="Times New Roman" pitchFamily="18" charset="0"/>
                        </a:rPr>
                        <a:t>Units of rate constant (k)</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711825">
                <a:tc>
                  <a:txBody>
                    <a:bodyPr/>
                    <a:lstStyle/>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US" sz="3200" b="0" i="0" u="none" strike="noStrike" cap="none" normalizeH="0" baseline="0" smtClean="0">
                          <a:ln>
                            <a:noFill/>
                          </a:ln>
                          <a:solidFill>
                            <a:srgbClr val="0066FF"/>
                          </a:solidFill>
                          <a:effectLst/>
                          <a:latin typeface="Arial Narrow" pitchFamily="34" charset="0"/>
                          <a:cs typeface="Times New Roman" pitchFamily="18" charset="0"/>
                        </a:rPr>
                        <a:t>1</a:t>
                      </a:r>
                      <a:r>
                        <a:rPr kumimoji="0" lang="en-US" sz="3200" b="0" i="0" u="none" strike="noStrike" cap="none" normalizeH="0" baseline="30000" smtClean="0">
                          <a:ln>
                            <a:noFill/>
                          </a:ln>
                          <a:solidFill>
                            <a:srgbClr val="0066FF"/>
                          </a:solidFill>
                          <a:effectLst/>
                          <a:latin typeface="Arial Narrow" pitchFamily="34" charset="0"/>
                          <a:cs typeface="Times New Roman" pitchFamily="18" charset="0"/>
                        </a:rPr>
                        <a:t>st</a:t>
                      </a:r>
                      <a:r>
                        <a:rPr kumimoji="0" lang="en-US" sz="3200" b="0" i="0" u="none" strike="noStrike" cap="none" normalizeH="0" baseline="0" smtClean="0">
                          <a:ln>
                            <a:noFill/>
                          </a:ln>
                          <a:solidFill>
                            <a:srgbClr val="0066FF"/>
                          </a:solidFill>
                          <a:effectLst/>
                          <a:latin typeface="Arial Narrow" pitchFamily="34" charset="0"/>
                          <a:cs typeface="Times New Roman" pitchFamily="18" charset="0"/>
                        </a:rPr>
                        <a:t> order</a:t>
                      </a:r>
                      <a:endParaRPr kumimoji="0" lang="en-US" sz="3600" b="0" i="0" u="none" strike="noStrike" cap="none" normalizeH="0" baseline="0" smtClean="0">
                        <a:ln>
                          <a:noFill/>
                        </a:ln>
                        <a:solidFill>
                          <a:srgbClr val="0066FF"/>
                        </a:solidFill>
                        <a:effectLst/>
                        <a:latin typeface="Arial Narrow" pitchFamily="34" charset="0"/>
                        <a:cs typeface="Times New Roman" pitchFamily="18" charset="0"/>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endParaRPr kumimoji="0" lang="en-US" sz="3200" b="0" i="0" u="none" strike="noStrike" cap="none" normalizeH="0" baseline="0" dirty="0" smtClean="0">
                        <a:ln>
                          <a:noFill/>
                        </a:ln>
                        <a:solidFill>
                          <a:srgbClr val="0066FF"/>
                        </a:solidFill>
                        <a:effectLst/>
                        <a:latin typeface="Arial Narrow" pitchFamily="34"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endParaRPr kumimoji="0" lang="en-US" sz="3200" b="0" i="0" u="none" strike="noStrike" cap="none" normalizeH="0" baseline="0" dirty="0" smtClean="0">
                        <a:ln>
                          <a:noFill/>
                        </a:ln>
                        <a:solidFill>
                          <a:srgbClr val="0066FF"/>
                        </a:solidFill>
                        <a:effectLst/>
                        <a:latin typeface="Arial Narrow" pitchFamily="34" charset="0"/>
                        <a:cs typeface="Times New Roman" pitchFamily="18" charset="0"/>
                      </a:endParaRPr>
                    </a:p>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endParaRPr kumimoji="0" lang="en-US" sz="3200" b="0" i="0" u="none" strike="noStrike" cap="none" normalizeH="0" baseline="0" dirty="0" smtClean="0">
                        <a:ln>
                          <a:noFill/>
                        </a:ln>
                        <a:solidFill>
                          <a:srgbClr val="0066FF"/>
                        </a:solidFill>
                        <a:effectLst/>
                        <a:latin typeface="Arial Narrow" pitchFamily="34" charset="0"/>
                        <a:cs typeface="Times New Roman" pitchFamily="18" charset="0"/>
                      </a:endParaRPr>
                    </a:p>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endParaRPr kumimoji="0" lang="en-US" sz="3200" b="0" i="0" u="none" strike="noStrike" cap="none" normalizeH="0" baseline="0" dirty="0" smtClean="0">
                        <a:ln>
                          <a:noFill/>
                        </a:ln>
                        <a:solidFill>
                          <a:srgbClr val="0066FF"/>
                        </a:solidFill>
                        <a:effectLst/>
                        <a:latin typeface="Arial Narrow" pitchFamily="34" charset="0"/>
                        <a:cs typeface="Times New Roman" pitchFamily="18" charset="0"/>
                      </a:endParaRPr>
                    </a:p>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endParaRPr kumimoji="0" lang="en-US" sz="3200" b="0" i="0" u="none" strike="noStrike" cap="none" normalizeH="0" baseline="0" dirty="0" smtClean="0">
                        <a:ln>
                          <a:noFill/>
                        </a:ln>
                        <a:solidFill>
                          <a:srgbClr val="0066FF"/>
                        </a:solidFill>
                        <a:effectLst/>
                        <a:latin typeface="Arial Narrow" pitchFamily="34" charset="0"/>
                        <a:cs typeface="Times New Roman" pitchFamily="18" charset="0"/>
                      </a:endParaRPr>
                    </a:p>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endParaRPr kumimoji="0" lang="en-US" sz="3200" b="0" i="0" u="none" strike="noStrike" cap="none" normalizeH="0" baseline="0" dirty="0" smtClean="0">
                        <a:ln>
                          <a:noFill/>
                        </a:ln>
                        <a:solidFill>
                          <a:srgbClr val="0066FF"/>
                        </a:solidFill>
                        <a:effectLst/>
                        <a:latin typeface="Arial Narrow" pitchFamily="34"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endParaRPr kumimoji="0" lang="en-US" sz="3200" b="0" i="0" u="none" strike="noStrike" cap="none" normalizeH="0" baseline="30000" dirty="0" smtClean="0">
                        <a:ln>
                          <a:noFill/>
                        </a:ln>
                        <a:solidFill>
                          <a:srgbClr val="0066FF"/>
                        </a:solidFill>
                        <a:effectLst/>
                        <a:latin typeface="Arial Narrow" pitchFamily="34" charset="0"/>
                        <a:cs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6152" name="Slide Number Placeholder 3"/>
          <p:cNvSpPr>
            <a:spLocks noGrp="1"/>
          </p:cNvSpPr>
          <p:nvPr>
            <p:ph type="sldNum" sz="quarter" idx="10"/>
          </p:nvPr>
        </p:nvSpPr>
        <p:spPr>
          <a:noFill/>
        </p:spPr>
        <p:txBody>
          <a:bodyPr/>
          <a:lstStyle/>
          <a:p>
            <a:fld id="{3BCE0CEF-3E8B-4DD8-B4B6-215A0DFD6508}" type="slidenum">
              <a:rPr lang="en-US" smtClean="0"/>
              <a:pPr/>
              <a:t>16</a:t>
            </a:fld>
            <a:endParaRPr lang="en-US" smtClean="0"/>
          </a:p>
        </p:txBody>
      </p:sp>
      <p:grpSp>
        <p:nvGrpSpPr>
          <p:cNvPr id="2" name="Group 59"/>
          <p:cNvGrpSpPr>
            <a:grpSpLocks/>
          </p:cNvGrpSpPr>
          <p:nvPr/>
        </p:nvGrpSpPr>
        <p:grpSpPr bwMode="auto">
          <a:xfrm>
            <a:off x="3822700" y="5181600"/>
            <a:ext cx="2362200" cy="1600200"/>
            <a:chOff x="912" y="2784"/>
            <a:chExt cx="1440" cy="1248"/>
          </a:xfrm>
        </p:grpSpPr>
        <p:sp>
          <p:nvSpPr>
            <p:cNvPr id="6180" name="Line 54"/>
            <p:cNvSpPr>
              <a:spLocks noChangeShapeType="1"/>
            </p:cNvSpPr>
            <p:nvPr/>
          </p:nvSpPr>
          <p:spPr bwMode="auto">
            <a:xfrm>
              <a:off x="1456" y="2784"/>
              <a:ext cx="0" cy="932"/>
            </a:xfrm>
            <a:prstGeom prst="line">
              <a:avLst/>
            </a:prstGeom>
            <a:noFill/>
            <a:ln w="28575">
              <a:solidFill>
                <a:srgbClr val="000000"/>
              </a:solidFill>
              <a:round/>
              <a:headEnd/>
              <a:tailEnd/>
            </a:ln>
          </p:spPr>
          <p:txBody>
            <a:bodyPr/>
            <a:lstStyle/>
            <a:p>
              <a:endParaRPr lang="en-US"/>
            </a:p>
          </p:txBody>
        </p:sp>
        <p:sp>
          <p:nvSpPr>
            <p:cNvPr id="6181" name="Line 55"/>
            <p:cNvSpPr>
              <a:spLocks noChangeShapeType="1"/>
            </p:cNvSpPr>
            <p:nvPr/>
          </p:nvSpPr>
          <p:spPr bwMode="auto">
            <a:xfrm>
              <a:off x="1456" y="3716"/>
              <a:ext cx="896" cy="0"/>
            </a:xfrm>
            <a:prstGeom prst="line">
              <a:avLst/>
            </a:prstGeom>
            <a:noFill/>
            <a:ln w="28575">
              <a:solidFill>
                <a:srgbClr val="000000"/>
              </a:solidFill>
              <a:round/>
              <a:headEnd/>
              <a:tailEnd/>
            </a:ln>
          </p:spPr>
          <p:txBody>
            <a:bodyPr/>
            <a:lstStyle/>
            <a:p>
              <a:endParaRPr lang="en-US"/>
            </a:p>
          </p:txBody>
        </p:sp>
        <p:sp>
          <p:nvSpPr>
            <p:cNvPr id="6182" name="Line 56"/>
            <p:cNvSpPr>
              <a:spLocks noChangeShapeType="1"/>
            </p:cNvSpPr>
            <p:nvPr/>
          </p:nvSpPr>
          <p:spPr bwMode="auto">
            <a:xfrm>
              <a:off x="1536" y="2928"/>
              <a:ext cx="720" cy="672"/>
            </a:xfrm>
            <a:prstGeom prst="line">
              <a:avLst/>
            </a:prstGeom>
            <a:noFill/>
            <a:ln w="57150">
              <a:solidFill>
                <a:srgbClr val="000000"/>
              </a:solidFill>
              <a:round/>
              <a:headEnd/>
              <a:tailEnd/>
            </a:ln>
          </p:spPr>
          <p:txBody>
            <a:bodyPr/>
            <a:lstStyle/>
            <a:p>
              <a:endParaRPr lang="en-US"/>
            </a:p>
          </p:txBody>
        </p:sp>
        <p:sp>
          <p:nvSpPr>
            <p:cNvPr id="6183" name="Text Box 57"/>
            <p:cNvSpPr txBox="1">
              <a:spLocks noChangeArrowheads="1"/>
            </p:cNvSpPr>
            <p:nvPr/>
          </p:nvSpPr>
          <p:spPr bwMode="auto">
            <a:xfrm>
              <a:off x="912" y="3081"/>
              <a:ext cx="624" cy="393"/>
            </a:xfrm>
            <a:prstGeom prst="rect">
              <a:avLst/>
            </a:prstGeom>
            <a:noFill/>
            <a:ln w="28575">
              <a:noFill/>
              <a:miter lim="800000"/>
              <a:headEnd/>
              <a:tailEnd/>
            </a:ln>
          </p:spPr>
          <p:txBody>
            <a:bodyPr/>
            <a:lstStyle/>
            <a:p>
              <a:pPr eaLnBrk="0" hangingPunct="0"/>
              <a:r>
                <a:rPr lang="en-US" b="1" dirty="0" err="1">
                  <a:solidFill>
                    <a:srgbClr val="FF0000"/>
                  </a:solidFill>
                </a:rPr>
                <a:t>ln</a:t>
              </a:r>
              <a:r>
                <a:rPr lang="en-US" b="1" dirty="0">
                  <a:solidFill>
                    <a:srgbClr val="FF0000"/>
                  </a:solidFill>
                </a:rPr>
                <a:t> [A]</a:t>
              </a:r>
              <a:r>
                <a:rPr lang="en-US" b="1" baseline="-25000" dirty="0">
                  <a:solidFill>
                    <a:srgbClr val="FF0000"/>
                  </a:solidFill>
                </a:rPr>
                <a:t>t</a:t>
              </a:r>
            </a:p>
          </p:txBody>
        </p:sp>
        <p:sp>
          <p:nvSpPr>
            <p:cNvPr id="6184" name="Text Box 58"/>
            <p:cNvSpPr txBox="1">
              <a:spLocks noChangeArrowheads="1"/>
            </p:cNvSpPr>
            <p:nvPr/>
          </p:nvSpPr>
          <p:spPr bwMode="auto">
            <a:xfrm>
              <a:off x="1518" y="3716"/>
              <a:ext cx="610" cy="316"/>
            </a:xfrm>
            <a:prstGeom prst="rect">
              <a:avLst/>
            </a:prstGeom>
            <a:noFill/>
            <a:ln w="28575">
              <a:noFill/>
              <a:miter lim="800000"/>
              <a:headEnd/>
              <a:tailEnd/>
            </a:ln>
          </p:spPr>
          <p:txBody>
            <a:bodyPr/>
            <a:lstStyle/>
            <a:p>
              <a:pPr eaLnBrk="0" hangingPunct="0"/>
              <a:r>
                <a:rPr lang="en-US" b="1" dirty="0">
                  <a:solidFill>
                    <a:srgbClr val="FF0000"/>
                  </a:solidFill>
                </a:rPr>
                <a:t>Time</a:t>
              </a:r>
            </a:p>
          </p:txBody>
        </p:sp>
      </p:grpSp>
      <p:graphicFrame>
        <p:nvGraphicFramePr>
          <p:cNvPr id="6146" name="Object 64"/>
          <p:cNvGraphicFramePr>
            <a:graphicFrameLocks noChangeAspect="1"/>
          </p:cNvGraphicFramePr>
          <p:nvPr/>
        </p:nvGraphicFramePr>
        <p:xfrm>
          <a:off x="1066800" y="1204913"/>
          <a:ext cx="2209800" cy="977900"/>
        </p:xfrm>
        <a:graphic>
          <a:graphicData uri="http://schemas.openxmlformats.org/presentationml/2006/ole">
            <p:oleObj spid="_x0000_s6146" name="Equation" r:id="rId4" imgW="888840" imgH="393480" progId="Equation.3">
              <p:embed/>
            </p:oleObj>
          </a:graphicData>
        </a:graphic>
      </p:graphicFrame>
      <p:graphicFrame>
        <p:nvGraphicFramePr>
          <p:cNvPr id="10305" name="Object 65"/>
          <p:cNvGraphicFramePr>
            <a:graphicFrameLocks noChangeAspect="1"/>
          </p:cNvGraphicFramePr>
          <p:nvPr/>
        </p:nvGraphicFramePr>
        <p:xfrm>
          <a:off x="1158875" y="2735263"/>
          <a:ext cx="1978025" cy="573087"/>
        </p:xfrm>
        <a:graphic>
          <a:graphicData uri="http://schemas.openxmlformats.org/presentationml/2006/ole">
            <p:oleObj spid="_x0000_s6147" name="Equation" r:id="rId5" imgW="787320" imgH="228600" progId="Equation.3">
              <p:embed/>
            </p:oleObj>
          </a:graphicData>
        </a:graphic>
      </p:graphicFrame>
      <p:sp>
        <p:nvSpPr>
          <p:cNvPr id="10338" name="Rectangle 98"/>
          <p:cNvSpPr>
            <a:spLocks noChangeArrowheads="1"/>
          </p:cNvSpPr>
          <p:nvPr/>
        </p:nvSpPr>
        <p:spPr bwMode="auto">
          <a:xfrm>
            <a:off x="3236913" y="4232275"/>
            <a:ext cx="3533775" cy="1025525"/>
          </a:xfrm>
          <a:prstGeom prst="rect">
            <a:avLst/>
          </a:prstGeom>
          <a:noFill/>
          <a:ln w="9525">
            <a:noFill/>
            <a:miter lim="800000"/>
            <a:headEnd/>
            <a:tailEnd/>
          </a:ln>
        </p:spPr>
        <p:txBody>
          <a:bodyPr wrap="none">
            <a:spAutoFit/>
          </a:bodyPr>
          <a:lstStyle/>
          <a:p>
            <a:pPr algn="ctr">
              <a:spcBef>
                <a:spcPct val="20000"/>
              </a:spcBef>
              <a:buClr>
                <a:schemeClr val="tx2"/>
              </a:buClr>
              <a:buSzPct val="75000"/>
              <a:buFont typeface="Wingdings" pitchFamily="2" charset="2"/>
              <a:buNone/>
            </a:pPr>
            <a:r>
              <a:rPr lang="en-US" sz="3000">
                <a:solidFill>
                  <a:srgbClr val="0066FF"/>
                </a:solidFill>
                <a:cs typeface="Times New Roman" pitchFamily="18" charset="0"/>
              </a:rPr>
              <a:t>ln[A]</a:t>
            </a:r>
            <a:r>
              <a:rPr lang="en-US" sz="3000" baseline="-30000">
                <a:solidFill>
                  <a:srgbClr val="0066FF"/>
                </a:solidFill>
                <a:cs typeface="Times New Roman" pitchFamily="18" charset="0"/>
              </a:rPr>
              <a:t>t</a:t>
            </a:r>
            <a:r>
              <a:rPr lang="en-US" sz="3000">
                <a:solidFill>
                  <a:srgbClr val="0066FF"/>
                </a:solidFill>
                <a:cs typeface="Times New Roman" pitchFamily="18" charset="0"/>
              </a:rPr>
              <a:t> = -kt + ln[A]</a:t>
            </a:r>
            <a:r>
              <a:rPr lang="en-US" sz="3000" baseline="-25000">
                <a:solidFill>
                  <a:srgbClr val="0066FF"/>
                </a:solidFill>
                <a:cs typeface="Times New Roman" pitchFamily="18" charset="0"/>
              </a:rPr>
              <a:t>0</a:t>
            </a:r>
            <a:endParaRPr lang="en-US" sz="3000">
              <a:solidFill>
                <a:srgbClr val="0066FF"/>
              </a:solidFill>
              <a:cs typeface="Times New Roman" pitchFamily="18" charset="0"/>
            </a:endParaRPr>
          </a:p>
          <a:p>
            <a:pPr algn="ctr">
              <a:spcBef>
                <a:spcPct val="20000"/>
              </a:spcBef>
              <a:buClr>
                <a:schemeClr val="tx2"/>
              </a:buClr>
              <a:buSzPct val="75000"/>
              <a:buFont typeface="Wingdings" pitchFamily="2" charset="2"/>
              <a:buNone/>
            </a:pPr>
            <a:r>
              <a:rPr lang="en-US" sz="2600">
                <a:solidFill>
                  <a:srgbClr val="0066FF"/>
                </a:solidFill>
                <a:cs typeface="Times New Roman" pitchFamily="18" charset="0"/>
              </a:rPr>
              <a:t>log[A]</a:t>
            </a:r>
            <a:r>
              <a:rPr lang="en-US" sz="2600" baseline="-30000">
                <a:solidFill>
                  <a:srgbClr val="0066FF"/>
                </a:solidFill>
                <a:cs typeface="Times New Roman" pitchFamily="18" charset="0"/>
              </a:rPr>
              <a:t>t</a:t>
            </a:r>
            <a:r>
              <a:rPr lang="en-US" sz="2600">
                <a:solidFill>
                  <a:srgbClr val="0066FF"/>
                </a:solidFill>
                <a:cs typeface="Times New Roman" pitchFamily="18" charset="0"/>
              </a:rPr>
              <a:t> = -kt / 2.303 + log[A]</a:t>
            </a:r>
            <a:r>
              <a:rPr lang="en-US" sz="2600" baseline="-25000">
                <a:solidFill>
                  <a:srgbClr val="0066FF"/>
                </a:solidFill>
                <a:cs typeface="Times New Roman" pitchFamily="18" charset="0"/>
              </a:rPr>
              <a:t>0</a:t>
            </a:r>
            <a:endParaRPr lang="en-US" sz="2600">
              <a:solidFill>
                <a:srgbClr val="0066FF"/>
              </a:solidFill>
              <a:cs typeface="Times New Roman" pitchFamily="18" charset="0"/>
            </a:endParaRPr>
          </a:p>
        </p:txBody>
      </p:sp>
      <p:graphicFrame>
        <p:nvGraphicFramePr>
          <p:cNvPr id="10341" name="Object 101"/>
          <p:cNvGraphicFramePr>
            <a:graphicFrameLocks noChangeAspect="1"/>
          </p:cNvGraphicFramePr>
          <p:nvPr/>
        </p:nvGraphicFramePr>
        <p:xfrm>
          <a:off x="4106863" y="1066800"/>
          <a:ext cx="1793875" cy="817563"/>
        </p:xfrm>
        <a:graphic>
          <a:graphicData uri="http://schemas.openxmlformats.org/presentationml/2006/ole">
            <p:oleObj spid="_x0000_s6148" name="Equation" r:id="rId6" imgW="863280" imgH="393480" progId="Equation.3">
              <p:embed/>
            </p:oleObj>
          </a:graphicData>
        </a:graphic>
      </p:graphicFrame>
      <p:graphicFrame>
        <p:nvGraphicFramePr>
          <p:cNvPr id="10343" name="Object 103"/>
          <p:cNvGraphicFramePr>
            <a:graphicFrameLocks noChangeAspect="1"/>
          </p:cNvGraphicFramePr>
          <p:nvPr/>
        </p:nvGraphicFramePr>
        <p:xfrm>
          <a:off x="4183063" y="1828800"/>
          <a:ext cx="1643062" cy="931863"/>
        </p:xfrm>
        <a:graphic>
          <a:graphicData uri="http://schemas.openxmlformats.org/presentationml/2006/ole">
            <p:oleObj spid="_x0000_s6149" name="Equation" r:id="rId7" imgW="736560" imgH="419040" progId="Equation.3">
              <p:embed/>
            </p:oleObj>
          </a:graphicData>
        </a:graphic>
      </p:graphicFrame>
      <p:graphicFrame>
        <p:nvGraphicFramePr>
          <p:cNvPr id="10344" name="Object 104"/>
          <p:cNvGraphicFramePr>
            <a:graphicFrameLocks noChangeAspect="1"/>
          </p:cNvGraphicFramePr>
          <p:nvPr/>
        </p:nvGraphicFramePr>
        <p:xfrm>
          <a:off x="3768725" y="2711450"/>
          <a:ext cx="2289175" cy="1022350"/>
        </p:xfrm>
        <a:graphic>
          <a:graphicData uri="http://schemas.openxmlformats.org/presentationml/2006/ole">
            <p:oleObj spid="_x0000_s6150" name="Equation" r:id="rId8" imgW="1041120" imgH="507960" progId="Equation.3">
              <p:embed/>
            </p:oleObj>
          </a:graphicData>
        </a:graphic>
      </p:graphicFrame>
      <p:graphicFrame>
        <p:nvGraphicFramePr>
          <p:cNvPr id="10345" name="Object 105"/>
          <p:cNvGraphicFramePr>
            <a:graphicFrameLocks noChangeAspect="1"/>
          </p:cNvGraphicFramePr>
          <p:nvPr/>
        </p:nvGraphicFramePr>
        <p:xfrm>
          <a:off x="3328988" y="3797300"/>
          <a:ext cx="3352800" cy="469900"/>
        </p:xfrm>
        <a:graphic>
          <a:graphicData uri="http://schemas.openxmlformats.org/presentationml/2006/ole">
            <p:oleObj spid="_x0000_s6151" name="Equation" r:id="rId9" imgW="1536480" imgH="215640" progId="Equation.3">
              <p:embed/>
            </p:oleObj>
          </a:graphicData>
        </a:graphic>
      </p:graphicFrame>
      <p:sp>
        <p:nvSpPr>
          <p:cNvPr id="10353" name="Rectangle 113"/>
          <p:cNvSpPr>
            <a:spLocks noChangeArrowheads="1"/>
          </p:cNvSpPr>
          <p:nvPr/>
        </p:nvSpPr>
        <p:spPr bwMode="auto">
          <a:xfrm>
            <a:off x="6492875" y="1052513"/>
            <a:ext cx="2514600" cy="5928674"/>
          </a:xfrm>
          <a:prstGeom prst="rect">
            <a:avLst/>
          </a:prstGeom>
          <a:noFill/>
          <a:ln w="9525">
            <a:noFill/>
            <a:miter lim="800000"/>
            <a:headEnd/>
            <a:tailEnd/>
          </a:ln>
        </p:spPr>
        <p:txBody>
          <a:bodyPr>
            <a:spAutoFit/>
          </a:bodyPr>
          <a:lstStyle/>
          <a:p>
            <a:pPr algn="ctr">
              <a:spcBef>
                <a:spcPct val="50000"/>
              </a:spcBef>
              <a:buClr>
                <a:schemeClr val="tx2"/>
              </a:buClr>
              <a:buSzPct val="75000"/>
              <a:buFont typeface="Wingdings" pitchFamily="2" charset="2"/>
              <a:buNone/>
            </a:pPr>
            <a:r>
              <a:rPr lang="en-US" sz="2800" dirty="0" err="1">
                <a:solidFill>
                  <a:schemeClr val="accent2"/>
                </a:solidFill>
                <a:cs typeface="Times New Roman" pitchFamily="18" charset="0"/>
              </a:rPr>
              <a:t>ln</a:t>
            </a:r>
            <a:r>
              <a:rPr lang="en-US" sz="2800" dirty="0">
                <a:solidFill>
                  <a:schemeClr val="accent2"/>
                </a:solidFill>
                <a:cs typeface="Times New Roman" pitchFamily="18" charset="0"/>
              </a:rPr>
              <a:t>[A]</a:t>
            </a:r>
            <a:r>
              <a:rPr lang="en-US" sz="2800" baseline="-30000" dirty="0">
                <a:solidFill>
                  <a:schemeClr val="accent2"/>
                </a:solidFill>
                <a:cs typeface="Times New Roman" pitchFamily="18" charset="0"/>
              </a:rPr>
              <a:t>t</a:t>
            </a:r>
            <a:r>
              <a:rPr lang="en-US" sz="2800" dirty="0">
                <a:solidFill>
                  <a:schemeClr val="accent2"/>
                </a:solidFill>
                <a:cs typeface="Times New Roman" pitchFamily="18" charset="0"/>
              </a:rPr>
              <a:t> = -</a:t>
            </a:r>
            <a:r>
              <a:rPr lang="en-US" sz="2800" dirty="0" err="1">
                <a:solidFill>
                  <a:schemeClr val="accent2"/>
                </a:solidFill>
                <a:cs typeface="Times New Roman" pitchFamily="18" charset="0"/>
              </a:rPr>
              <a:t>kt</a:t>
            </a:r>
            <a:r>
              <a:rPr lang="en-US" sz="2800" dirty="0">
                <a:solidFill>
                  <a:schemeClr val="accent2"/>
                </a:solidFill>
                <a:cs typeface="Times New Roman" pitchFamily="18" charset="0"/>
              </a:rPr>
              <a:t> + </a:t>
            </a:r>
            <a:r>
              <a:rPr lang="en-US" sz="2800" dirty="0" err="1">
                <a:solidFill>
                  <a:schemeClr val="accent2"/>
                </a:solidFill>
                <a:cs typeface="Times New Roman" pitchFamily="18" charset="0"/>
              </a:rPr>
              <a:t>ln</a:t>
            </a:r>
            <a:r>
              <a:rPr lang="en-US" sz="2800" dirty="0">
                <a:solidFill>
                  <a:schemeClr val="accent2"/>
                </a:solidFill>
                <a:cs typeface="Times New Roman" pitchFamily="18" charset="0"/>
              </a:rPr>
              <a:t>[A</a:t>
            </a:r>
            <a:r>
              <a:rPr lang="en-US" sz="2800" baseline="-30000" dirty="0">
                <a:solidFill>
                  <a:schemeClr val="accent2"/>
                </a:solidFill>
                <a:cs typeface="Times New Roman" pitchFamily="18" charset="0"/>
              </a:rPr>
              <a:t>0</a:t>
            </a:r>
            <a:r>
              <a:rPr lang="en-US" sz="2800" dirty="0">
                <a:solidFill>
                  <a:schemeClr val="accent2"/>
                </a:solidFill>
                <a:cs typeface="Times New Roman" pitchFamily="18" charset="0"/>
              </a:rPr>
              <a:t>]</a:t>
            </a:r>
          </a:p>
          <a:p>
            <a:pPr algn="ctr">
              <a:lnSpc>
                <a:spcPct val="70000"/>
              </a:lnSpc>
              <a:spcBef>
                <a:spcPct val="50000"/>
              </a:spcBef>
              <a:buClr>
                <a:schemeClr val="tx2"/>
              </a:buClr>
              <a:buSzPct val="75000"/>
              <a:buFont typeface="Wingdings" pitchFamily="2" charset="2"/>
              <a:buNone/>
            </a:pPr>
            <a:r>
              <a:rPr lang="en-US" sz="2800" dirty="0">
                <a:solidFill>
                  <a:schemeClr val="accent2"/>
                </a:solidFill>
                <a:cs typeface="Times New Roman" pitchFamily="18" charset="0"/>
              </a:rPr>
              <a:t>__ = -(k)(s) + __</a:t>
            </a:r>
          </a:p>
          <a:p>
            <a:pPr algn="ctr">
              <a:lnSpc>
                <a:spcPct val="70000"/>
              </a:lnSpc>
              <a:spcBef>
                <a:spcPct val="50000"/>
              </a:spcBef>
              <a:buClr>
                <a:schemeClr val="tx2"/>
              </a:buClr>
              <a:buSzPct val="75000"/>
              <a:buFont typeface="Wingdings" pitchFamily="2" charset="2"/>
              <a:buNone/>
            </a:pPr>
            <a:endParaRPr lang="en-US" sz="2800" dirty="0">
              <a:solidFill>
                <a:schemeClr val="accent2"/>
              </a:solidFill>
              <a:cs typeface="Times New Roman" pitchFamily="18" charset="0"/>
            </a:endParaRPr>
          </a:p>
          <a:p>
            <a:pPr algn="ctr">
              <a:lnSpc>
                <a:spcPct val="70000"/>
              </a:lnSpc>
              <a:spcBef>
                <a:spcPct val="50000"/>
              </a:spcBef>
              <a:buClr>
                <a:schemeClr val="tx2"/>
              </a:buClr>
              <a:buSzPct val="75000"/>
              <a:buFont typeface="Wingdings" pitchFamily="2" charset="2"/>
              <a:buNone/>
            </a:pPr>
            <a:r>
              <a:rPr lang="en-US" sz="2800" dirty="0">
                <a:solidFill>
                  <a:schemeClr val="accent2"/>
                </a:solidFill>
                <a:cs typeface="Times New Roman" pitchFamily="18" charset="0"/>
              </a:rPr>
              <a:t>therefore</a:t>
            </a:r>
          </a:p>
          <a:p>
            <a:pPr algn="ctr">
              <a:lnSpc>
                <a:spcPct val="70000"/>
              </a:lnSpc>
              <a:spcBef>
                <a:spcPct val="50000"/>
              </a:spcBef>
              <a:buClr>
                <a:schemeClr val="tx2"/>
              </a:buClr>
              <a:buSzPct val="75000"/>
              <a:buFont typeface="Wingdings" pitchFamily="2" charset="2"/>
              <a:buNone/>
            </a:pPr>
            <a:r>
              <a:rPr lang="en-US" sz="2800" dirty="0">
                <a:solidFill>
                  <a:schemeClr val="accent2"/>
                </a:solidFill>
                <a:cs typeface="Times New Roman" pitchFamily="18" charset="0"/>
              </a:rPr>
              <a:t>(k)(s) = __</a:t>
            </a:r>
          </a:p>
          <a:p>
            <a:pPr algn="ctr">
              <a:lnSpc>
                <a:spcPct val="70000"/>
              </a:lnSpc>
              <a:spcBef>
                <a:spcPct val="50000"/>
              </a:spcBef>
              <a:buClr>
                <a:schemeClr val="tx2"/>
              </a:buClr>
              <a:buSzPct val="75000"/>
              <a:buFont typeface="Wingdings" pitchFamily="2" charset="2"/>
              <a:buNone/>
            </a:pPr>
            <a:endParaRPr lang="en-US" sz="2800" dirty="0">
              <a:solidFill>
                <a:schemeClr val="accent2"/>
              </a:solidFill>
              <a:cs typeface="Times New Roman" pitchFamily="18" charset="0"/>
            </a:endParaRPr>
          </a:p>
          <a:p>
            <a:pPr algn="ctr">
              <a:lnSpc>
                <a:spcPct val="70000"/>
              </a:lnSpc>
              <a:spcBef>
                <a:spcPct val="50000"/>
              </a:spcBef>
              <a:buClr>
                <a:schemeClr val="tx2"/>
              </a:buClr>
              <a:buSzPct val="75000"/>
              <a:buFont typeface="Wingdings" pitchFamily="2" charset="2"/>
              <a:buNone/>
            </a:pPr>
            <a:r>
              <a:rPr lang="en-US" sz="2800" dirty="0">
                <a:solidFill>
                  <a:schemeClr val="accent2"/>
                </a:solidFill>
                <a:cs typeface="Times New Roman" pitchFamily="18" charset="0"/>
              </a:rPr>
              <a:t>so</a:t>
            </a:r>
          </a:p>
          <a:p>
            <a:pPr algn="ctr">
              <a:lnSpc>
                <a:spcPct val="70000"/>
              </a:lnSpc>
              <a:spcBef>
                <a:spcPct val="50000"/>
              </a:spcBef>
              <a:buClr>
                <a:schemeClr val="tx2"/>
              </a:buClr>
              <a:buSzPct val="75000"/>
              <a:buFont typeface="Wingdings" pitchFamily="2" charset="2"/>
              <a:buNone/>
            </a:pPr>
            <a:r>
              <a:rPr lang="en-US" sz="2800" dirty="0">
                <a:solidFill>
                  <a:schemeClr val="accent2"/>
                </a:solidFill>
                <a:cs typeface="Times New Roman" pitchFamily="18" charset="0"/>
              </a:rPr>
              <a:t>(k) = 1/s</a:t>
            </a:r>
          </a:p>
          <a:p>
            <a:pPr algn="ctr">
              <a:lnSpc>
                <a:spcPct val="70000"/>
              </a:lnSpc>
              <a:spcBef>
                <a:spcPct val="50000"/>
              </a:spcBef>
              <a:buClr>
                <a:schemeClr val="tx2"/>
              </a:buClr>
              <a:buSzPct val="75000"/>
              <a:buFont typeface="Wingdings" pitchFamily="2" charset="2"/>
              <a:buNone/>
            </a:pPr>
            <a:r>
              <a:rPr lang="en-US" sz="2800" dirty="0">
                <a:solidFill>
                  <a:schemeClr val="accent2"/>
                </a:solidFill>
                <a:cs typeface="Times New Roman" pitchFamily="18" charset="0"/>
              </a:rPr>
              <a:t>or</a:t>
            </a:r>
          </a:p>
          <a:p>
            <a:pPr algn="ctr">
              <a:lnSpc>
                <a:spcPct val="70000"/>
              </a:lnSpc>
              <a:spcBef>
                <a:spcPct val="50000"/>
              </a:spcBef>
              <a:buClr>
                <a:schemeClr val="tx2"/>
              </a:buClr>
              <a:buSzPct val="75000"/>
              <a:buFont typeface="Wingdings" pitchFamily="2" charset="2"/>
              <a:buNone/>
            </a:pPr>
            <a:r>
              <a:rPr lang="en-US" sz="2800" dirty="0">
                <a:solidFill>
                  <a:schemeClr val="accent2"/>
                </a:solidFill>
                <a:cs typeface="Times New Roman" pitchFamily="18" charset="0"/>
              </a:rPr>
              <a:t>(k) = s</a:t>
            </a:r>
            <a:r>
              <a:rPr lang="en-US" sz="2800" baseline="30000" dirty="0">
                <a:solidFill>
                  <a:schemeClr val="accent2"/>
                </a:solidFill>
                <a:cs typeface="Times New Roman" pitchFamily="18" charset="0"/>
              </a:rPr>
              <a:t>-1</a:t>
            </a:r>
          </a:p>
        </p:txBody>
      </p:sp>
      <p:sp>
        <p:nvSpPr>
          <p:cNvPr id="10355" name="Freeform 115"/>
          <p:cNvSpPr>
            <a:spLocks/>
          </p:cNvSpPr>
          <p:nvPr/>
        </p:nvSpPr>
        <p:spPr bwMode="auto">
          <a:xfrm>
            <a:off x="6107113" y="6172200"/>
            <a:ext cx="1970087" cy="293688"/>
          </a:xfrm>
          <a:custGeom>
            <a:avLst/>
            <a:gdLst>
              <a:gd name="T0" fmla="*/ 2147483647 w 1241"/>
              <a:gd name="T1" fmla="*/ 2147483647 h 185"/>
              <a:gd name="T2" fmla="*/ 2147483647 w 1241"/>
              <a:gd name="T3" fmla="*/ 2147483647 h 185"/>
              <a:gd name="T4" fmla="*/ 2147483647 w 1241"/>
              <a:gd name="T5" fmla="*/ 2147483647 h 185"/>
              <a:gd name="T6" fmla="*/ 0 w 1241"/>
              <a:gd name="T7" fmla="*/ 0 h 185"/>
              <a:gd name="T8" fmla="*/ 0 60000 65536"/>
              <a:gd name="T9" fmla="*/ 0 60000 65536"/>
              <a:gd name="T10" fmla="*/ 0 60000 65536"/>
              <a:gd name="T11" fmla="*/ 0 60000 65536"/>
              <a:gd name="T12" fmla="*/ 0 w 1241"/>
              <a:gd name="T13" fmla="*/ 0 h 185"/>
              <a:gd name="T14" fmla="*/ 1241 w 1241"/>
              <a:gd name="T15" fmla="*/ 185 h 185"/>
            </a:gdLst>
            <a:ahLst/>
            <a:cxnLst>
              <a:cxn ang="T8">
                <a:pos x="T0" y="T1"/>
              </a:cxn>
              <a:cxn ang="T9">
                <a:pos x="T2" y="T3"/>
              </a:cxn>
              <a:cxn ang="T10">
                <a:pos x="T4" y="T5"/>
              </a:cxn>
              <a:cxn ang="T11">
                <a:pos x="T6" y="T7"/>
              </a:cxn>
            </a:cxnLst>
            <a:rect l="T12" t="T13" r="T14" b="T15"/>
            <a:pathLst>
              <a:path w="1241" h="185">
                <a:moveTo>
                  <a:pt x="1241" y="40"/>
                </a:moveTo>
                <a:lnTo>
                  <a:pt x="868" y="185"/>
                </a:lnTo>
                <a:lnTo>
                  <a:pt x="361" y="156"/>
                </a:lnTo>
                <a:lnTo>
                  <a:pt x="0" y="0"/>
                </a:lnTo>
              </a:path>
            </a:pathLst>
          </a:custGeom>
          <a:noFill/>
          <a:ln w="57150">
            <a:solidFill>
              <a:srgbClr val="FFFF00"/>
            </a:solidFill>
            <a:round/>
            <a:headEnd/>
            <a:tailEnd type="triangle" w="med" len="med"/>
          </a:ln>
        </p:spPr>
        <p:txBody>
          <a:bodyPr wrap="none"/>
          <a:lstStyle/>
          <a:p>
            <a:endParaRPr lang="en-US"/>
          </a:p>
        </p:txBody>
      </p:sp>
      <p:grpSp>
        <p:nvGrpSpPr>
          <p:cNvPr id="3" name="Group 117"/>
          <p:cNvGrpSpPr>
            <a:grpSpLocks/>
          </p:cNvGrpSpPr>
          <p:nvPr/>
        </p:nvGrpSpPr>
        <p:grpSpPr bwMode="auto">
          <a:xfrm>
            <a:off x="1143000" y="4038600"/>
            <a:ext cx="2133600" cy="1981200"/>
            <a:chOff x="720" y="2544"/>
            <a:chExt cx="1344" cy="1248"/>
          </a:xfrm>
        </p:grpSpPr>
        <p:sp>
          <p:nvSpPr>
            <p:cNvPr id="6175" name="Line 22"/>
            <p:cNvSpPr>
              <a:spLocks noChangeShapeType="1"/>
            </p:cNvSpPr>
            <p:nvPr/>
          </p:nvSpPr>
          <p:spPr bwMode="auto">
            <a:xfrm>
              <a:off x="1168" y="2544"/>
              <a:ext cx="0" cy="932"/>
            </a:xfrm>
            <a:prstGeom prst="line">
              <a:avLst/>
            </a:prstGeom>
            <a:noFill/>
            <a:ln w="28575">
              <a:solidFill>
                <a:srgbClr val="000000"/>
              </a:solidFill>
              <a:round/>
              <a:headEnd/>
              <a:tailEnd/>
            </a:ln>
          </p:spPr>
          <p:txBody>
            <a:bodyPr/>
            <a:lstStyle/>
            <a:p>
              <a:endParaRPr lang="en-US"/>
            </a:p>
          </p:txBody>
        </p:sp>
        <p:sp>
          <p:nvSpPr>
            <p:cNvPr id="6176" name="Line 23"/>
            <p:cNvSpPr>
              <a:spLocks noChangeShapeType="1"/>
            </p:cNvSpPr>
            <p:nvPr/>
          </p:nvSpPr>
          <p:spPr bwMode="auto">
            <a:xfrm>
              <a:off x="1168" y="3476"/>
              <a:ext cx="896" cy="0"/>
            </a:xfrm>
            <a:prstGeom prst="line">
              <a:avLst/>
            </a:prstGeom>
            <a:noFill/>
            <a:ln w="28575">
              <a:solidFill>
                <a:srgbClr val="000000"/>
              </a:solidFill>
              <a:round/>
              <a:headEnd/>
              <a:tailEnd/>
            </a:ln>
          </p:spPr>
          <p:txBody>
            <a:bodyPr/>
            <a:lstStyle/>
            <a:p>
              <a:endParaRPr lang="en-US"/>
            </a:p>
          </p:txBody>
        </p:sp>
        <p:sp>
          <p:nvSpPr>
            <p:cNvPr id="6177" name="Text Box 25"/>
            <p:cNvSpPr txBox="1">
              <a:spLocks noChangeArrowheads="1"/>
            </p:cNvSpPr>
            <p:nvPr/>
          </p:nvSpPr>
          <p:spPr bwMode="auto">
            <a:xfrm>
              <a:off x="720" y="2841"/>
              <a:ext cx="498" cy="393"/>
            </a:xfrm>
            <a:prstGeom prst="rect">
              <a:avLst/>
            </a:prstGeom>
            <a:noFill/>
            <a:ln w="28575">
              <a:noFill/>
              <a:miter lim="800000"/>
              <a:headEnd/>
              <a:tailEnd/>
            </a:ln>
          </p:spPr>
          <p:txBody>
            <a:bodyPr/>
            <a:lstStyle/>
            <a:p>
              <a:pPr eaLnBrk="0" hangingPunct="0"/>
              <a:r>
                <a:rPr lang="en-US" b="1" dirty="0">
                  <a:solidFill>
                    <a:srgbClr val="FF0000"/>
                  </a:solidFill>
                </a:rPr>
                <a:t>[A]</a:t>
              </a:r>
              <a:r>
                <a:rPr lang="en-US" b="1" baseline="-25000" dirty="0">
                  <a:solidFill>
                    <a:srgbClr val="FF0000"/>
                  </a:solidFill>
                </a:rPr>
                <a:t>t</a:t>
              </a:r>
            </a:p>
          </p:txBody>
        </p:sp>
        <p:sp>
          <p:nvSpPr>
            <p:cNvPr id="6178" name="Text Box 26"/>
            <p:cNvSpPr txBox="1">
              <a:spLocks noChangeArrowheads="1"/>
            </p:cNvSpPr>
            <p:nvPr/>
          </p:nvSpPr>
          <p:spPr bwMode="auto">
            <a:xfrm>
              <a:off x="1230" y="3476"/>
              <a:ext cx="610" cy="316"/>
            </a:xfrm>
            <a:prstGeom prst="rect">
              <a:avLst/>
            </a:prstGeom>
            <a:noFill/>
            <a:ln w="28575">
              <a:noFill/>
              <a:miter lim="800000"/>
              <a:headEnd/>
              <a:tailEnd/>
            </a:ln>
          </p:spPr>
          <p:txBody>
            <a:bodyPr/>
            <a:lstStyle/>
            <a:p>
              <a:pPr eaLnBrk="0" hangingPunct="0"/>
              <a:r>
                <a:rPr lang="en-US" b="1" dirty="0">
                  <a:solidFill>
                    <a:srgbClr val="FF0000"/>
                  </a:solidFill>
                </a:rPr>
                <a:t>Time</a:t>
              </a:r>
            </a:p>
          </p:txBody>
        </p:sp>
        <p:sp>
          <p:nvSpPr>
            <p:cNvPr id="6179" name="Arc 116"/>
            <p:cNvSpPr>
              <a:spLocks/>
            </p:cNvSpPr>
            <p:nvPr/>
          </p:nvSpPr>
          <p:spPr bwMode="auto">
            <a:xfrm rot="10800000">
              <a:off x="1296" y="2688"/>
              <a:ext cx="672" cy="672"/>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57150">
              <a:solidFill>
                <a:srgbClr val="000000"/>
              </a:solidFill>
              <a:round/>
              <a:headEnd/>
              <a:tailEnd/>
            </a:ln>
          </p:spPr>
          <p:txBody>
            <a:bodyPr wrap="none" anchor="ct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10305"/>
                                        </p:tgtEl>
                                        <p:attrNameLst>
                                          <p:attrName>style.visibility</p:attrName>
                                        </p:attrNameLst>
                                      </p:cBhvr>
                                      <p:to>
                                        <p:strVal val="visible"/>
                                      </p:to>
                                    </p:set>
                                    <p:animEffect transition="in" filter="wipe(left)">
                                      <p:cBhvr>
                                        <p:cTn id="7" dur="500"/>
                                        <p:tgtEl>
                                          <p:spTgt spid="1030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left)">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10341"/>
                                        </p:tgtEl>
                                        <p:attrNameLst>
                                          <p:attrName>style.visibility</p:attrName>
                                        </p:attrNameLst>
                                      </p:cBhvr>
                                      <p:to>
                                        <p:strVal val="visible"/>
                                      </p:to>
                                    </p:set>
                                    <p:animEffect transition="in" filter="wipe(left)">
                                      <p:cBhvr>
                                        <p:cTn id="17" dur="500"/>
                                        <p:tgtEl>
                                          <p:spTgt spid="10341"/>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10343"/>
                                        </p:tgtEl>
                                        <p:attrNameLst>
                                          <p:attrName>style.visibility</p:attrName>
                                        </p:attrNameLst>
                                      </p:cBhvr>
                                      <p:to>
                                        <p:strVal val="visible"/>
                                      </p:to>
                                    </p:set>
                                    <p:animEffect transition="in" filter="wipe(left)">
                                      <p:cBhvr>
                                        <p:cTn id="22" dur="500"/>
                                        <p:tgtEl>
                                          <p:spTgt spid="10343"/>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10344"/>
                                        </p:tgtEl>
                                        <p:attrNameLst>
                                          <p:attrName>style.visibility</p:attrName>
                                        </p:attrNameLst>
                                      </p:cBhvr>
                                      <p:to>
                                        <p:strVal val="visible"/>
                                      </p:to>
                                    </p:set>
                                    <p:animEffect transition="in" filter="wipe(left)">
                                      <p:cBhvr>
                                        <p:cTn id="27" dur="500"/>
                                        <p:tgtEl>
                                          <p:spTgt spid="10344"/>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10345"/>
                                        </p:tgtEl>
                                        <p:attrNameLst>
                                          <p:attrName>style.visibility</p:attrName>
                                        </p:attrNameLst>
                                      </p:cBhvr>
                                      <p:to>
                                        <p:strVal val="visible"/>
                                      </p:to>
                                    </p:set>
                                    <p:animEffect transition="in" filter="wipe(left)">
                                      <p:cBhvr>
                                        <p:cTn id="32" dur="500"/>
                                        <p:tgtEl>
                                          <p:spTgt spid="10345"/>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10338"/>
                                        </p:tgtEl>
                                        <p:attrNameLst>
                                          <p:attrName>style.visibility</p:attrName>
                                        </p:attrNameLst>
                                      </p:cBhvr>
                                      <p:to>
                                        <p:strVal val="visible"/>
                                      </p:to>
                                    </p:set>
                                    <p:animEffect transition="in" filter="wipe(left)">
                                      <p:cBhvr>
                                        <p:cTn id="37" dur="500"/>
                                        <p:tgtEl>
                                          <p:spTgt spid="10338"/>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nodeType="clickEffect">
                                  <p:stCondLst>
                                    <p:cond delay="0"/>
                                  </p:stCondLst>
                                  <p:childTnLst>
                                    <p:set>
                                      <p:cBhvr>
                                        <p:cTn id="41" dur="1" fill="hold">
                                          <p:stCondLst>
                                            <p:cond delay="0"/>
                                          </p:stCondLst>
                                        </p:cTn>
                                        <p:tgtEl>
                                          <p:spTgt spid="2"/>
                                        </p:tgtEl>
                                        <p:attrNameLst>
                                          <p:attrName>style.visibility</p:attrName>
                                        </p:attrNameLst>
                                      </p:cBhvr>
                                      <p:to>
                                        <p:strVal val="visible"/>
                                      </p:to>
                                    </p:set>
                                    <p:animEffect transition="in" filter="wipe(left)">
                                      <p:cBhvr>
                                        <p:cTn id="42" dur="500"/>
                                        <p:tgtEl>
                                          <p:spTgt spid="2"/>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10353">
                                            <p:txEl>
                                              <p:pRg st="0" end="0"/>
                                            </p:txEl>
                                          </p:spTgt>
                                        </p:tgtEl>
                                        <p:attrNameLst>
                                          <p:attrName>style.visibility</p:attrName>
                                        </p:attrNameLst>
                                      </p:cBhvr>
                                      <p:to>
                                        <p:strVal val="visible"/>
                                      </p:to>
                                    </p:set>
                                    <p:animEffect transition="in" filter="wipe(left)">
                                      <p:cBhvr>
                                        <p:cTn id="47" dur="500"/>
                                        <p:tgtEl>
                                          <p:spTgt spid="10353">
                                            <p:txEl>
                                              <p:pRg st="0" end="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8" fill="hold" grpId="0" nodeType="clickEffect">
                                  <p:stCondLst>
                                    <p:cond delay="0"/>
                                  </p:stCondLst>
                                  <p:childTnLst>
                                    <p:set>
                                      <p:cBhvr>
                                        <p:cTn id="51" dur="1" fill="hold">
                                          <p:stCondLst>
                                            <p:cond delay="0"/>
                                          </p:stCondLst>
                                        </p:cTn>
                                        <p:tgtEl>
                                          <p:spTgt spid="10353">
                                            <p:txEl>
                                              <p:pRg st="1" end="1"/>
                                            </p:txEl>
                                          </p:spTgt>
                                        </p:tgtEl>
                                        <p:attrNameLst>
                                          <p:attrName>style.visibility</p:attrName>
                                        </p:attrNameLst>
                                      </p:cBhvr>
                                      <p:to>
                                        <p:strVal val="visible"/>
                                      </p:to>
                                    </p:set>
                                    <p:animEffect transition="in" filter="wipe(left)">
                                      <p:cBhvr>
                                        <p:cTn id="52" dur="500"/>
                                        <p:tgtEl>
                                          <p:spTgt spid="10353">
                                            <p:txEl>
                                              <p:pRg st="1" end="1"/>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8" fill="hold" grpId="0" nodeType="clickEffect">
                                  <p:stCondLst>
                                    <p:cond delay="0"/>
                                  </p:stCondLst>
                                  <p:childTnLst>
                                    <p:set>
                                      <p:cBhvr>
                                        <p:cTn id="56" dur="1" fill="hold">
                                          <p:stCondLst>
                                            <p:cond delay="0"/>
                                          </p:stCondLst>
                                        </p:cTn>
                                        <p:tgtEl>
                                          <p:spTgt spid="10353">
                                            <p:txEl>
                                              <p:pRg st="3" end="3"/>
                                            </p:txEl>
                                          </p:spTgt>
                                        </p:tgtEl>
                                        <p:attrNameLst>
                                          <p:attrName>style.visibility</p:attrName>
                                        </p:attrNameLst>
                                      </p:cBhvr>
                                      <p:to>
                                        <p:strVal val="visible"/>
                                      </p:to>
                                    </p:set>
                                    <p:animEffect transition="in" filter="wipe(left)">
                                      <p:cBhvr>
                                        <p:cTn id="57" dur="500"/>
                                        <p:tgtEl>
                                          <p:spTgt spid="10353">
                                            <p:txEl>
                                              <p:pRg st="3" end="3"/>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8" fill="hold" grpId="0" nodeType="clickEffect">
                                  <p:stCondLst>
                                    <p:cond delay="0"/>
                                  </p:stCondLst>
                                  <p:childTnLst>
                                    <p:set>
                                      <p:cBhvr>
                                        <p:cTn id="61" dur="1" fill="hold">
                                          <p:stCondLst>
                                            <p:cond delay="0"/>
                                          </p:stCondLst>
                                        </p:cTn>
                                        <p:tgtEl>
                                          <p:spTgt spid="10353">
                                            <p:txEl>
                                              <p:pRg st="4" end="4"/>
                                            </p:txEl>
                                          </p:spTgt>
                                        </p:tgtEl>
                                        <p:attrNameLst>
                                          <p:attrName>style.visibility</p:attrName>
                                        </p:attrNameLst>
                                      </p:cBhvr>
                                      <p:to>
                                        <p:strVal val="visible"/>
                                      </p:to>
                                    </p:set>
                                    <p:animEffect transition="in" filter="wipe(left)">
                                      <p:cBhvr>
                                        <p:cTn id="62" dur="500"/>
                                        <p:tgtEl>
                                          <p:spTgt spid="10353">
                                            <p:txEl>
                                              <p:pRg st="4" end="4"/>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ntr" presetSubtype="8" fill="hold" grpId="0" nodeType="clickEffect">
                                  <p:stCondLst>
                                    <p:cond delay="0"/>
                                  </p:stCondLst>
                                  <p:childTnLst>
                                    <p:set>
                                      <p:cBhvr>
                                        <p:cTn id="66" dur="1" fill="hold">
                                          <p:stCondLst>
                                            <p:cond delay="0"/>
                                          </p:stCondLst>
                                        </p:cTn>
                                        <p:tgtEl>
                                          <p:spTgt spid="10353">
                                            <p:txEl>
                                              <p:pRg st="6" end="6"/>
                                            </p:txEl>
                                          </p:spTgt>
                                        </p:tgtEl>
                                        <p:attrNameLst>
                                          <p:attrName>style.visibility</p:attrName>
                                        </p:attrNameLst>
                                      </p:cBhvr>
                                      <p:to>
                                        <p:strVal val="visible"/>
                                      </p:to>
                                    </p:set>
                                    <p:animEffect transition="in" filter="wipe(left)">
                                      <p:cBhvr>
                                        <p:cTn id="67" dur="500"/>
                                        <p:tgtEl>
                                          <p:spTgt spid="10353">
                                            <p:txEl>
                                              <p:pRg st="6" end="6"/>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22" presetClass="entr" presetSubtype="8" fill="hold" grpId="0" nodeType="clickEffect">
                                  <p:stCondLst>
                                    <p:cond delay="0"/>
                                  </p:stCondLst>
                                  <p:childTnLst>
                                    <p:set>
                                      <p:cBhvr>
                                        <p:cTn id="71" dur="1" fill="hold">
                                          <p:stCondLst>
                                            <p:cond delay="0"/>
                                          </p:stCondLst>
                                        </p:cTn>
                                        <p:tgtEl>
                                          <p:spTgt spid="10353">
                                            <p:txEl>
                                              <p:pRg st="7" end="7"/>
                                            </p:txEl>
                                          </p:spTgt>
                                        </p:tgtEl>
                                        <p:attrNameLst>
                                          <p:attrName>style.visibility</p:attrName>
                                        </p:attrNameLst>
                                      </p:cBhvr>
                                      <p:to>
                                        <p:strVal val="visible"/>
                                      </p:to>
                                    </p:set>
                                    <p:animEffect transition="in" filter="wipe(left)">
                                      <p:cBhvr>
                                        <p:cTn id="72" dur="500"/>
                                        <p:tgtEl>
                                          <p:spTgt spid="10353">
                                            <p:txEl>
                                              <p:pRg st="7" end="7"/>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22" presetClass="entr" presetSubtype="8" fill="hold" grpId="0" nodeType="clickEffect">
                                  <p:stCondLst>
                                    <p:cond delay="0"/>
                                  </p:stCondLst>
                                  <p:childTnLst>
                                    <p:set>
                                      <p:cBhvr>
                                        <p:cTn id="76" dur="1" fill="hold">
                                          <p:stCondLst>
                                            <p:cond delay="0"/>
                                          </p:stCondLst>
                                        </p:cTn>
                                        <p:tgtEl>
                                          <p:spTgt spid="10353">
                                            <p:txEl>
                                              <p:pRg st="8" end="8"/>
                                            </p:txEl>
                                          </p:spTgt>
                                        </p:tgtEl>
                                        <p:attrNameLst>
                                          <p:attrName>style.visibility</p:attrName>
                                        </p:attrNameLst>
                                      </p:cBhvr>
                                      <p:to>
                                        <p:strVal val="visible"/>
                                      </p:to>
                                    </p:set>
                                    <p:animEffect transition="in" filter="wipe(left)">
                                      <p:cBhvr>
                                        <p:cTn id="77" dur="500"/>
                                        <p:tgtEl>
                                          <p:spTgt spid="10353">
                                            <p:txEl>
                                              <p:pRg st="8" end="8"/>
                                            </p:txEl>
                                          </p:spTgt>
                                        </p:tgtEl>
                                      </p:cBhvr>
                                    </p:animEffect>
                                  </p:childTnLst>
                                </p:cTn>
                              </p:par>
                            </p:childTnLst>
                          </p:cTn>
                        </p:par>
                      </p:childTnLst>
                    </p:cTn>
                  </p:par>
                  <p:par>
                    <p:cTn id="78" fill="hold">
                      <p:stCondLst>
                        <p:cond delay="indefinite"/>
                      </p:stCondLst>
                      <p:childTnLst>
                        <p:par>
                          <p:cTn id="79" fill="hold">
                            <p:stCondLst>
                              <p:cond delay="0"/>
                            </p:stCondLst>
                            <p:childTnLst>
                              <p:par>
                                <p:cTn id="80" presetID="22" presetClass="entr" presetSubtype="8" fill="hold" grpId="0" nodeType="clickEffect">
                                  <p:stCondLst>
                                    <p:cond delay="0"/>
                                  </p:stCondLst>
                                  <p:childTnLst>
                                    <p:set>
                                      <p:cBhvr>
                                        <p:cTn id="81" dur="1" fill="hold">
                                          <p:stCondLst>
                                            <p:cond delay="0"/>
                                          </p:stCondLst>
                                        </p:cTn>
                                        <p:tgtEl>
                                          <p:spTgt spid="10353">
                                            <p:txEl>
                                              <p:pRg st="9" end="9"/>
                                            </p:txEl>
                                          </p:spTgt>
                                        </p:tgtEl>
                                        <p:attrNameLst>
                                          <p:attrName>style.visibility</p:attrName>
                                        </p:attrNameLst>
                                      </p:cBhvr>
                                      <p:to>
                                        <p:strVal val="visible"/>
                                      </p:to>
                                    </p:set>
                                    <p:animEffect transition="in" filter="wipe(left)">
                                      <p:cBhvr>
                                        <p:cTn id="82" dur="500"/>
                                        <p:tgtEl>
                                          <p:spTgt spid="10353">
                                            <p:txEl>
                                              <p:pRg st="9" end="9"/>
                                            </p:txEl>
                                          </p:spTgt>
                                        </p:tgtEl>
                                      </p:cBhvr>
                                    </p:animEffect>
                                  </p:childTnLst>
                                </p:cTn>
                              </p:par>
                            </p:childTnLst>
                          </p:cTn>
                        </p:par>
                      </p:childTnLst>
                    </p:cTn>
                  </p:par>
                  <p:par>
                    <p:cTn id="83" fill="hold">
                      <p:stCondLst>
                        <p:cond delay="indefinite"/>
                      </p:stCondLst>
                      <p:childTnLst>
                        <p:par>
                          <p:cTn id="84" fill="hold">
                            <p:stCondLst>
                              <p:cond delay="0"/>
                            </p:stCondLst>
                            <p:childTnLst>
                              <p:par>
                                <p:cTn id="85" presetID="22" presetClass="entr" presetSubtype="2" fill="hold" grpId="0" nodeType="clickEffect">
                                  <p:stCondLst>
                                    <p:cond delay="0"/>
                                  </p:stCondLst>
                                  <p:childTnLst>
                                    <p:set>
                                      <p:cBhvr>
                                        <p:cTn id="86" dur="1" fill="hold">
                                          <p:stCondLst>
                                            <p:cond delay="0"/>
                                          </p:stCondLst>
                                        </p:cTn>
                                        <p:tgtEl>
                                          <p:spTgt spid="10355"/>
                                        </p:tgtEl>
                                        <p:attrNameLst>
                                          <p:attrName>style.visibility</p:attrName>
                                        </p:attrNameLst>
                                      </p:cBhvr>
                                      <p:to>
                                        <p:strVal val="visible"/>
                                      </p:to>
                                    </p:set>
                                    <p:animEffect transition="in" filter="wipe(right)">
                                      <p:cBhvr>
                                        <p:cTn id="87" dur="500"/>
                                        <p:tgtEl>
                                          <p:spTgt spid="103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38" grpId="0" autoUpdateAnimBg="0"/>
      <p:bldP spid="10353" grpId="0" build="p" autoUpdateAnimBg="0"/>
      <p:bldP spid="10355"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338" name="Group 74"/>
          <p:cNvGraphicFramePr>
            <a:graphicFrameLocks noGrp="1"/>
          </p:cNvGraphicFramePr>
          <p:nvPr>
            <p:ph type="tbl" idx="1"/>
          </p:nvPr>
        </p:nvGraphicFramePr>
        <p:xfrm>
          <a:off x="76200" y="152400"/>
          <a:ext cx="8915400" cy="6553200"/>
        </p:xfrm>
        <a:graphic>
          <a:graphicData uri="http://schemas.openxmlformats.org/drawingml/2006/table">
            <a:tbl>
              <a:tblPr/>
              <a:tblGrid>
                <a:gridCol w="990600"/>
                <a:gridCol w="1981200"/>
                <a:gridCol w="2971800"/>
                <a:gridCol w="2971800"/>
              </a:tblGrid>
              <a:tr h="6553200">
                <a:tc>
                  <a:txBody>
                    <a:bodyPr/>
                    <a:lstStyle/>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US" sz="3200" b="0" i="0" u="none" strike="noStrike" cap="none" normalizeH="0" baseline="0" dirty="0" smtClean="0">
                          <a:ln>
                            <a:noFill/>
                          </a:ln>
                          <a:solidFill>
                            <a:srgbClr val="0066FF"/>
                          </a:solidFill>
                          <a:effectLst/>
                          <a:latin typeface="Arial Narrow" pitchFamily="34" charset="0"/>
                          <a:cs typeface="Times New Roman" pitchFamily="18" charset="0"/>
                        </a:rPr>
                        <a:t>2</a:t>
                      </a:r>
                      <a:r>
                        <a:rPr kumimoji="0" lang="en-US" sz="3200" b="0" i="0" u="none" strike="noStrike" cap="none" normalizeH="0" baseline="30000" dirty="0" smtClean="0">
                          <a:ln>
                            <a:noFill/>
                          </a:ln>
                          <a:solidFill>
                            <a:srgbClr val="0066FF"/>
                          </a:solidFill>
                          <a:effectLst/>
                          <a:latin typeface="Arial Narrow" pitchFamily="34" charset="0"/>
                          <a:cs typeface="Times New Roman" pitchFamily="18" charset="0"/>
                        </a:rPr>
                        <a:t>nd</a:t>
                      </a:r>
                      <a:r>
                        <a:rPr kumimoji="0" lang="en-US" sz="3200" b="0" i="0" u="none" strike="noStrike" cap="none" normalizeH="0" baseline="0" dirty="0" smtClean="0">
                          <a:ln>
                            <a:noFill/>
                          </a:ln>
                          <a:solidFill>
                            <a:srgbClr val="0066FF"/>
                          </a:solidFill>
                          <a:effectLst/>
                          <a:latin typeface="Arial Narrow" pitchFamily="34" charset="0"/>
                          <a:cs typeface="Times New Roman" pitchFamily="18" charset="0"/>
                        </a:rPr>
                        <a:t> order</a:t>
                      </a:r>
                      <a:endParaRPr kumimoji="0" lang="en-US" sz="2000" b="0" i="0" u="none" strike="noStrike" cap="none" normalizeH="0" baseline="0" dirty="0" smtClean="0">
                        <a:ln>
                          <a:noFill/>
                        </a:ln>
                        <a:solidFill>
                          <a:srgbClr val="0066FF"/>
                        </a:solidFill>
                        <a:effectLst/>
                        <a:latin typeface="Arial Narrow" pitchFamily="34" charset="0"/>
                        <a:cs typeface="Times New Roman" pitchFamily="18" charset="0"/>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endParaRPr kumimoji="0" lang="en-US" sz="3200" b="0" i="0" u="none" strike="noStrike" cap="none" normalizeH="0" baseline="0" dirty="0" smtClean="0">
                        <a:ln>
                          <a:noFill/>
                        </a:ln>
                        <a:solidFill>
                          <a:srgbClr val="0066FF"/>
                        </a:solidFill>
                        <a:effectLst/>
                        <a:latin typeface="Arial Narrow" pitchFamily="34"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endParaRPr kumimoji="0" lang="en-US" sz="3200" b="0" i="0" u="none" strike="noStrike" cap="none" normalizeH="0" baseline="0" dirty="0" smtClean="0">
                        <a:ln>
                          <a:noFill/>
                        </a:ln>
                        <a:solidFill>
                          <a:srgbClr val="0066FF"/>
                        </a:solidFill>
                        <a:effectLst/>
                        <a:latin typeface="Arial Narrow" pitchFamily="34"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70000"/>
                        </a:lnSpc>
                        <a:spcBef>
                          <a:spcPct val="20000"/>
                        </a:spcBef>
                        <a:spcAft>
                          <a:spcPct val="0"/>
                        </a:spcAft>
                        <a:buClr>
                          <a:schemeClr val="tx2"/>
                        </a:buClr>
                        <a:buSzPct val="75000"/>
                        <a:buFont typeface="Wingdings" pitchFamily="2" charset="2"/>
                        <a:buNone/>
                        <a:tabLst/>
                      </a:pPr>
                      <a:endParaRPr kumimoji="0" lang="en-US" sz="3200" b="0" i="0" u="none" strike="noStrike" cap="none" normalizeH="0" baseline="30000" smtClean="0">
                        <a:ln>
                          <a:noFill/>
                        </a:ln>
                        <a:solidFill>
                          <a:srgbClr val="0066FF"/>
                        </a:solidFill>
                        <a:effectLst/>
                        <a:latin typeface="Arial Narrow" pitchFamily="34" charset="0"/>
                        <a:cs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7178" name="Slide Number Placeholder 3"/>
          <p:cNvSpPr>
            <a:spLocks noGrp="1"/>
          </p:cNvSpPr>
          <p:nvPr>
            <p:ph type="sldNum" sz="quarter" idx="10"/>
          </p:nvPr>
        </p:nvSpPr>
        <p:spPr>
          <a:noFill/>
        </p:spPr>
        <p:txBody>
          <a:bodyPr/>
          <a:lstStyle/>
          <a:p>
            <a:fld id="{6CF5D8C2-9813-466C-AC0D-74DCC0E86B44}" type="slidenum">
              <a:rPr lang="en-US" smtClean="0"/>
              <a:pPr/>
              <a:t>17</a:t>
            </a:fld>
            <a:endParaRPr lang="en-US" smtClean="0"/>
          </a:p>
        </p:txBody>
      </p:sp>
      <p:grpSp>
        <p:nvGrpSpPr>
          <p:cNvPr id="2" name="Group 33"/>
          <p:cNvGrpSpPr>
            <a:grpSpLocks/>
          </p:cNvGrpSpPr>
          <p:nvPr/>
        </p:nvGrpSpPr>
        <p:grpSpPr bwMode="auto">
          <a:xfrm>
            <a:off x="3200400" y="5257800"/>
            <a:ext cx="2286000" cy="1447800"/>
            <a:chOff x="960" y="2832"/>
            <a:chExt cx="1440" cy="1248"/>
          </a:xfrm>
        </p:grpSpPr>
        <p:sp>
          <p:nvSpPr>
            <p:cNvPr id="7200" name="Line 25"/>
            <p:cNvSpPr>
              <a:spLocks noChangeShapeType="1"/>
            </p:cNvSpPr>
            <p:nvPr/>
          </p:nvSpPr>
          <p:spPr bwMode="auto">
            <a:xfrm>
              <a:off x="1504" y="2832"/>
              <a:ext cx="0" cy="932"/>
            </a:xfrm>
            <a:prstGeom prst="line">
              <a:avLst/>
            </a:prstGeom>
            <a:noFill/>
            <a:ln w="28575">
              <a:solidFill>
                <a:srgbClr val="000000"/>
              </a:solidFill>
              <a:round/>
              <a:headEnd/>
              <a:tailEnd/>
            </a:ln>
          </p:spPr>
          <p:txBody>
            <a:bodyPr/>
            <a:lstStyle/>
            <a:p>
              <a:endParaRPr lang="en-US"/>
            </a:p>
          </p:txBody>
        </p:sp>
        <p:sp>
          <p:nvSpPr>
            <p:cNvPr id="7201" name="Line 26"/>
            <p:cNvSpPr>
              <a:spLocks noChangeShapeType="1"/>
            </p:cNvSpPr>
            <p:nvPr/>
          </p:nvSpPr>
          <p:spPr bwMode="auto">
            <a:xfrm>
              <a:off x="1504" y="3764"/>
              <a:ext cx="896" cy="0"/>
            </a:xfrm>
            <a:prstGeom prst="line">
              <a:avLst/>
            </a:prstGeom>
            <a:noFill/>
            <a:ln w="28575">
              <a:solidFill>
                <a:srgbClr val="000000"/>
              </a:solidFill>
              <a:round/>
              <a:headEnd/>
              <a:tailEnd/>
            </a:ln>
          </p:spPr>
          <p:txBody>
            <a:bodyPr/>
            <a:lstStyle/>
            <a:p>
              <a:endParaRPr lang="en-US"/>
            </a:p>
          </p:txBody>
        </p:sp>
        <p:sp>
          <p:nvSpPr>
            <p:cNvPr id="7202" name="Line 27"/>
            <p:cNvSpPr>
              <a:spLocks noChangeShapeType="1"/>
            </p:cNvSpPr>
            <p:nvPr/>
          </p:nvSpPr>
          <p:spPr bwMode="auto">
            <a:xfrm flipH="1">
              <a:off x="1584" y="2976"/>
              <a:ext cx="720" cy="672"/>
            </a:xfrm>
            <a:prstGeom prst="line">
              <a:avLst/>
            </a:prstGeom>
            <a:noFill/>
            <a:ln w="57150">
              <a:solidFill>
                <a:srgbClr val="000000"/>
              </a:solidFill>
              <a:round/>
              <a:headEnd/>
              <a:tailEnd/>
            </a:ln>
          </p:spPr>
          <p:txBody>
            <a:bodyPr/>
            <a:lstStyle/>
            <a:p>
              <a:endParaRPr lang="en-US"/>
            </a:p>
          </p:txBody>
        </p:sp>
        <p:sp>
          <p:nvSpPr>
            <p:cNvPr id="7203" name="Text Box 28"/>
            <p:cNvSpPr txBox="1">
              <a:spLocks noChangeArrowheads="1"/>
            </p:cNvSpPr>
            <p:nvPr/>
          </p:nvSpPr>
          <p:spPr bwMode="auto">
            <a:xfrm>
              <a:off x="960" y="3129"/>
              <a:ext cx="624" cy="393"/>
            </a:xfrm>
            <a:prstGeom prst="rect">
              <a:avLst/>
            </a:prstGeom>
            <a:noFill/>
            <a:ln w="28575">
              <a:noFill/>
              <a:miter lim="800000"/>
              <a:headEnd/>
              <a:tailEnd/>
            </a:ln>
          </p:spPr>
          <p:txBody>
            <a:bodyPr/>
            <a:lstStyle/>
            <a:p>
              <a:pPr eaLnBrk="0" hangingPunct="0"/>
              <a:r>
                <a:rPr lang="en-US" b="1" dirty="0">
                  <a:solidFill>
                    <a:srgbClr val="FF0000"/>
                  </a:solidFill>
                </a:rPr>
                <a:t>1 / [A]</a:t>
              </a:r>
              <a:r>
                <a:rPr lang="en-US" b="1" baseline="-25000" dirty="0">
                  <a:solidFill>
                    <a:srgbClr val="FF0000"/>
                  </a:solidFill>
                </a:rPr>
                <a:t>t</a:t>
              </a:r>
            </a:p>
          </p:txBody>
        </p:sp>
        <p:sp>
          <p:nvSpPr>
            <p:cNvPr id="7204" name="Text Box 29"/>
            <p:cNvSpPr txBox="1">
              <a:spLocks noChangeArrowheads="1"/>
            </p:cNvSpPr>
            <p:nvPr/>
          </p:nvSpPr>
          <p:spPr bwMode="auto">
            <a:xfrm>
              <a:off x="1566" y="3764"/>
              <a:ext cx="610" cy="316"/>
            </a:xfrm>
            <a:prstGeom prst="rect">
              <a:avLst/>
            </a:prstGeom>
            <a:noFill/>
            <a:ln w="28575">
              <a:noFill/>
              <a:miter lim="800000"/>
              <a:headEnd/>
              <a:tailEnd/>
            </a:ln>
          </p:spPr>
          <p:txBody>
            <a:bodyPr/>
            <a:lstStyle/>
            <a:p>
              <a:pPr eaLnBrk="0" hangingPunct="0"/>
              <a:r>
                <a:rPr lang="en-US" b="1" dirty="0">
                  <a:solidFill>
                    <a:srgbClr val="FF0000"/>
                  </a:solidFill>
                </a:rPr>
                <a:t>Time</a:t>
              </a:r>
            </a:p>
          </p:txBody>
        </p:sp>
      </p:grpSp>
      <p:graphicFrame>
        <p:nvGraphicFramePr>
          <p:cNvPr id="7170" name="Object 35"/>
          <p:cNvGraphicFramePr>
            <a:graphicFrameLocks noChangeAspect="1"/>
          </p:cNvGraphicFramePr>
          <p:nvPr/>
        </p:nvGraphicFramePr>
        <p:xfrm>
          <a:off x="1066800" y="609600"/>
          <a:ext cx="2057400" cy="911225"/>
        </p:xfrm>
        <a:graphic>
          <a:graphicData uri="http://schemas.openxmlformats.org/presentationml/2006/ole">
            <p:oleObj spid="_x0000_s7170" name="Equation" r:id="rId4" imgW="888840" imgH="393480" progId="Equation.3">
              <p:embed/>
            </p:oleObj>
          </a:graphicData>
        </a:graphic>
      </p:graphicFrame>
      <p:graphicFrame>
        <p:nvGraphicFramePr>
          <p:cNvPr id="11300" name="Object 36"/>
          <p:cNvGraphicFramePr>
            <a:graphicFrameLocks noChangeAspect="1"/>
          </p:cNvGraphicFramePr>
          <p:nvPr/>
        </p:nvGraphicFramePr>
        <p:xfrm>
          <a:off x="1066800" y="1768475"/>
          <a:ext cx="2014538" cy="568325"/>
        </p:xfrm>
        <a:graphic>
          <a:graphicData uri="http://schemas.openxmlformats.org/presentationml/2006/ole">
            <p:oleObj spid="_x0000_s7171" name="Equation" r:id="rId5" imgW="812520" imgH="228600" progId="Equation.3">
              <p:embed/>
            </p:oleObj>
          </a:graphicData>
        </a:graphic>
      </p:graphicFrame>
      <p:graphicFrame>
        <p:nvGraphicFramePr>
          <p:cNvPr id="11301" name="Object 37"/>
          <p:cNvGraphicFramePr>
            <a:graphicFrameLocks noChangeAspect="1"/>
          </p:cNvGraphicFramePr>
          <p:nvPr/>
        </p:nvGraphicFramePr>
        <p:xfrm>
          <a:off x="914400" y="2408238"/>
          <a:ext cx="2185988" cy="487362"/>
        </p:xfrm>
        <a:graphic>
          <a:graphicData uri="http://schemas.openxmlformats.org/presentationml/2006/ole">
            <p:oleObj spid="_x0000_s7172" name="Equation" r:id="rId6" imgW="914400" imgH="203040" progId="Equation.3">
              <p:embed/>
            </p:oleObj>
          </a:graphicData>
        </a:graphic>
      </p:graphicFrame>
      <p:graphicFrame>
        <p:nvGraphicFramePr>
          <p:cNvPr id="11302" name="Object 38"/>
          <p:cNvGraphicFramePr>
            <a:graphicFrameLocks noChangeAspect="1"/>
          </p:cNvGraphicFramePr>
          <p:nvPr/>
        </p:nvGraphicFramePr>
        <p:xfrm>
          <a:off x="3336925" y="4070350"/>
          <a:ext cx="2225675" cy="958850"/>
        </p:xfrm>
        <a:graphic>
          <a:graphicData uri="http://schemas.openxmlformats.org/presentationml/2006/ole">
            <p:oleObj spid="_x0000_s7173" name="Equation" r:id="rId7" imgW="1002960" imgH="431640" progId="Equation.3">
              <p:embed/>
            </p:oleObj>
          </a:graphicData>
        </a:graphic>
      </p:graphicFrame>
      <p:sp>
        <p:nvSpPr>
          <p:cNvPr id="11331" name="Rectangle 67"/>
          <p:cNvSpPr>
            <a:spLocks noChangeArrowheads="1"/>
          </p:cNvSpPr>
          <p:nvPr/>
        </p:nvSpPr>
        <p:spPr bwMode="auto">
          <a:xfrm>
            <a:off x="6019800" y="914400"/>
            <a:ext cx="3124200" cy="5133975"/>
          </a:xfrm>
          <a:prstGeom prst="rect">
            <a:avLst/>
          </a:prstGeom>
          <a:noFill/>
          <a:ln w="9525">
            <a:noFill/>
            <a:miter lim="800000"/>
            <a:headEnd/>
            <a:tailEnd/>
          </a:ln>
        </p:spPr>
        <p:txBody>
          <a:bodyPr>
            <a:spAutoFit/>
          </a:bodyPr>
          <a:lstStyle/>
          <a:p>
            <a:pPr algn="ctr">
              <a:lnSpc>
                <a:spcPct val="70000"/>
              </a:lnSpc>
              <a:spcBef>
                <a:spcPct val="50000"/>
              </a:spcBef>
              <a:buClr>
                <a:schemeClr val="tx2"/>
              </a:buClr>
              <a:buSzPct val="75000"/>
              <a:buFont typeface="Wingdings" pitchFamily="2" charset="2"/>
              <a:buNone/>
            </a:pPr>
            <a:r>
              <a:rPr lang="en-US" sz="2800">
                <a:solidFill>
                  <a:srgbClr val="0066FF"/>
                </a:solidFill>
                <a:cs typeface="Times New Roman" pitchFamily="18" charset="0"/>
              </a:rPr>
              <a:t>1/[A]</a:t>
            </a:r>
            <a:r>
              <a:rPr lang="en-US" sz="2800" baseline="-30000">
                <a:solidFill>
                  <a:srgbClr val="0066FF"/>
                </a:solidFill>
                <a:cs typeface="Times New Roman" pitchFamily="18" charset="0"/>
              </a:rPr>
              <a:t>t</a:t>
            </a:r>
            <a:r>
              <a:rPr lang="en-US" sz="2800">
                <a:solidFill>
                  <a:srgbClr val="0066FF"/>
                </a:solidFill>
                <a:cs typeface="Times New Roman" pitchFamily="18" charset="0"/>
              </a:rPr>
              <a:t> = kt + 1/[A</a:t>
            </a:r>
            <a:r>
              <a:rPr lang="en-US" sz="2800" baseline="-30000">
                <a:solidFill>
                  <a:srgbClr val="0066FF"/>
                </a:solidFill>
                <a:cs typeface="Times New Roman" pitchFamily="18" charset="0"/>
              </a:rPr>
              <a:t>0</a:t>
            </a:r>
            <a:r>
              <a:rPr lang="en-US" sz="2800">
                <a:solidFill>
                  <a:srgbClr val="0066FF"/>
                </a:solidFill>
                <a:cs typeface="Times New Roman" pitchFamily="18" charset="0"/>
              </a:rPr>
              <a:t>]</a:t>
            </a:r>
          </a:p>
          <a:p>
            <a:pPr algn="ctr">
              <a:lnSpc>
                <a:spcPct val="70000"/>
              </a:lnSpc>
              <a:spcBef>
                <a:spcPct val="50000"/>
              </a:spcBef>
              <a:buClr>
                <a:schemeClr val="tx2"/>
              </a:buClr>
              <a:buSzPct val="75000"/>
              <a:buFont typeface="Wingdings" pitchFamily="2" charset="2"/>
              <a:buNone/>
            </a:pPr>
            <a:r>
              <a:rPr lang="en-US" sz="2800">
                <a:solidFill>
                  <a:srgbClr val="0066FF"/>
                </a:solidFill>
                <a:cs typeface="Times New Roman" pitchFamily="18" charset="0"/>
              </a:rPr>
              <a:t>(1/M) = (k)(s)+(1/M)</a:t>
            </a:r>
          </a:p>
          <a:p>
            <a:pPr algn="ctr">
              <a:lnSpc>
                <a:spcPct val="70000"/>
              </a:lnSpc>
              <a:spcBef>
                <a:spcPct val="50000"/>
              </a:spcBef>
              <a:buClr>
                <a:schemeClr val="tx2"/>
              </a:buClr>
              <a:buSzPct val="75000"/>
              <a:buFont typeface="Wingdings" pitchFamily="2" charset="2"/>
              <a:buNone/>
            </a:pPr>
            <a:endParaRPr lang="en-US" sz="2800">
              <a:solidFill>
                <a:srgbClr val="0066FF"/>
              </a:solidFill>
              <a:cs typeface="Times New Roman" pitchFamily="18" charset="0"/>
            </a:endParaRPr>
          </a:p>
          <a:p>
            <a:pPr algn="ctr">
              <a:lnSpc>
                <a:spcPct val="70000"/>
              </a:lnSpc>
              <a:spcBef>
                <a:spcPct val="50000"/>
              </a:spcBef>
              <a:buClr>
                <a:schemeClr val="tx2"/>
              </a:buClr>
              <a:buSzPct val="75000"/>
              <a:buFont typeface="Wingdings" pitchFamily="2" charset="2"/>
              <a:buNone/>
            </a:pPr>
            <a:r>
              <a:rPr lang="en-US" sz="2800">
                <a:solidFill>
                  <a:schemeClr val="bg1"/>
                </a:solidFill>
                <a:cs typeface="Times New Roman" pitchFamily="18" charset="0"/>
              </a:rPr>
              <a:t>therefore</a:t>
            </a:r>
          </a:p>
          <a:p>
            <a:pPr algn="ctr">
              <a:lnSpc>
                <a:spcPct val="70000"/>
              </a:lnSpc>
              <a:spcBef>
                <a:spcPct val="50000"/>
              </a:spcBef>
              <a:buClr>
                <a:schemeClr val="tx2"/>
              </a:buClr>
              <a:buSzPct val="75000"/>
              <a:buFont typeface="Wingdings" pitchFamily="2" charset="2"/>
              <a:buNone/>
            </a:pPr>
            <a:r>
              <a:rPr lang="en-US" sz="2800">
                <a:solidFill>
                  <a:srgbClr val="0066FF"/>
                </a:solidFill>
                <a:cs typeface="Times New Roman" pitchFamily="18" charset="0"/>
              </a:rPr>
              <a:t>(k)(s) = (1/M)</a:t>
            </a:r>
          </a:p>
          <a:p>
            <a:pPr algn="ctr">
              <a:lnSpc>
                <a:spcPct val="70000"/>
              </a:lnSpc>
              <a:spcBef>
                <a:spcPct val="50000"/>
              </a:spcBef>
              <a:buClr>
                <a:schemeClr val="tx2"/>
              </a:buClr>
              <a:buSzPct val="75000"/>
              <a:buFont typeface="Wingdings" pitchFamily="2" charset="2"/>
              <a:buNone/>
            </a:pPr>
            <a:r>
              <a:rPr lang="en-US" sz="2800">
                <a:solidFill>
                  <a:schemeClr val="bg1"/>
                </a:solidFill>
                <a:cs typeface="Times New Roman" pitchFamily="18" charset="0"/>
              </a:rPr>
              <a:t>so</a:t>
            </a:r>
          </a:p>
          <a:p>
            <a:pPr algn="ctr">
              <a:lnSpc>
                <a:spcPct val="70000"/>
              </a:lnSpc>
              <a:spcBef>
                <a:spcPct val="50000"/>
              </a:spcBef>
              <a:buClr>
                <a:schemeClr val="tx2"/>
              </a:buClr>
              <a:buSzPct val="75000"/>
              <a:buFont typeface="Wingdings" pitchFamily="2" charset="2"/>
              <a:buNone/>
            </a:pPr>
            <a:r>
              <a:rPr lang="en-US" sz="2800">
                <a:solidFill>
                  <a:srgbClr val="0066FF"/>
                </a:solidFill>
                <a:cs typeface="Times New Roman" pitchFamily="18" charset="0"/>
              </a:rPr>
              <a:t>(k) = 1/(M•s)</a:t>
            </a:r>
          </a:p>
          <a:p>
            <a:pPr algn="ctr">
              <a:lnSpc>
                <a:spcPct val="70000"/>
              </a:lnSpc>
              <a:spcBef>
                <a:spcPct val="50000"/>
              </a:spcBef>
              <a:buClr>
                <a:schemeClr val="tx2"/>
              </a:buClr>
              <a:buSzPct val="75000"/>
              <a:buFont typeface="Wingdings" pitchFamily="2" charset="2"/>
              <a:buNone/>
            </a:pPr>
            <a:r>
              <a:rPr lang="en-US" sz="2800">
                <a:solidFill>
                  <a:schemeClr val="bg1"/>
                </a:solidFill>
                <a:cs typeface="Times New Roman" pitchFamily="18" charset="0"/>
              </a:rPr>
              <a:t>or</a:t>
            </a:r>
          </a:p>
          <a:p>
            <a:pPr algn="ctr">
              <a:lnSpc>
                <a:spcPct val="70000"/>
              </a:lnSpc>
              <a:spcBef>
                <a:spcPct val="50000"/>
              </a:spcBef>
              <a:buClr>
                <a:schemeClr val="tx2"/>
              </a:buClr>
              <a:buSzPct val="75000"/>
              <a:buFont typeface="Wingdings" pitchFamily="2" charset="2"/>
              <a:buNone/>
            </a:pPr>
            <a:r>
              <a:rPr lang="en-US" sz="2800">
                <a:solidFill>
                  <a:srgbClr val="0066FF"/>
                </a:solidFill>
                <a:cs typeface="Times New Roman" pitchFamily="18" charset="0"/>
              </a:rPr>
              <a:t>(k) = mol</a:t>
            </a:r>
            <a:r>
              <a:rPr lang="en-US" sz="2800" baseline="30000">
                <a:solidFill>
                  <a:srgbClr val="0066FF"/>
                </a:solidFill>
                <a:cs typeface="Times New Roman" pitchFamily="18" charset="0"/>
              </a:rPr>
              <a:t>-1</a:t>
            </a:r>
            <a:r>
              <a:rPr lang="en-US" sz="2800">
                <a:solidFill>
                  <a:srgbClr val="0066FF"/>
                </a:solidFill>
                <a:cs typeface="Times New Roman" pitchFamily="18" charset="0"/>
              </a:rPr>
              <a:t>·L·s</a:t>
            </a:r>
            <a:r>
              <a:rPr lang="en-US" sz="2800" baseline="30000">
                <a:solidFill>
                  <a:srgbClr val="0066FF"/>
                </a:solidFill>
                <a:cs typeface="Times New Roman" pitchFamily="18" charset="0"/>
              </a:rPr>
              <a:t>-1</a:t>
            </a:r>
            <a:endParaRPr lang="en-US" sz="2800">
              <a:solidFill>
                <a:srgbClr val="0066FF"/>
              </a:solidFill>
              <a:cs typeface="Times New Roman" pitchFamily="18" charset="0"/>
            </a:endParaRPr>
          </a:p>
          <a:p>
            <a:pPr algn="ctr">
              <a:spcBef>
                <a:spcPct val="50000"/>
              </a:spcBef>
              <a:buClr>
                <a:schemeClr val="tx2"/>
              </a:buClr>
              <a:buSzPct val="75000"/>
              <a:buFont typeface="Wingdings" pitchFamily="2" charset="2"/>
              <a:buNone/>
            </a:pPr>
            <a:r>
              <a:rPr lang="en-US" sz="2800">
                <a:solidFill>
                  <a:srgbClr val="0066FF"/>
                </a:solidFill>
                <a:cs typeface="Times New Roman" pitchFamily="18" charset="0"/>
              </a:rPr>
              <a:t>(k) = M</a:t>
            </a:r>
            <a:r>
              <a:rPr lang="en-US" sz="2800" baseline="30000">
                <a:solidFill>
                  <a:srgbClr val="0066FF"/>
                </a:solidFill>
                <a:cs typeface="Times New Roman" pitchFamily="18" charset="0"/>
              </a:rPr>
              <a:t>-1</a:t>
            </a:r>
            <a:r>
              <a:rPr lang="en-US" sz="2800">
                <a:solidFill>
                  <a:srgbClr val="0066FF"/>
                </a:solidFill>
                <a:cs typeface="Times New Roman" pitchFamily="18" charset="0"/>
              </a:rPr>
              <a:t>·s</a:t>
            </a:r>
            <a:r>
              <a:rPr lang="en-US" sz="2800" baseline="30000">
                <a:solidFill>
                  <a:srgbClr val="0066FF"/>
                </a:solidFill>
                <a:cs typeface="Times New Roman" pitchFamily="18" charset="0"/>
              </a:rPr>
              <a:t>-1</a:t>
            </a:r>
          </a:p>
        </p:txBody>
      </p:sp>
      <p:sp>
        <p:nvSpPr>
          <p:cNvPr id="11332" name="Freeform 68"/>
          <p:cNvSpPr>
            <a:spLocks/>
          </p:cNvSpPr>
          <p:nvPr/>
        </p:nvSpPr>
        <p:spPr bwMode="auto">
          <a:xfrm>
            <a:off x="4730750" y="5949950"/>
            <a:ext cx="3127375" cy="755650"/>
          </a:xfrm>
          <a:custGeom>
            <a:avLst/>
            <a:gdLst>
              <a:gd name="T0" fmla="*/ 2147483647 w 1970"/>
              <a:gd name="T1" fmla="*/ 2147483647 h 476"/>
              <a:gd name="T2" fmla="*/ 2147483647 w 1970"/>
              <a:gd name="T3" fmla="*/ 2147483647 h 476"/>
              <a:gd name="T4" fmla="*/ 2147483647 w 1970"/>
              <a:gd name="T5" fmla="*/ 2147483647 h 476"/>
              <a:gd name="T6" fmla="*/ 0 w 1970"/>
              <a:gd name="T7" fmla="*/ 0 h 476"/>
              <a:gd name="T8" fmla="*/ 0 60000 65536"/>
              <a:gd name="T9" fmla="*/ 0 60000 65536"/>
              <a:gd name="T10" fmla="*/ 0 60000 65536"/>
              <a:gd name="T11" fmla="*/ 0 60000 65536"/>
              <a:gd name="T12" fmla="*/ 0 w 1970"/>
              <a:gd name="T13" fmla="*/ 0 h 476"/>
              <a:gd name="T14" fmla="*/ 1970 w 1970"/>
              <a:gd name="T15" fmla="*/ 476 h 476"/>
            </a:gdLst>
            <a:ahLst/>
            <a:cxnLst>
              <a:cxn ang="T8">
                <a:pos x="T0" y="T1"/>
              </a:cxn>
              <a:cxn ang="T9">
                <a:pos x="T2" y="T3"/>
              </a:cxn>
              <a:cxn ang="T10">
                <a:pos x="T4" y="T5"/>
              </a:cxn>
              <a:cxn ang="T11">
                <a:pos x="T6" y="T7"/>
              </a:cxn>
            </a:cxnLst>
            <a:rect l="T12" t="T13" r="T14" b="T15"/>
            <a:pathLst>
              <a:path w="1970" h="476">
                <a:moveTo>
                  <a:pt x="1970" y="59"/>
                </a:moveTo>
                <a:lnTo>
                  <a:pt x="1338" y="476"/>
                </a:lnTo>
                <a:lnTo>
                  <a:pt x="565" y="427"/>
                </a:lnTo>
                <a:lnTo>
                  <a:pt x="0" y="0"/>
                </a:lnTo>
              </a:path>
            </a:pathLst>
          </a:custGeom>
          <a:noFill/>
          <a:ln w="57150">
            <a:solidFill>
              <a:srgbClr val="FFFF00"/>
            </a:solidFill>
            <a:round/>
            <a:headEnd/>
            <a:tailEnd type="triangle" w="med" len="med"/>
          </a:ln>
        </p:spPr>
        <p:txBody>
          <a:bodyPr wrap="none"/>
          <a:lstStyle/>
          <a:p>
            <a:endParaRPr lang="en-US"/>
          </a:p>
        </p:txBody>
      </p:sp>
      <p:graphicFrame>
        <p:nvGraphicFramePr>
          <p:cNvPr id="11333" name="Object 69"/>
          <p:cNvGraphicFramePr>
            <a:graphicFrameLocks noChangeAspect="1"/>
          </p:cNvGraphicFramePr>
          <p:nvPr/>
        </p:nvGraphicFramePr>
        <p:xfrm>
          <a:off x="3605213" y="228600"/>
          <a:ext cx="1900237" cy="817563"/>
        </p:xfrm>
        <a:graphic>
          <a:graphicData uri="http://schemas.openxmlformats.org/presentationml/2006/ole">
            <p:oleObj spid="_x0000_s7174" name="Equation" r:id="rId8" imgW="914400" imgH="393480" progId="Equation.3">
              <p:embed/>
            </p:oleObj>
          </a:graphicData>
        </a:graphic>
      </p:graphicFrame>
      <p:graphicFrame>
        <p:nvGraphicFramePr>
          <p:cNvPr id="11334" name="Object 70"/>
          <p:cNvGraphicFramePr>
            <a:graphicFrameLocks noChangeAspect="1"/>
          </p:cNvGraphicFramePr>
          <p:nvPr/>
        </p:nvGraphicFramePr>
        <p:xfrm>
          <a:off x="3767138" y="1096963"/>
          <a:ext cx="1643062" cy="960437"/>
        </p:xfrm>
        <a:graphic>
          <a:graphicData uri="http://schemas.openxmlformats.org/presentationml/2006/ole">
            <p:oleObj spid="_x0000_s7175" name="Equation" r:id="rId9" imgW="736560" imgH="431640" progId="Equation.3">
              <p:embed/>
            </p:oleObj>
          </a:graphicData>
        </a:graphic>
      </p:graphicFrame>
      <p:graphicFrame>
        <p:nvGraphicFramePr>
          <p:cNvPr id="11335" name="Object 71"/>
          <p:cNvGraphicFramePr>
            <a:graphicFrameLocks noChangeAspect="1"/>
          </p:cNvGraphicFramePr>
          <p:nvPr/>
        </p:nvGraphicFramePr>
        <p:xfrm>
          <a:off x="3429000" y="2025650"/>
          <a:ext cx="2289175" cy="1022350"/>
        </p:xfrm>
        <a:graphic>
          <a:graphicData uri="http://schemas.openxmlformats.org/presentationml/2006/ole">
            <p:oleObj spid="_x0000_s7176" name="Equation" r:id="rId10" imgW="1041120" imgH="507960" progId="Equation.3">
              <p:embed/>
            </p:oleObj>
          </a:graphicData>
        </a:graphic>
      </p:graphicFrame>
      <p:graphicFrame>
        <p:nvGraphicFramePr>
          <p:cNvPr id="11336" name="Object 72"/>
          <p:cNvGraphicFramePr>
            <a:graphicFrameLocks noChangeAspect="1"/>
          </p:cNvGraphicFramePr>
          <p:nvPr/>
        </p:nvGraphicFramePr>
        <p:xfrm>
          <a:off x="3000375" y="2979738"/>
          <a:ext cx="3295650" cy="906462"/>
        </p:xfrm>
        <a:graphic>
          <a:graphicData uri="http://schemas.openxmlformats.org/presentationml/2006/ole">
            <p:oleObj spid="_x0000_s7177" name="Equation" r:id="rId11" imgW="1752480" imgH="482400" progId="Equation.3">
              <p:embed/>
            </p:oleObj>
          </a:graphicData>
        </a:graphic>
      </p:graphicFrame>
      <p:grpSp>
        <p:nvGrpSpPr>
          <p:cNvPr id="3" name="Group 1028"/>
          <p:cNvGrpSpPr>
            <a:grpSpLocks/>
          </p:cNvGrpSpPr>
          <p:nvPr/>
        </p:nvGrpSpPr>
        <p:grpSpPr bwMode="auto">
          <a:xfrm>
            <a:off x="762000" y="4038600"/>
            <a:ext cx="2133600" cy="1981200"/>
            <a:chOff x="720" y="2544"/>
            <a:chExt cx="1344" cy="1248"/>
          </a:xfrm>
        </p:grpSpPr>
        <p:sp>
          <p:nvSpPr>
            <p:cNvPr id="7195" name="Line 1029"/>
            <p:cNvSpPr>
              <a:spLocks noChangeShapeType="1"/>
            </p:cNvSpPr>
            <p:nvPr/>
          </p:nvSpPr>
          <p:spPr bwMode="auto">
            <a:xfrm>
              <a:off x="1168" y="2544"/>
              <a:ext cx="0" cy="932"/>
            </a:xfrm>
            <a:prstGeom prst="line">
              <a:avLst/>
            </a:prstGeom>
            <a:noFill/>
            <a:ln w="28575">
              <a:solidFill>
                <a:srgbClr val="000000"/>
              </a:solidFill>
              <a:round/>
              <a:headEnd/>
              <a:tailEnd/>
            </a:ln>
          </p:spPr>
          <p:txBody>
            <a:bodyPr/>
            <a:lstStyle/>
            <a:p>
              <a:endParaRPr lang="en-US"/>
            </a:p>
          </p:txBody>
        </p:sp>
        <p:sp>
          <p:nvSpPr>
            <p:cNvPr id="7196" name="Line 1030"/>
            <p:cNvSpPr>
              <a:spLocks noChangeShapeType="1"/>
            </p:cNvSpPr>
            <p:nvPr/>
          </p:nvSpPr>
          <p:spPr bwMode="auto">
            <a:xfrm>
              <a:off x="1168" y="3476"/>
              <a:ext cx="896" cy="0"/>
            </a:xfrm>
            <a:prstGeom prst="line">
              <a:avLst/>
            </a:prstGeom>
            <a:noFill/>
            <a:ln w="28575">
              <a:solidFill>
                <a:srgbClr val="000000"/>
              </a:solidFill>
              <a:round/>
              <a:headEnd/>
              <a:tailEnd/>
            </a:ln>
          </p:spPr>
          <p:txBody>
            <a:bodyPr/>
            <a:lstStyle/>
            <a:p>
              <a:endParaRPr lang="en-US"/>
            </a:p>
          </p:txBody>
        </p:sp>
        <p:sp>
          <p:nvSpPr>
            <p:cNvPr id="7197" name="Text Box 1031"/>
            <p:cNvSpPr txBox="1">
              <a:spLocks noChangeArrowheads="1"/>
            </p:cNvSpPr>
            <p:nvPr/>
          </p:nvSpPr>
          <p:spPr bwMode="auto">
            <a:xfrm>
              <a:off x="720" y="2841"/>
              <a:ext cx="498" cy="393"/>
            </a:xfrm>
            <a:prstGeom prst="rect">
              <a:avLst/>
            </a:prstGeom>
            <a:noFill/>
            <a:ln w="28575">
              <a:noFill/>
              <a:miter lim="800000"/>
              <a:headEnd/>
              <a:tailEnd/>
            </a:ln>
          </p:spPr>
          <p:txBody>
            <a:bodyPr/>
            <a:lstStyle/>
            <a:p>
              <a:pPr eaLnBrk="0" hangingPunct="0"/>
              <a:r>
                <a:rPr lang="en-US" b="1" dirty="0">
                  <a:solidFill>
                    <a:srgbClr val="FF0000"/>
                  </a:solidFill>
                </a:rPr>
                <a:t>[A]</a:t>
              </a:r>
              <a:r>
                <a:rPr lang="en-US" b="1" baseline="-25000" dirty="0">
                  <a:solidFill>
                    <a:srgbClr val="FF0000"/>
                  </a:solidFill>
                </a:rPr>
                <a:t>t</a:t>
              </a:r>
            </a:p>
          </p:txBody>
        </p:sp>
        <p:sp>
          <p:nvSpPr>
            <p:cNvPr id="7198" name="Text Box 1032"/>
            <p:cNvSpPr txBox="1">
              <a:spLocks noChangeArrowheads="1"/>
            </p:cNvSpPr>
            <p:nvPr/>
          </p:nvSpPr>
          <p:spPr bwMode="auto">
            <a:xfrm>
              <a:off x="1230" y="3476"/>
              <a:ext cx="610" cy="316"/>
            </a:xfrm>
            <a:prstGeom prst="rect">
              <a:avLst/>
            </a:prstGeom>
            <a:noFill/>
            <a:ln w="28575">
              <a:noFill/>
              <a:miter lim="800000"/>
              <a:headEnd/>
              <a:tailEnd/>
            </a:ln>
          </p:spPr>
          <p:txBody>
            <a:bodyPr/>
            <a:lstStyle/>
            <a:p>
              <a:pPr eaLnBrk="0" hangingPunct="0"/>
              <a:r>
                <a:rPr lang="en-US" b="1" dirty="0">
                  <a:solidFill>
                    <a:srgbClr val="FF0000"/>
                  </a:solidFill>
                </a:rPr>
                <a:t>Time</a:t>
              </a:r>
            </a:p>
          </p:txBody>
        </p:sp>
        <p:sp>
          <p:nvSpPr>
            <p:cNvPr id="7199" name="Arc 1033"/>
            <p:cNvSpPr>
              <a:spLocks/>
            </p:cNvSpPr>
            <p:nvPr/>
          </p:nvSpPr>
          <p:spPr bwMode="auto">
            <a:xfrm rot="10800000">
              <a:off x="1296" y="2688"/>
              <a:ext cx="672" cy="672"/>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57150">
              <a:solidFill>
                <a:srgbClr val="000000"/>
              </a:solidFill>
              <a:round/>
              <a:headEnd/>
              <a:tailEnd/>
            </a:ln>
          </p:spPr>
          <p:txBody>
            <a:bodyPr wrap="none" anchor="ct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11300"/>
                                        </p:tgtEl>
                                        <p:attrNameLst>
                                          <p:attrName>style.visibility</p:attrName>
                                        </p:attrNameLst>
                                      </p:cBhvr>
                                      <p:to>
                                        <p:strVal val="visible"/>
                                      </p:to>
                                    </p:set>
                                    <p:animEffect transition="in" filter="wipe(left)">
                                      <p:cBhvr>
                                        <p:cTn id="7" dur="500"/>
                                        <p:tgtEl>
                                          <p:spTgt spid="1130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11301"/>
                                        </p:tgtEl>
                                        <p:attrNameLst>
                                          <p:attrName>style.visibility</p:attrName>
                                        </p:attrNameLst>
                                      </p:cBhvr>
                                      <p:to>
                                        <p:strVal val="visible"/>
                                      </p:to>
                                    </p:set>
                                    <p:animEffect transition="in" filter="wipe(left)">
                                      <p:cBhvr>
                                        <p:cTn id="12" dur="500"/>
                                        <p:tgtEl>
                                          <p:spTgt spid="11301"/>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wipe(left)">
                                      <p:cBhvr>
                                        <p:cTn id="17" dur="5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11333"/>
                                        </p:tgtEl>
                                        <p:attrNameLst>
                                          <p:attrName>style.visibility</p:attrName>
                                        </p:attrNameLst>
                                      </p:cBhvr>
                                      <p:to>
                                        <p:strVal val="visible"/>
                                      </p:to>
                                    </p:set>
                                    <p:animEffect transition="in" filter="wipe(left)">
                                      <p:cBhvr>
                                        <p:cTn id="22" dur="500"/>
                                        <p:tgtEl>
                                          <p:spTgt spid="11333"/>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11334"/>
                                        </p:tgtEl>
                                        <p:attrNameLst>
                                          <p:attrName>style.visibility</p:attrName>
                                        </p:attrNameLst>
                                      </p:cBhvr>
                                      <p:to>
                                        <p:strVal val="visible"/>
                                      </p:to>
                                    </p:set>
                                    <p:animEffect transition="in" filter="wipe(left)">
                                      <p:cBhvr>
                                        <p:cTn id="27" dur="500"/>
                                        <p:tgtEl>
                                          <p:spTgt spid="11334"/>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11335"/>
                                        </p:tgtEl>
                                        <p:attrNameLst>
                                          <p:attrName>style.visibility</p:attrName>
                                        </p:attrNameLst>
                                      </p:cBhvr>
                                      <p:to>
                                        <p:strVal val="visible"/>
                                      </p:to>
                                    </p:set>
                                    <p:animEffect transition="in" filter="wipe(left)">
                                      <p:cBhvr>
                                        <p:cTn id="32" dur="500"/>
                                        <p:tgtEl>
                                          <p:spTgt spid="11335"/>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nodeType="clickEffect">
                                  <p:stCondLst>
                                    <p:cond delay="0"/>
                                  </p:stCondLst>
                                  <p:childTnLst>
                                    <p:set>
                                      <p:cBhvr>
                                        <p:cTn id="36" dur="1" fill="hold">
                                          <p:stCondLst>
                                            <p:cond delay="0"/>
                                          </p:stCondLst>
                                        </p:cTn>
                                        <p:tgtEl>
                                          <p:spTgt spid="11336"/>
                                        </p:tgtEl>
                                        <p:attrNameLst>
                                          <p:attrName>style.visibility</p:attrName>
                                        </p:attrNameLst>
                                      </p:cBhvr>
                                      <p:to>
                                        <p:strVal val="visible"/>
                                      </p:to>
                                    </p:set>
                                    <p:animEffect transition="in" filter="wipe(left)">
                                      <p:cBhvr>
                                        <p:cTn id="37" dur="500"/>
                                        <p:tgtEl>
                                          <p:spTgt spid="11336"/>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nodeType="clickEffect">
                                  <p:stCondLst>
                                    <p:cond delay="0"/>
                                  </p:stCondLst>
                                  <p:childTnLst>
                                    <p:set>
                                      <p:cBhvr>
                                        <p:cTn id="41" dur="1" fill="hold">
                                          <p:stCondLst>
                                            <p:cond delay="0"/>
                                          </p:stCondLst>
                                        </p:cTn>
                                        <p:tgtEl>
                                          <p:spTgt spid="11302"/>
                                        </p:tgtEl>
                                        <p:attrNameLst>
                                          <p:attrName>style.visibility</p:attrName>
                                        </p:attrNameLst>
                                      </p:cBhvr>
                                      <p:to>
                                        <p:strVal val="visible"/>
                                      </p:to>
                                    </p:set>
                                    <p:animEffect transition="in" filter="wipe(left)">
                                      <p:cBhvr>
                                        <p:cTn id="42" dur="500"/>
                                        <p:tgtEl>
                                          <p:spTgt spid="11302"/>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nodeType="clickEffect">
                                  <p:stCondLst>
                                    <p:cond delay="0"/>
                                  </p:stCondLst>
                                  <p:childTnLst>
                                    <p:set>
                                      <p:cBhvr>
                                        <p:cTn id="46" dur="1" fill="hold">
                                          <p:stCondLst>
                                            <p:cond delay="0"/>
                                          </p:stCondLst>
                                        </p:cTn>
                                        <p:tgtEl>
                                          <p:spTgt spid="2"/>
                                        </p:tgtEl>
                                        <p:attrNameLst>
                                          <p:attrName>style.visibility</p:attrName>
                                        </p:attrNameLst>
                                      </p:cBhvr>
                                      <p:to>
                                        <p:strVal val="visible"/>
                                      </p:to>
                                    </p:set>
                                    <p:animEffect transition="in" filter="wipe(left)">
                                      <p:cBhvr>
                                        <p:cTn id="47" dur="500"/>
                                        <p:tgtEl>
                                          <p:spTgt spid="2"/>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8" fill="hold" grpId="0" nodeType="clickEffect">
                                  <p:stCondLst>
                                    <p:cond delay="0"/>
                                  </p:stCondLst>
                                  <p:childTnLst>
                                    <p:set>
                                      <p:cBhvr>
                                        <p:cTn id="51" dur="1" fill="hold">
                                          <p:stCondLst>
                                            <p:cond delay="0"/>
                                          </p:stCondLst>
                                        </p:cTn>
                                        <p:tgtEl>
                                          <p:spTgt spid="11331">
                                            <p:txEl>
                                              <p:pRg st="0" end="0"/>
                                            </p:txEl>
                                          </p:spTgt>
                                        </p:tgtEl>
                                        <p:attrNameLst>
                                          <p:attrName>style.visibility</p:attrName>
                                        </p:attrNameLst>
                                      </p:cBhvr>
                                      <p:to>
                                        <p:strVal val="visible"/>
                                      </p:to>
                                    </p:set>
                                    <p:animEffect transition="in" filter="wipe(left)">
                                      <p:cBhvr>
                                        <p:cTn id="52" dur="500"/>
                                        <p:tgtEl>
                                          <p:spTgt spid="11331">
                                            <p:txEl>
                                              <p:pRg st="0" end="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8" fill="hold" grpId="0" nodeType="clickEffect">
                                  <p:stCondLst>
                                    <p:cond delay="0"/>
                                  </p:stCondLst>
                                  <p:childTnLst>
                                    <p:set>
                                      <p:cBhvr>
                                        <p:cTn id="56" dur="1" fill="hold">
                                          <p:stCondLst>
                                            <p:cond delay="0"/>
                                          </p:stCondLst>
                                        </p:cTn>
                                        <p:tgtEl>
                                          <p:spTgt spid="11331">
                                            <p:txEl>
                                              <p:pRg st="1" end="1"/>
                                            </p:txEl>
                                          </p:spTgt>
                                        </p:tgtEl>
                                        <p:attrNameLst>
                                          <p:attrName>style.visibility</p:attrName>
                                        </p:attrNameLst>
                                      </p:cBhvr>
                                      <p:to>
                                        <p:strVal val="visible"/>
                                      </p:to>
                                    </p:set>
                                    <p:animEffect transition="in" filter="wipe(left)">
                                      <p:cBhvr>
                                        <p:cTn id="57" dur="500"/>
                                        <p:tgtEl>
                                          <p:spTgt spid="11331">
                                            <p:txEl>
                                              <p:pRg st="1" end="1"/>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8" fill="hold" grpId="0" nodeType="clickEffect">
                                  <p:stCondLst>
                                    <p:cond delay="0"/>
                                  </p:stCondLst>
                                  <p:childTnLst>
                                    <p:set>
                                      <p:cBhvr>
                                        <p:cTn id="61" dur="1" fill="hold">
                                          <p:stCondLst>
                                            <p:cond delay="0"/>
                                          </p:stCondLst>
                                        </p:cTn>
                                        <p:tgtEl>
                                          <p:spTgt spid="11331">
                                            <p:txEl>
                                              <p:pRg st="3" end="3"/>
                                            </p:txEl>
                                          </p:spTgt>
                                        </p:tgtEl>
                                        <p:attrNameLst>
                                          <p:attrName>style.visibility</p:attrName>
                                        </p:attrNameLst>
                                      </p:cBhvr>
                                      <p:to>
                                        <p:strVal val="visible"/>
                                      </p:to>
                                    </p:set>
                                    <p:animEffect transition="in" filter="wipe(left)">
                                      <p:cBhvr>
                                        <p:cTn id="62" dur="500"/>
                                        <p:tgtEl>
                                          <p:spTgt spid="11331">
                                            <p:txEl>
                                              <p:pRg st="3" end="3"/>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ntr" presetSubtype="8" fill="hold" grpId="0" nodeType="clickEffect">
                                  <p:stCondLst>
                                    <p:cond delay="0"/>
                                  </p:stCondLst>
                                  <p:childTnLst>
                                    <p:set>
                                      <p:cBhvr>
                                        <p:cTn id="66" dur="1" fill="hold">
                                          <p:stCondLst>
                                            <p:cond delay="0"/>
                                          </p:stCondLst>
                                        </p:cTn>
                                        <p:tgtEl>
                                          <p:spTgt spid="11331">
                                            <p:txEl>
                                              <p:pRg st="4" end="4"/>
                                            </p:txEl>
                                          </p:spTgt>
                                        </p:tgtEl>
                                        <p:attrNameLst>
                                          <p:attrName>style.visibility</p:attrName>
                                        </p:attrNameLst>
                                      </p:cBhvr>
                                      <p:to>
                                        <p:strVal val="visible"/>
                                      </p:to>
                                    </p:set>
                                    <p:animEffect transition="in" filter="wipe(left)">
                                      <p:cBhvr>
                                        <p:cTn id="67" dur="500"/>
                                        <p:tgtEl>
                                          <p:spTgt spid="11331">
                                            <p:txEl>
                                              <p:pRg st="4" end="4"/>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22" presetClass="entr" presetSubtype="8" fill="hold" grpId="0" nodeType="clickEffect">
                                  <p:stCondLst>
                                    <p:cond delay="0"/>
                                  </p:stCondLst>
                                  <p:childTnLst>
                                    <p:set>
                                      <p:cBhvr>
                                        <p:cTn id="71" dur="1" fill="hold">
                                          <p:stCondLst>
                                            <p:cond delay="0"/>
                                          </p:stCondLst>
                                        </p:cTn>
                                        <p:tgtEl>
                                          <p:spTgt spid="11331">
                                            <p:txEl>
                                              <p:pRg st="5" end="5"/>
                                            </p:txEl>
                                          </p:spTgt>
                                        </p:tgtEl>
                                        <p:attrNameLst>
                                          <p:attrName>style.visibility</p:attrName>
                                        </p:attrNameLst>
                                      </p:cBhvr>
                                      <p:to>
                                        <p:strVal val="visible"/>
                                      </p:to>
                                    </p:set>
                                    <p:animEffect transition="in" filter="wipe(left)">
                                      <p:cBhvr>
                                        <p:cTn id="72" dur="500"/>
                                        <p:tgtEl>
                                          <p:spTgt spid="11331">
                                            <p:txEl>
                                              <p:pRg st="5" end="5"/>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22" presetClass="entr" presetSubtype="8" fill="hold" grpId="0" nodeType="clickEffect">
                                  <p:stCondLst>
                                    <p:cond delay="0"/>
                                  </p:stCondLst>
                                  <p:childTnLst>
                                    <p:set>
                                      <p:cBhvr>
                                        <p:cTn id="76" dur="1" fill="hold">
                                          <p:stCondLst>
                                            <p:cond delay="0"/>
                                          </p:stCondLst>
                                        </p:cTn>
                                        <p:tgtEl>
                                          <p:spTgt spid="11331">
                                            <p:txEl>
                                              <p:pRg st="6" end="6"/>
                                            </p:txEl>
                                          </p:spTgt>
                                        </p:tgtEl>
                                        <p:attrNameLst>
                                          <p:attrName>style.visibility</p:attrName>
                                        </p:attrNameLst>
                                      </p:cBhvr>
                                      <p:to>
                                        <p:strVal val="visible"/>
                                      </p:to>
                                    </p:set>
                                    <p:animEffect transition="in" filter="wipe(left)">
                                      <p:cBhvr>
                                        <p:cTn id="77" dur="500"/>
                                        <p:tgtEl>
                                          <p:spTgt spid="11331">
                                            <p:txEl>
                                              <p:pRg st="6" end="6"/>
                                            </p:txEl>
                                          </p:spTgt>
                                        </p:tgtEl>
                                      </p:cBhvr>
                                    </p:animEffect>
                                  </p:childTnLst>
                                </p:cTn>
                              </p:par>
                            </p:childTnLst>
                          </p:cTn>
                        </p:par>
                      </p:childTnLst>
                    </p:cTn>
                  </p:par>
                  <p:par>
                    <p:cTn id="78" fill="hold">
                      <p:stCondLst>
                        <p:cond delay="indefinite"/>
                      </p:stCondLst>
                      <p:childTnLst>
                        <p:par>
                          <p:cTn id="79" fill="hold">
                            <p:stCondLst>
                              <p:cond delay="0"/>
                            </p:stCondLst>
                            <p:childTnLst>
                              <p:par>
                                <p:cTn id="80" presetID="22" presetClass="entr" presetSubtype="8" fill="hold" grpId="0" nodeType="clickEffect">
                                  <p:stCondLst>
                                    <p:cond delay="0"/>
                                  </p:stCondLst>
                                  <p:childTnLst>
                                    <p:set>
                                      <p:cBhvr>
                                        <p:cTn id="81" dur="1" fill="hold">
                                          <p:stCondLst>
                                            <p:cond delay="0"/>
                                          </p:stCondLst>
                                        </p:cTn>
                                        <p:tgtEl>
                                          <p:spTgt spid="11331">
                                            <p:txEl>
                                              <p:pRg st="7" end="7"/>
                                            </p:txEl>
                                          </p:spTgt>
                                        </p:tgtEl>
                                        <p:attrNameLst>
                                          <p:attrName>style.visibility</p:attrName>
                                        </p:attrNameLst>
                                      </p:cBhvr>
                                      <p:to>
                                        <p:strVal val="visible"/>
                                      </p:to>
                                    </p:set>
                                    <p:animEffect transition="in" filter="wipe(left)">
                                      <p:cBhvr>
                                        <p:cTn id="82" dur="500"/>
                                        <p:tgtEl>
                                          <p:spTgt spid="11331">
                                            <p:txEl>
                                              <p:pRg st="7" end="7"/>
                                            </p:txEl>
                                          </p:spTgt>
                                        </p:tgtEl>
                                      </p:cBhvr>
                                    </p:animEffect>
                                  </p:childTnLst>
                                </p:cTn>
                              </p:par>
                            </p:childTnLst>
                          </p:cTn>
                        </p:par>
                      </p:childTnLst>
                    </p:cTn>
                  </p:par>
                  <p:par>
                    <p:cTn id="83" fill="hold">
                      <p:stCondLst>
                        <p:cond delay="indefinite"/>
                      </p:stCondLst>
                      <p:childTnLst>
                        <p:par>
                          <p:cTn id="84" fill="hold">
                            <p:stCondLst>
                              <p:cond delay="0"/>
                            </p:stCondLst>
                            <p:childTnLst>
                              <p:par>
                                <p:cTn id="85" presetID="22" presetClass="entr" presetSubtype="8" fill="hold" grpId="0" nodeType="clickEffect">
                                  <p:stCondLst>
                                    <p:cond delay="0"/>
                                  </p:stCondLst>
                                  <p:childTnLst>
                                    <p:set>
                                      <p:cBhvr>
                                        <p:cTn id="86" dur="1" fill="hold">
                                          <p:stCondLst>
                                            <p:cond delay="0"/>
                                          </p:stCondLst>
                                        </p:cTn>
                                        <p:tgtEl>
                                          <p:spTgt spid="11331">
                                            <p:txEl>
                                              <p:pRg st="8" end="8"/>
                                            </p:txEl>
                                          </p:spTgt>
                                        </p:tgtEl>
                                        <p:attrNameLst>
                                          <p:attrName>style.visibility</p:attrName>
                                        </p:attrNameLst>
                                      </p:cBhvr>
                                      <p:to>
                                        <p:strVal val="visible"/>
                                      </p:to>
                                    </p:set>
                                    <p:animEffect transition="in" filter="wipe(left)">
                                      <p:cBhvr>
                                        <p:cTn id="87" dur="500"/>
                                        <p:tgtEl>
                                          <p:spTgt spid="11331">
                                            <p:txEl>
                                              <p:pRg st="8" end="8"/>
                                            </p:txEl>
                                          </p:spTgt>
                                        </p:tgtEl>
                                      </p:cBhvr>
                                    </p:animEffect>
                                  </p:childTnLst>
                                </p:cTn>
                              </p:par>
                            </p:childTnLst>
                          </p:cTn>
                        </p:par>
                      </p:childTnLst>
                    </p:cTn>
                  </p:par>
                  <p:par>
                    <p:cTn id="88" fill="hold">
                      <p:stCondLst>
                        <p:cond delay="indefinite"/>
                      </p:stCondLst>
                      <p:childTnLst>
                        <p:par>
                          <p:cTn id="89" fill="hold">
                            <p:stCondLst>
                              <p:cond delay="0"/>
                            </p:stCondLst>
                            <p:childTnLst>
                              <p:par>
                                <p:cTn id="90" presetID="22" presetClass="entr" presetSubtype="8" fill="hold" grpId="0" nodeType="clickEffect">
                                  <p:stCondLst>
                                    <p:cond delay="0"/>
                                  </p:stCondLst>
                                  <p:childTnLst>
                                    <p:set>
                                      <p:cBhvr>
                                        <p:cTn id="91" dur="1" fill="hold">
                                          <p:stCondLst>
                                            <p:cond delay="0"/>
                                          </p:stCondLst>
                                        </p:cTn>
                                        <p:tgtEl>
                                          <p:spTgt spid="11331">
                                            <p:txEl>
                                              <p:pRg st="9" end="9"/>
                                            </p:txEl>
                                          </p:spTgt>
                                        </p:tgtEl>
                                        <p:attrNameLst>
                                          <p:attrName>style.visibility</p:attrName>
                                        </p:attrNameLst>
                                      </p:cBhvr>
                                      <p:to>
                                        <p:strVal val="visible"/>
                                      </p:to>
                                    </p:set>
                                    <p:animEffect transition="in" filter="wipe(left)">
                                      <p:cBhvr>
                                        <p:cTn id="92" dur="500"/>
                                        <p:tgtEl>
                                          <p:spTgt spid="11331">
                                            <p:txEl>
                                              <p:pRg st="9" end="9"/>
                                            </p:txEl>
                                          </p:spTgt>
                                        </p:tgtEl>
                                      </p:cBhvr>
                                    </p:animEffect>
                                  </p:childTnLst>
                                </p:cTn>
                              </p:par>
                            </p:childTnLst>
                          </p:cTn>
                        </p:par>
                      </p:childTnLst>
                    </p:cTn>
                  </p:par>
                  <p:par>
                    <p:cTn id="93" fill="hold">
                      <p:stCondLst>
                        <p:cond delay="indefinite"/>
                      </p:stCondLst>
                      <p:childTnLst>
                        <p:par>
                          <p:cTn id="94" fill="hold">
                            <p:stCondLst>
                              <p:cond delay="0"/>
                            </p:stCondLst>
                            <p:childTnLst>
                              <p:par>
                                <p:cTn id="95" presetID="22" presetClass="entr" presetSubtype="2" fill="hold" grpId="0" nodeType="clickEffect">
                                  <p:stCondLst>
                                    <p:cond delay="0"/>
                                  </p:stCondLst>
                                  <p:childTnLst>
                                    <p:set>
                                      <p:cBhvr>
                                        <p:cTn id="96" dur="1" fill="hold">
                                          <p:stCondLst>
                                            <p:cond delay="0"/>
                                          </p:stCondLst>
                                        </p:cTn>
                                        <p:tgtEl>
                                          <p:spTgt spid="11332"/>
                                        </p:tgtEl>
                                        <p:attrNameLst>
                                          <p:attrName>style.visibility</p:attrName>
                                        </p:attrNameLst>
                                      </p:cBhvr>
                                      <p:to>
                                        <p:strVal val="visible"/>
                                      </p:to>
                                    </p:set>
                                    <p:animEffect transition="in" filter="wipe(right)">
                                      <p:cBhvr>
                                        <p:cTn id="97" dur="500"/>
                                        <p:tgtEl>
                                          <p:spTgt spid="113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331" grpId="0" build="p" autoUpdateAnimBg="0"/>
      <p:bldP spid="11332"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eaLnBrk="1" hangingPunct="1">
              <a:defRPr/>
            </a:pPr>
            <a:r>
              <a:rPr lang="en-US" sz="3200" u="none" smtClean="0"/>
              <a:t>*If Rate = k [A][B]; referred to as “2</a:t>
            </a:r>
            <a:r>
              <a:rPr lang="en-US" sz="3200" u="none" baseline="30000" smtClean="0"/>
              <a:t>nd</a:t>
            </a:r>
            <a:r>
              <a:rPr lang="en-US" sz="3200" u="none" smtClean="0"/>
              <a:t> order, Class II”</a:t>
            </a:r>
          </a:p>
        </p:txBody>
      </p:sp>
      <p:sp>
        <p:nvSpPr>
          <p:cNvPr id="25604" name="Rectangle 3"/>
          <p:cNvSpPr>
            <a:spLocks noGrp="1" noChangeArrowheads="1"/>
          </p:cNvSpPr>
          <p:nvPr>
            <p:ph idx="1"/>
          </p:nvPr>
        </p:nvSpPr>
        <p:spPr>
          <a:xfrm>
            <a:off x="0" y="609600"/>
            <a:ext cx="9144000" cy="5943600"/>
          </a:xfrm>
        </p:spPr>
        <p:txBody>
          <a:bodyPr>
            <a:normAutofit fontScale="92500"/>
          </a:bodyPr>
          <a:lstStyle/>
          <a:p>
            <a:pPr eaLnBrk="1" hangingPunct="1">
              <a:lnSpc>
                <a:spcPct val="80000"/>
              </a:lnSpc>
            </a:pPr>
            <a:r>
              <a:rPr lang="en-US" sz="2200" smtClean="0"/>
              <a:t>“We can simplify the treatment somewhat by recognizing that, as the reaction proceeds, the loss of reactants (and the increase in product) will be stoichiometrically linked. Setting the loss of reactants (or appearance of product) = x, we get </a:t>
            </a:r>
          </a:p>
          <a:p>
            <a:pPr eaLnBrk="1" hangingPunct="1">
              <a:lnSpc>
                <a:spcPct val="80000"/>
              </a:lnSpc>
              <a:buFont typeface="Wingdings" pitchFamily="2" charset="2"/>
              <a:buNone/>
            </a:pPr>
            <a:endParaRPr lang="en-US" sz="2200" smtClean="0"/>
          </a:p>
          <a:p>
            <a:pPr eaLnBrk="1" hangingPunct="1">
              <a:lnSpc>
                <a:spcPct val="80000"/>
              </a:lnSpc>
              <a:buFont typeface="Wingdings" pitchFamily="2" charset="2"/>
              <a:buNone/>
            </a:pPr>
            <a:endParaRPr lang="en-US" sz="2200" smtClean="0"/>
          </a:p>
          <a:p>
            <a:pPr eaLnBrk="1" hangingPunct="1">
              <a:lnSpc>
                <a:spcPct val="80000"/>
              </a:lnSpc>
            </a:pPr>
            <a:r>
              <a:rPr lang="en-US" sz="2200" smtClean="0"/>
              <a:t>We re-arrange to group like terms </a:t>
            </a:r>
          </a:p>
          <a:p>
            <a:pPr eaLnBrk="1" hangingPunct="1">
              <a:lnSpc>
                <a:spcPct val="80000"/>
              </a:lnSpc>
              <a:buFont typeface="Wingdings" pitchFamily="2" charset="2"/>
              <a:buNone/>
            </a:pPr>
            <a:endParaRPr lang="en-US" sz="2200" smtClean="0"/>
          </a:p>
          <a:p>
            <a:pPr eaLnBrk="1" hangingPunct="1">
              <a:lnSpc>
                <a:spcPct val="80000"/>
              </a:lnSpc>
              <a:buFont typeface="Wingdings" pitchFamily="2" charset="2"/>
              <a:buNone/>
            </a:pPr>
            <a:r>
              <a:rPr lang="en-US" sz="2200" smtClean="0"/>
              <a:t> </a:t>
            </a:r>
          </a:p>
          <a:p>
            <a:pPr eaLnBrk="1" hangingPunct="1">
              <a:lnSpc>
                <a:spcPct val="80000"/>
              </a:lnSpc>
            </a:pPr>
            <a:r>
              <a:rPr lang="en-US" sz="2200" smtClean="0"/>
              <a:t>The integration of this equation is not trivial, but we can look it up in integration tables, and find a solution. On substitution back for x, we get: </a:t>
            </a:r>
          </a:p>
          <a:p>
            <a:pPr eaLnBrk="1" hangingPunct="1">
              <a:lnSpc>
                <a:spcPct val="80000"/>
              </a:lnSpc>
              <a:buFont typeface="Wingdings" pitchFamily="2" charset="2"/>
              <a:buNone/>
            </a:pPr>
            <a:r>
              <a:rPr lang="en-US" sz="2200" smtClean="0"/>
              <a:t> </a:t>
            </a:r>
          </a:p>
          <a:p>
            <a:pPr eaLnBrk="1" hangingPunct="1">
              <a:lnSpc>
                <a:spcPct val="80000"/>
              </a:lnSpc>
              <a:buFont typeface="Wingdings" pitchFamily="2" charset="2"/>
              <a:buNone/>
            </a:pPr>
            <a:endParaRPr lang="en-US" sz="2200" smtClean="0"/>
          </a:p>
          <a:p>
            <a:pPr eaLnBrk="1" hangingPunct="1">
              <a:lnSpc>
                <a:spcPct val="80000"/>
              </a:lnSpc>
            </a:pPr>
            <a:r>
              <a:rPr lang="en-US" sz="2200" smtClean="0"/>
              <a:t>Note that the integrated rate equation shows that a plot of ln [A]/[B] vs. time will give a straight line for a 2nd-order, Class II reaction. Note also that the treatment fails if the initial concentrations of the two substrates are the same, i.e. the logarithmic term becomes zero. In this case, the reaction can be treated by the same formalism as for Class I reactions, or alternatively, the initial concentrations can be handle if the values are very slightly different.”</a:t>
            </a:r>
          </a:p>
          <a:p>
            <a:pPr eaLnBrk="1" hangingPunct="1">
              <a:lnSpc>
                <a:spcPct val="80000"/>
              </a:lnSpc>
              <a:buFont typeface="Wingdings" pitchFamily="2" charset="2"/>
              <a:buNone/>
            </a:pPr>
            <a:endParaRPr lang="en-US" sz="2200" smtClean="0"/>
          </a:p>
          <a:p>
            <a:pPr eaLnBrk="1" hangingPunct="1">
              <a:lnSpc>
                <a:spcPct val="80000"/>
              </a:lnSpc>
              <a:buFont typeface="Wingdings" pitchFamily="2" charset="2"/>
              <a:buNone/>
            </a:pPr>
            <a:r>
              <a:rPr lang="en-US" sz="2200" smtClean="0"/>
              <a:t>	(Source: http://www.life.uiuc.edu/crofts/bioph354/lect18_sup.html)</a:t>
            </a:r>
          </a:p>
        </p:txBody>
      </p:sp>
      <p:sp>
        <p:nvSpPr>
          <p:cNvPr id="25602" name="Slide Number Placeholder 3"/>
          <p:cNvSpPr>
            <a:spLocks noGrp="1"/>
          </p:cNvSpPr>
          <p:nvPr>
            <p:ph type="sldNum" sz="quarter" idx="12"/>
          </p:nvPr>
        </p:nvSpPr>
        <p:spPr>
          <a:noFill/>
        </p:spPr>
        <p:txBody>
          <a:bodyPr/>
          <a:lstStyle/>
          <a:p>
            <a:fld id="{FD8C88E6-03A1-433A-AEE8-ECFA40C2FC36}" type="slidenum">
              <a:rPr lang="en-US" smtClean="0"/>
              <a:pPr/>
              <a:t>18</a:t>
            </a:fld>
            <a:endParaRPr lang="en-US" smtClean="0"/>
          </a:p>
        </p:txBody>
      </p:sp>
      <p:pic>
        <p:nvPicPr>
          <p:cNvPr id="25605" name="Picture 6" descr="2nd-orderII_1"/>
          <p:cNvPicPr>
            <a:picLocks noChangeAspect="1" noChangeArrowheads="1"/>
          </p:cNvPicPr>
          <p:nvPr/>
        </p:nvPicPr>
        <p:blipFill>
          <a:blip r:embed="rId3" cstate="print"/>
          <a:srcRect/>
          <a:stretch>
            <a:fillRect/>
          </a:stretch>
        </p:blipFill>
        <p:spPr bwMode="auto">
          <a:xfrm>
            <a:off x="3048000" y="1485900"/>
            <a:ext cx="2971800" cy="735013"/>
          </a:xfrm>
          <a:prstGeom prst="rect">
            <a:avLst/>
          </a:prstGeom>
          <a:noFill/>
          <a:ln w="9525">
            <a:noFill/>
            <a:miter lim="800000"/>
            <a:headEnd/>
            <a:tailEnd/>
          </a:ln>
        </p:spPr>
      </p:pic>
      <p:pic>
        <p:nvPicPr>
          <p:cNvPr id="25606" name="Picture 8" descr="2nd-orderII_2"/>
          <p:cNvPicPr>
            <a:picLocks noChangeAspect="1" noChangeArrowheads="1"/>
          </p:cNvPicPr>
          <p:nvPr/>
        </p:nvPicPr>
        <p:blipFill>
          <a:blip r:embed="rId4" cstate="print"/>
          <a:srcRect/>
          <a:stretch>
            <a:fillRect/>
          </a:stretch>
        </p:blipFill>
        <p:spPr bwMode="auto">
          <a:xfrm>
            <a:off x="3200400" y="2438400"/>
            <a:ext cx="2767013" cy="768350"/>
          </a:xfrm>
          <a:prstGeom prst="rect">
            <a:avLst/>
          </a:prstGeom>
          <a:noFill/>
          <a:ln w="9525">
            <a:noFill/>
            <a:miter lim="800000"/>
            <a:headEnd/>
            <a:tailEnd/>
          </a:ln>
        </p:spPr>
      </p:pic>
      <p:pic>
        <p:nvPicPr>
          <p:cNvPr id="25607" name="Picture 10" descr="2nd-orderII_3"/>
          <p:cNvPicPr>
            <a:picLocks noChangeAspect="1" noChangeArrowheads="1"/>
          </p:cNvPicPr>
          <p:nvPr/>
        </p:nvPicPr>
        <p:blipFill>
          <a:blip r:embed="rId5" cstate="print"/>
          <a:srcRect/>
          <a:stretch>
            <a:fillRect/>
          </a:stretch>
        </p:blipFill>
        <p:spPr bwMode="auto">
          <a:xfrm>
            <a:off x="2971800" y="3683000"/>
            <a:ext cx="3276600" cy="88741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01" name="Rectangle 3"/>
          <p:cNvSpPr>
            <a:spLocks noGrp="1" noChangeArrowheads="1"/>
          </p:cNvSpPr>
          <p:nvPr>
            <p:ph idx="1"/>
          </p:nvPr>
        </p:nvSpPr>
        <p:spPr>
          <a:xfrm>
            <a:off x="152400" y="76200"/>
            <a:ext cx="8839200" cy="4267200"/>
          </a:xfrm>
        </p:spPr>
        <p:txBody>
          <a:bodyPr/>
          <a:lstStyle/>
          <a:p>
            <a:pPr eaLnBrk="1" hangingPunct="1"/>
            <a:r>
              <a:rPr lang="en-US" smtClean="0"/>
              <a:t>Other methods to determine the units of k:</a:t>
            </a:r>
          </a:p>
          <a:p>
            <a:pPr lvl="1" eaLnBrk="1" hangingPunct="1"/>
            <a:r>
              <a:rPr lang="en-US" sz="3200" smtClean="0"/>
              <a:t>Memorize this:</a:t>
            </a:r>
          </a:p>
          <a:p>
            <a:pPr lvl="1" eaLnBrk="1" hangingPunct="1">
              <a:buFont typeface="Wingdings" pitchFamily="2" charset="2"/>
              <a:buNone/>
            </a:pPr>
            <a:endParaRPr lang="en-US" sz="3200" smtClean="0"/>
          </a:p>
          <a:p>
            <a:pPr lvl="1" eaLnBrk="1" hangingPunct="1">
              <a:buFont typeface="Wingdings" pitchFamily="2" charset="2"/>
              <a:buNone/>
            </a:pPr>
            <a:endParaRPr lang="en-US" sz="3200" smtClean="0"/>
          </a:p>
          <a:p>
            <a:pPr lvl="1" eaLnBrk="1" hangingPunct="1">
              <a:buFont typeface="Wingdings" pitchFamily="2" charset="2"/>
              <a:buNone/>
            </a:pPr>
            <a:endParaRPr lang="en-US" sz="3200" smtClean="0"/>
          </a:p>
          <a:p>
            <a:pPr lvl="1" eaLnBrk="1" hangingPunct="1">
              <a:buFont typeface="Wingdings" pitchFamily="2" charset="2"/>
              <a:buNone/>
            </a:pPr>
            <a:endParaRPr lang="en-US" sz="3200" smtClean="0"/>
          </a:p>
          <a:p>
            <a:pPr lvl="1" eaLnBrk="1" hangingPunct="1"/>
            <a:r>
              <a:rPr lang="en-US" sz="3200" smtClean="0"/>
              <a:t>Solve the rate law for units:</a:t>
            </a:r>
          </a:p>
        </p:txBody>
      </p:sp>
      <p:sp>
        <p:nvSpPr>
          <p:cNvPr id="8200" name="Slide Number Placeholder 3"/>
          <p:cNvSpPr>
            <a:spLocks noGrp="1"/>
          </p:cNvSpPr>
          <p:nvPr>
            <p:ph type="sldNum" sz="quarter" idx="12"/>
          </p:nvPr>
        </p:nvSpPr>
        <p:spPr>
          <a:noFill/>
        </p:spPr>
        <p:txBody>
          <a:bodyPr/>
          <a:lstStyle/>
          <a:p>
            <a:fld id="{C8ACF627-ABF0-4771-BCB1-36BEAFA1395B}" type="slidenum">
              <a:rPr lang="en-US" smtClean="0"/>
              <a:pPr/>
              <a:t>19</a:t>
            </a:fld>
            <a:endParaRPr lang="en-US" smtClean="0"/>
          </a:p>
        </p:txBody>
      </p:sp>
      <p:graphicFrame>
        <p:nvGraphicFramePr>
          <p:cNvPr id="50180" name="Object 4"/>
          <p:cNvGraphicFramePr>
            <a:graphicFrameLocks noChangeAspect="1"/>
          </p:cNvGraphicFramePr>
          <p:nvPr/>
        </p:nvGraphicFramePr>
        <p:xfrm>
          <a:off x="977900" y="1363663"/>
          <a:ext cx="3594100" cy="1379537"/>
        </p:xfrm>
        <a:graphic>
          <a:graphicData uri="http://schemas.openxmlformats.org/presentationml/2006/ole">
            <p:oleObj spid="_x0000_s8194" name="Equation" r:id="rId4" imgW="1091880" imgH="419040" progId="Equation.3">
              <p:embed/>
            </p:oleObj>
          </a:graphicData>
        </a:graphic>
      </p:graphicFrame>
      <p:graphicFrame>
        <p:nvGraphicFramePr>
          <p:cNvPr id="50183" name="Object 7"/>
          <p:cNvGraphicFramePr>
            <a:graphicFrameLocks noChangeAspect="1"/>
          </p:cNvGraphicFramePr>
          <p:nvPr/>
        </p:nvGraphicFramePr>
        <p:xfrm>
          <a:off x="6934200" y="1406525"/>
          <a:ext cx="1803400" cy="1082675"/>
        </p:xfrm>
        <a:graphic>
          <a:graphicData uri="http://schemas.openxmlformats.org/presentationml/2006/ole">
            <p:oleObj spid="_x0000_s8195" name="Equation" r:id="rId5" imgW="698400" imgH="419040" progId="Equation.3">
              <p:embed/>
            </p:oleObj>
          </a:graphicData>
        </a:graphic>
      </p:graphicFrame>
      <p:graphicFrame>
        <p:nvGraphicFramePr>
          <p:cNvPr id="50186" name="Object 10"/>
          <p:cNvGraphicFramePr>
            <a:graphicFrameLocks noChangeAspect="1"/>
          </p:cNvGraphicFramePr>
          <p:nvPr/>
        </p:nvGraphicFramePr>
        <p:xfrm>
          <a:off x="5505450" y="2582863"/>
          <a:ext cx="3181350" cy="1082675"/>
        </p:xfrm>
        <a:graphic>
          <a:graphicData uri="http://schemas.openxmlformats.org/presentationml/2006/ole">
            <p:oleObj spid="_x0000_s8196" name="Equation" r:id="rId6" imgW="1231560" imgH="419040" progId="Equation.3">
              <p:embed/>
            </p:oleObj>
          </a:graphicData>
        </a:graphic>
      </p:graphicFrame>
      <p:sp>
        <p:nvSpPr>
          <p:cNvPr id="50191" name="Text Box 15"/>
          <p:cNvSpPr txBox="1">
            <a:spLocks noChangeArrowheads="1"/>
          </p:cNvSpPr>
          <p:nvPr/>
        </p:nvSpPr>
        <p:spPr bwMode="auto">
          <a:xfrm>
            <a:off x="5283200" y="1219200"/>
            <a:ext cx="1828800" cy="457200"/>
          </a:xfrm>
          <a:prstGeom prst="rect">
            <a:avLst/>
          </a:prstGeom>
          <a:noFill/>
          <a:ln w="9525">
            <a:noFill/>
            <a:miter lim="800000"/>
            <a:headEnd/>
            <a:tailEnd/>
          </a:ln>
        </p:spPr>
        <p:txBody>
          <a:bodyPr>
            <a:spAutoFit/>
          </a:bodyPr>
          <a:lstStyle/>
          <a:p>
            <a:pPr>
              <a:spcBef>
                <a:spcPct val="50000"/>
              </a:spcBef>
            </a:pPr>
            <a:r>
              <a:rPr lang="en-US">
                <a:solidFill>
                  <a:schemeClr val="bg1"/>
                </a:solidFill>
              </a:rPr>
              <a:t>Ex: 2</a:t>
            </a:r>
            <a:r>
              <a:rPr lang="en-US" baseline="30000">
                <a:solidFill>
                  <a:schemeClr val="bg1"/>
                </a:solidFill>
              </a:rPr>
              <a:t>nd</a:t>
            </a:r>
            <a:r>
              <a:rPr lang="en-US">
                <a:solidFill>
                  <a:schemeClr val="bg1"/>
                </a:solidFill>
              </a:rPr>
              <a:t> order:</a:t>
            </a:r>
          </a:p>
        </p:txBody>
      </p:sp>
      <p:graphicFrame>
        <p:nvGraphicFramePr>
          <p:cNvPr id="50193" name="Object 17"/>
          <p:cNvGraphicFramePr>
            <a:graphicFrameLocks noChangeAspect="1"/>
          </p:cNvGraphicFramePr>
          <p:nvPr/>
        </p:nvGraphicFramePr>
        <p:xfrm>
          <a:off x="1066800" y="4191000"/>
          <a:ext cx="2481263" cy="565150"/>
        </p:xfrm>
        <a:graphic>
          <a:graphicData uri="http://schemas.openxmlformats.org/presentationml/2006/ole">
            <p:oleObj spid="_x0000_s8197" name="Equation" r:id="rId7" imgW="1002960" imgH="228600" progId="Equation.3">
              <p:embed/>
            </p:oleObj>
          </a:graphicData>
        </a:graphic>
      </p:graphicFrame>
      <p:graphicFrame>
        <p:nvGraphicFramePr>
          <p:cNvPr id="50194" name="Object 18"/>
          <p:cNvGraphicFramePr>
            <a:graphicFrameLocks noChangeAspect="1"/>
          </p:cNvGraphicFramePr>
          <p:nvPr/>
        </p:nvGraphicFramePr>
        <p:xfrm>
          <a:off x="1066800" y="4757738"/>
          <a:ext cx="5421313" cy="1033462"/>
        </p:xfrm>
        <a:graphic>
          <a:graphicData uri="http://schemas.openxmlformats.org/presentationml/2006/ole">
            <p:oleObj spid="_x0000_s8198" name="Equation" r:id="rId8" imgW="2260440" imgH="431640" progId="Equation.3">
              <p:embed/>
            </p:oleObj>
          </a:graphicData>
        </a:graphic>
      </p:graphicFrame>
      <p:graphicFrame>
        <p:nvGraphicFramePr>
          <p:cNvPr id="50195" name="Object 19"/>
          <p:cNvGraphicFramePr>
            <a:graphicFrameLocks noChangeAspect="1"/>
          </p:cNvGraphicFramePr>
          <p:nvPr/>
        </p:nvGraphicFramePr>
        <p:xfrm>
          <a:off x="1047750" y="5748338"/>
          <a:ext cx="3714750" cy="1033462"/>
        </p:xfrm>
        <a:graphic>
          <a:graphicData uri="http://schemas.openxmlformats.org/presentationml/2006/ole">
            <p:oleObj spid="_x0000_s8199" name="Equation" r:id="rId9" imgW="1549080" imgH="431640" progId="Equation.3">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50180"/>
                                        </p:tgtEl>
                                        <p:attrNameLst>
                                          <p:attrName>style.visibility</p:attrName>
                                        </p:attrNameLst>
                                      </p:cBhvr>
                                      <p:to>
                                        <p:strVal val="visible"/>
                                      </p:to>
                                    </p:set>
                                    <p:animEffect transition="in" filter="wipe(left)">
                                      <p:cBhvr>
                                        <p:cTn id="7" dur="500"/>
                                        <p:tgtEl>
                                          <p:spTgt spid="5018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0191"/>
                                        </p:tgtEl>
                                        <p:attrNameLst>
                                          <p:attrName>style.visibility</p:attrName>
                                        </p:attrNameLst>
                                      </p:cBhvr>
                                      <p:to>
                                        <p:strVal val="visible"/>
                                      </p:to>
                                    </p:set>
                                    <p:animEffect transition="in" filter="wipe(left)">
                                      <p:cBhvr>
                                        <p:cTn id="12" dur="500"/>
                                        <p:tgtEl>
                                          <p:spTgt spid="50191"/>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50183"/>
                                        </p:tgtEl>
                                        <p:attrNameLst>
                                          <p:attrName>style.visibility</p:attrName>
                                        </p:attrNameLst>
                                      </p:cBhvr>
                                      <p:to>
                                        <p:strVal val="visible"/>
                                      </p:to>
                                    </p:set>
                                    <p:animEffect transition="in" filter="wipe(left)">
                                      <p:cBhvr>
                                        <p:cTn id="17" dur="500"/>
                                        <p:tgtEl>
                                          <p:spTgt spid="50183"/>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50186"/>
                                        </p:tgtEl>
                                        <p:attrNameLst>
                                          <p:attrName>style.visibility</p:attrName>
                                        </p:attrNameLst>
                                      </p:cBhvr>
                                      <p:to>
                                        <p:strVal val="visible"/>
                                      </p:to>
                                    </p:set>
                                    <p:animEffect transition="in" filter="wipe(left)">
                                      <p:cBhvr>
                                        <p:cTn id="22" dur="500"/>
                                        <p:tgtEl>
                                          <p:spTgt spid="50186"/>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50193"/>
                                        </p:tgtEl>
                                        <p:attrNameLst>
                                          <p:attrName>style.visibility</p:attrName>
                                        </p:attrNameLst>
                                      </p:cBhvr>
                                      <p:to>
                                        <p:strVal val="visible"/>
                                      </p:to>
                                    </p:set>
                                    <p:animEffect transition="in" filter="wipe(left)">
                                      <p:cBhvr>
                                        <p:cTn id="27" dur="500"/>
                                        <p:tgtEl>
                                          <p:spTgt spid="50193"/>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50194"/>
                                        </p:tgtEl>
                                        <p:attrNameLst>
                                          <p:attrName>style.visibility</p:attrName>
                                        </p:attrNameLst>
                                      </p:cBhvr>
                                      <p:to>
                                        <p:strVal val="visible"/>
                                      </p:to>
                                    </p:set>
                                    <p:animEffect transition="in" filter="wipe(left)">
                                      <p:cBhvr>
                                        <p:cTn id="32" dur="500"/>
                                        <p:tgtEl>
                                          <p:spTgt spid="50194"/>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nodeType="clickEffect">
                                  <p:stCondLst>
                                    <p:cond delay="0"/>
                                  </p:stCondLst>
                                  <p:childTnLst>
                                    <p:set>
                                      <p:cBhvr>
                                        <p:cTn id="36" dur="1" fill="hold">
                                          <p:stCondLst>
                                            <p:cond delay="0"/>
                                          </p:stCondLst>
                                        </p:cTn>
                                        <p:tgtEl>
                                          <p:spTgt spid="50195"/>
                                        </p:tgtEl>
                                        <p:attrNameLst>
                                          <p:attrName>style.visibility</p:attrName>
                                        </p:attrNameLst>
                                      </p:cBhvr>
                                      <p:to>
                                        <p:strVal val="visible"/>
                                      </p:to>
                                    </p:set>
                                    <p:animEffect transition="in" filter="wipe(left)">
                                      <p:cBhvr>
                                        <p:cTn id="37" dur="500"/>
                                        <p:tgtEl>
                                          <p:spTgt spid="501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91"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304800" y="0"/>
            <a:ext cx="8229600" cy="914400"/>
          </a:xfrm>
        </p:spPr>
        <p:txBody>
          <a:bodyPr>
            <a:normAutofit/>
          </a:bodyPr>
          <a:lstStyle/>
          <a:p>
            <a:pPr eaLnBrk="1" hangingPunct="1">
              <a:defRPr/>
            </a:pPr>
            <a:r>
              <a:rPr lang="en-US" sz="5400" dirty="0" smtClean="0"/>
              <a:t>14.0: Chemical kinetics</a:t>
            </a:r>
          </a:p>
        </p:txBody>
      </p:sp>
      <p:sp>
        <p:nvSpPr>
          <p:cNvPr id="25603" name="Rectangle 3"/>
          <p:cNvSpPr>
            <a:spLocks noGrp="1" noChangeArrowheads="1"/>
          </p:cNvSpPr>
          <p:nvPr>
            <p:ph idx="1"/>
          </p:nvPr>
        </p:nvSpPr>
        <p:spPr>
          <a:xfrm>
            <a:off x="533400" y="1066800"/>
            <a:ext cx="8229600" cy="5029200"/>
          </a:xfrm>
        </p:spPr>
        <p:txBody>
          <a:bodyPr>
            <a:noAutofit/>
          </a:bodyPr>
          <a:lstStyle/>
          <a:p>
            <a:pPr marL="609600" indent="-609600" eaLnBrk="1" hangingPunct="1"/>
            <a:r>
              <a:rPr lang="en-US" sz="3200" dirty="0" smtClean="0"/>
              <a:t>Study of the rates of </a:t>
            </a:r>
            <a:r>
              <a:rPr lang="en-US" sz="3200" dirty="0" smtClean="0"/>
              <a:t>reactions</a:t>
            </a:r>
            <a:endParaRPr lang="en-US" sz="3200" dirty="0" smtClean="0"/>
          </a:p>
          <a:p>
            <a:pPr marL="609600" indent="-609600" eaLnBrk="1" hangingPunct="1">
              <a:buFont typeface="Wingdings" pitchFamily="2" charset="2"/>
              <a:buNone/>
            </a:pPr>
            <a:r>
              <a:rPr lang="en-US" sz="3200" b="1" dirty="0" smtClean="0">
                <a:solidFill>
                  <a:schemeClr val="tx2">
                    <a:lumMod val="75000"/>
                  </a:schemeClr>
                </a:solidFill>
              </a:rPr>
              <a:t>Reaction rate is affected by:</a:t>
            </a:r>
          </a:p>
          <a:p>
            <a:pPr marL="609600" indent="-609600" eaLnBrk="1" hangingPunct="1">
              <a:buSzTx/>
              <a:buFont typeface="Wingdings" pitchFamily="2" charset="2"/>
              <a:buAutoNum type="arabicPeriod"/>
            </a:pPr>
            <a:r>
              <a:rPr lang="en-US" sz="3200" dirty="0" smtClean="0"/>
              <a:t>Concentration of reactants</a:t>
            </a:r>
          </a:p>
          <a:p>
            <a:pPr marL="609600" indent="-609600" eaLnBrk="1" hangingPunct="1">
              <a:buSzTx/>
              <a:buFont typeface="Wingdings" pitchFamily="2" charset="2"/>
              <a:buAutoNum type="arabicPeriod"/>
            </a:pPr>
            <a:r>
              <a:rPr lang="en-US" sz="3200" dirty="0" smtClean="0">
                <a:solidFill>
                  <a:srgbClr val="FF0000"/>
                </a:solidFill>
              </a:rPr>
              <a:t>Temperature of the reaction</a:t>
            </a:r>
          </a:p>
          <a:p>
            <a:pPr marL="609600" indent="-609600" eaLnBrk="1" hangingPunct="1">
              <a:buSzTx/>
              <a:buFont typeface="Wingdings" pitchFamily="2" charset="2"/>
              <a:buAutoNum type="arabicPeriod"/>
            </a:pPr>
            <a:r>
              <a:rPr lang="en-US" sz="3200" dirty="0" smtClean="0">
                <a:solidFill>
                  <a:srgbClr val="669900"/>
                </a:solidFill>
              </a:rPr>
              <a:t>Presence/absence of a catalyst</a:t>
            </a:r>
          </a:p>
          <a:p>
            <a:pPr marL="609600" indent="-609600" eaLnBrk="1" hangingPunct="1">
              <a:buSzTx/>
              <a:buFont typeface="Wingdings" pitchFamily="2" charset="2"/>
              <a:buAutoNum type="arabicPeriod"/>
            </a:pPr>
            <a:r>
              <a:rPr lang="en-US" sz="3200" dirty="0" smtClean="0">
                <a:solidFill>
                  <a:schemeClr val="tx2">
                    <a:lumMod val="75000"/>
                  </a:schemeClr>
                </a:solidFill>
              </a:rPr>
              <a:t>Surface area of solid or liquid reactants and/or catalysts</a:t>
            </a:r>
          </a:p>
          <a:p>
            <a:pPr marL="609600" indent="-609600" eaLnBrk="1" hangingPunct="1">
              <a:buSzTx/>
              <a:buFont typeface="Wingdings" pitchFamily="2" charset="2"/>
              <a:buNone/>
            </a:pPr>
            <a:r>
              <a:rPr lang="en-US" sz="2000" dirty="0" smtClean="0">
                <a:solidFill>
                  <a:schemeClr val="bg2"/>
                </a:solidFill>
                <a:hlinkClick r:id="rId3"/>
              </a:rPr>
              <a:t>Rates of Reaction animation</a:t>
            </a:r>
            <a:endParaRPr lang="en-US" sz="2000" dirty="0" smtClean="0">
              <a:solidFill>
                <a:schemeClr val="bg2"/>
              </a:solidFill>
            </a:endParaRPr>
          </a:p>
          <a:p>
            <a:pPr marL="609600" indent="-609600" eaLnBrk="1" hangingPunct="1">
              <a:buSzTx/>
              <a:buFont typeface="Wingdings" pitchFamily="2" charset="2"/>
              <a:buNone/>
            </a:pPr>
            <a:endParaRPr lang="en-US" sz="3200" dirty="0" smtClean="0">
              <a:solidFill>
                <a:schemeClr val="bg2"/>
              </a:solidFill>
            </a:endParaRPr>
          </a:p>
          <a:p>
            <a:pPr marL="609600" indent="-609600" eaLnBrk="1" hangingPunct="1">
              <a:buSzTx/>
              <a:buFont typeface="Wingdings" pitchFamily="2" charset="2"/>
              <a:buNone/>
            </a:pPr>
            <a:endParaRPr lang="en-US" sz="3200" dirty="0" smtClean="0">
              <a:solidFill>
                <a:schemeClr val="bg2"/>
              </a:solidFill>
            </a:endParaRPr>
          </a:p>
        </p:txBody>
      </p:sp>
      <p:sp>
        <p:nvSpPr>
          <p:cNvPr id="16386" name="Slide Number Placeholder 3"/>
          <p:cNvSpPr>
            <a:spLocks noGrp="1"/>
          </p:cNvSpPr>
          <p:nvPr>
            <p:ph type="sldNum" sz="quarter" idx="12"/>
          </p:nvPr>
        </p:nvSpPr>
        <p:spPr>
          <a:noFill/>
        </p:spPr>
        <p:txBody>
          <a:bodyPr/>
          <a:lstStyle/>
          <a:p>
            <a:fld id="{71206428-ADBD-40CB-820F-80F55C4E40D2}" type="slidenum">
              <a:rPr lang="en-US" smtClean="0"/>
              <a:pPr/>
              <a:t>2</a:t>
            </a:fld>
            <a:endParaRPr lang="en-US"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5603">
                                            <p:txEl>
                                              <p:pRg st="0" end="0"/>
                                            </p:txEl>
                                          </p:spTgt>
                                        </p:tgtEl>
                                        <p:attrNameLst>
                                          <p:attrName>style.visibility</p:attrName>
                                        </p:attrNameLst>
                                      </p:cBhvr>
                                      <p:to>
                                        <p:strVal val="visible"/>
                                      </p:to>
                                    </p:set>
                                    <p:animEffect transition="in" filter="wipe(left)">
                                      <p:cBhvr>
                                        <p:cTn id="7" dur="500"/>
                                        <p:tgtEl>
                                          <p:spTgt spid="2560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5603">
                                            <p:txEl>
                                              <p:pRg st="1" end="1"/>
                                            </p:txEl>
                                          </p:spTgt>
                                        </p:tgtEl>
                                        <p:attrNameLst>
                                          <p:attrName>style.visibility</p:attrName>
                                        </p:attrNameLst>
                                      </p:cBhvr>
                                      <p:to>
                                        <p:strVal val="visible"/>
                                      </p:to>
                                    </p:set>
                                    <p:animEffect transition="in" filter="wipe(left)">
                                      <p:cBhvr>
                                        <p:cTn id="12" dur="500"/>
                                        <p:tgtEl>
                                          <p:spTgt spid="2560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5603">
                                            <p:txEl>
                                              <p:pRg st="2" end="2"/>
                                            </p:txEl>
                                          </p:spTgt>
                                        </p:tgtEl>
                                        <p:attrNameLst>
                                          <p:attrName>style.visibility</p:attrName>
                                        </p:attrNameLst>
                                      </p:cBhvr>
                                      <p:to>
                                        <p:strVal val="visible"/>
                                      </p:to>
                                    </p:set>
                                    <p:animEffect transition="in" filter="wipe(left)">
                                      <p:cBhvr>
                                        <p:cTn id="17" dur="500"/>
                                        <p:tgtEl>
                                          <p:spTgt spid="2560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25603">
                                            <p:txEl>
                                              <p:pRg st="3" end="3"/>
                                            </p:txEl>
                                          </p:spTgt>
                                        </p:tgtEl>
                                        <p:attrNameLst>
                                          <p:attrName>style.visibility</p:attrName>
                                        </p:attrNameLst>
                                      </p:cBhvr>
                                      <p:to>
                                        <p:strVal val="visible"/>
                                      </p:to>
                                    </p:set>
                                    <p:animEffect transition="in" filter="wipe(left)">
                                      <p:cBhvr>
                                        <p:cTn id="22" dur="500"/>
                                        <p:tgtEl>
                                          <p:spTgt spid="2560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25603">
                                            <p:txEl>
                                              <p:pRg st="4" end="4"/>
                                            </p:txEl>
                                          </p:spTgt>
                                        </p:tgtEl>
                                        <p:attrNameLst>
                                          <p:attrName>style.visibility</p:attrName>
                                        </p:attrNameLst>
                                      </p:cBhvr>
                                      <p:to>
                                        <p:strVal val="visible"/>
                                      </p:to>
                                    </p:set>
                                    <p:animEffect transition="in" filter="wipe(left)">
                                      <p:cBhvr>
                                        <p:cTn id="27" dur="500"/>
                                        <p:tgtEl>
                                          <p:spTgt spid="2560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25603">
                                            <p:txEl>
                                              <p:pRg st="5" end="5"/>
                                            </p:txEl>
                                          </p:spTgt>
                                        </p:tgtEl>
                                        <p:attrNameLst>
                                          <p:attrName>style.visibility</p:attrName>
                                        </p:attrNameLst>
                                      </p:cBhvr>
                                      <p:to>
                                        <p:strVal val="visible"/>
                                      </p:to>
                                    </p:set>
                                    <p:animEffect transition="in" filter="wipe(left)">
                                      <p:cBhvr>
                                        <p:cTn id="32" dur="500"/>
                                        <p:tgtEl>
                                          <p:spTgt spid="2560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25603">
                                            <p:txEl>
                                              <p:pRg st="6" end="6"/>
                                            </p:txEl>
                                          </p:spTgt>
                                        </p:tgtEl>
                                        <p:attrNameLst>
                                          <p:attrName>style.visibility</p:attrName>
                                        </p:attrNameLst>
                                      </p:cBhvr>
                                      <p:to>
                                        <p:strVal val="visible"/>
                                      </p:to>
                                    </p:set>
                                    <p:animEffect transition="in" filter="wipe(left)">
                                      <p:cBhvr>
                                        <p:cTn id="37" dur="500"/>
                                        <p:tgtEl>
                                          <p:spTgt spid="2560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3" name="Rectangle 3"/>
          <p:cNvSpPr>
            <a:spLocks noGrp="1" noChangeArrowheads="1"/>
          </p:cNvSpPr>
          <p:nvPr>
            <p:ph idx="1"/>
          </p:nvPr>
        </p:nvSpPr>
        <p:spPr>
          <a:xfrm>
            <a:off x="0" y="457200"/>
            <a:ext cx="8839200" cy="5257800"/>
          </a:xfrm>
        </p:spPr>
        <p:txBody>
          <a:bodyPr/>
          <a:lstStyle/>
          <a:p>
            <a:pPr eaLnBrk="1" hangingPunct="1">
              <a:buFont typeface="Wingdings" pitchFamily="2" charset="2"/>
              <a:buNone/>
            </a:pPr>
            <a:r>
              <a:rPr lang="en-US" sz="3200" dirty="0" smtClean="0"/>
              <a:t>Radioactive decay: a first order reaction</a:t>
            </a:r>
          </a:p>
          <a:p>
            <a:pPr eaLnBrk="1" hangingPunct="1"/>
            <a:r>
              <a:rPr lang="en-US" b="1" dirty="0" smtClean="0"/>
              <a:t>Half-life (</a:t>
            </a:r>
            <a:r>
              <a:rPr lang="en-US" b="1" dirty="0" smtClean="0">
                <a:cs typeface="Times New Roman" pitchFamily="18" charset="0"/>
              </a:rPr>
              <a:t>t</a:t>
            </a:r>
            <a:r>
              <a:rPr lang="en-US" b="1" baseline="-30000" dirty="0" smtClean="0">
                <a:cs typeface="Times New Roman" pitchFamily="18" charset="0"/>
              </a:rPr>
              <a:t>½</a:t>
            </a:r>
            <a:r>
              <a:rPr lang="en-US" b="1" dirty="0" smtClean="0">
                <a:cs typeface="Times New Roman" pitchFamily="18" charset="0"/>
              </a:rPr>
              <a:t>)</a:t>
            </a:r>
            <a:r>
              <a:rPr lang="en-US" b="1" dirty="0" smtClean="0"/>
              <a:t>: </a:t>
            </a:r>
            <a:r>
              <a:rPr lang="en-US" dirty="0" smtClean="0"/>
              <a:t>time for ½ a radioactive (i.e., having an unstable </a:t>
            </a:r>
            <a:r>
              <a:rPr lang="en-US" dirty="0" err="1" smtClean="0"/>
              <a:t>p/n</a:t>
            </a:r>
            <a:r>
              <a:rPr lang="en-US" dirty="0" smtClean="0"/>
              <a:t> ratio) material to decay (form 2 or more stable atoms)</a:t>
            </a:r>
          </a:p>
          <a:p>
            <a:pPr eaLnBrk="1" hangingPunct="1"/>
            <a:endParaRPr lang="en-US" dirty="0" smtClean="0">
              <a:solidFill>
                <a:schemeClr val="bg1"/>
              </a:solidFill>
            </a:endParaRPr>
          </a:p>
        </p:txBody>
      </p:sp>
      <p:sp>
        <p:nvSpPr>
          <p:cNvPr id="9222" name="Slide Number Placeholder 3"/>
          <p:cNvSpPr>
            <a:spLocks noGrp="1"/>
          </p:cNvSpPr>
          <p:nvPr>
            <p:ph type="sldNum" sz="quarter" idx="12"/>
          </p:nvPr>
        </p:nvSpPr>
        <p:spPr>
          <a:noFill/>
        </p:spPr>
        <p:txBody>
          <a:bodyPr/>
          <a:lstStyle/>
          <a:p>
            <a:fld id="{C94C682B-A212-4E15-BF7E-B95BD6DB452A}" type="slidenum">
              <a:rPr lang="en-US" smtClean="0"/>
              <a:pPr/>
              <a:t>20</a:t>
            </a:fld>
            <a:endParaRPr lang="en-US" smtClean="0"/>
          </a:p>
        </p:txBody>
      </p:sp>
      <p:graphicFrame>
        <p:nvGraphicFramePr>
          <p:cNvPr id="12293" name="Object 5"/>
          <p:cNvGraphicFramePr>
            <a:graphicFrameLocks noChangeAspect="1"/>
          </p:cNvGraphicFramePr>
          <p:nvPr/>
        </p:nvGraphicFramePr>
        <p:xfrm>
          <a:off x="2944170" y="5181600"/>
          <a:ext cx="3304230" cy="1371600"/>
        </p:xfrm>
        <a:graphic>
          <a:graphicData uri="http://schemas.openxmlformats.org/presentationml/2006/ole">
            <p:oleObj spid="_x0000_s9218" name="Equation" r:id="rId4" imgW="1041120" imgH="431640" progId="Equation.3">
              <p:embed/>
            </p:oleObj>
          </a:graphicData>
        </a:graphic>
      </p:graphicFrame>
      <p:graphicFrame>
        <p:nvGraphicFramePr>
          <p:cNvPr id="12294" name="Object 6"/>
          <p:cNvGraphicFramePr>
            <a:graphicFrameLocks noChangeAspect="1"/>
          </p:cNvGraphicFramePr>
          <p:nvPr/>
        </p:nvGraphicFramePr>
        <p:xfrm>
          <a:off x="2525713" y="2365375"/>
          <a:ext cx="3700462" cy="1368425"/>
        </p:xfrm>
        <a:graphic>
          <a:graphicData uri="http://schemas.openxmlformats.org/presentationml/2006/ole">
            <p:oleObj spid="_x0000_s9219" name="Equation" r:id="rId5" imgW="1269720" imgH="469800" progId="Equation.3">
              <p:embed/>
            </p:oleObj>
          </a:graphicData>
        </a:graphic>
      </p:graphicFrame>
      <p:graphicFrame>
        <p:nvGraphicFramePr>
          <p:cNvPr id="12295" name="Object 7"/>
          <p:cNvGraphicFramePr>
            <a:graphicFrameLocks noChangeAspect="1"/>
          </p:cNvGraphicFramePr>
          <p:nvPr/>
        </p:nvGraphicFramePr>
        <p:xfrm>
          <a:off x="3429000" y="3729038"/>
          <a:ext cx="2667000" cy="690562"/>
        </p:xfrm>
        <a:graphic>
          <a:graphicData uri="http://schemas.openxmlformats.org/presentationml/2006/ole">
            <p:oleObj spid="_x0000_s9220" name="Equation" r:id="rId6" imgW="977760" imgH="253800" progId="Equation.3">
              <p:embed/>
            </p:oleObj>
          </a:graphicData>
        </a:graphic>
      </p:graphicFrame>
      <p:graphicFrame>
        <p:nvGraphicFramePr>
          <p:cNvPr id="12296" name="Object 8"/>
          <p:cNvGraphicFramePr>
            <a:graphicFrameLocks noChangeAspect="1"/>
          </p:cNvGraphicFramePr>
          <p:nvPr/>
        </p:nvGraphicFramePr>
        <p:xfrm>
          <a:off x="3679825" y="4338638"/>
          <a:ext cx="2111375" cy="690562"/>
        </p:xfrm>
        <a:graphic>
          <a:graphicData uri="http://schemas.openxmlformats.org/presentationml/2006/ole">
            <p:oleObj spid="_x0000_s9221" name="Equation" r:id="rId7" imgW="774360" imgH="253800" progId="Equation.3">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12294"/>
                                        </p:tgtEl>
                                        <p:attrNameLst>
                                          <p:attrName>style.visibility</p:attrName>
                                        </p:attrNameLst>
                                      </p:cBhvr>
                                      <p:to>
                                        <p:strVal val="visible"/>
                                      </p:to>
                                    </p:set>
                                    <p:animEffect transition="in" filter="wipe(left)">
                                      <p:cBhvr>
                                        <p:cTn id="7" dur="500"/>
                                        <p:tgtEl>
                                          <p:spTgt spid="1229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12295"/>
                                        </p:tgtEl>
                                        <p:attrNameLst>
                                          <p:attrName>style.visibility</p:attrName>
                                        </p:attrNameLst>
                                      </p:cBhvr>
                                      <p:to>
                                        <p:strVal val="visible"/>
                                      </p:to>
                                    </p:set>
                                    <p:animEffect transition="in" filter="wipe(left)">
                                      <p:cBhvr>
                                        <p:cTn id="12" dur="500"/>
                                        <p:tgtEl>
                                          <p:spTgt spid="1229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12296"/>
                                        </p:tgtEl>
                                        <p:attrNameLst>
                                          <p:attrName>style.visibility</p:attrName>
                                        </p:attrNameLst>
                                      </p:cBhvr>
                                      <p:to>
                                        <p:strVal val="visible"/>
                                      </p:to>
                                    </p:set>
                                    <p:animEffect transition="in" filter="wipe(left)">
                                      <p:cBhvr>
                                        <p:cTn id="17" dur="500"/>
                                        <p:tgtEl>
                                          <p:spTgt spid="12296"/>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12293"/>
                                        </p:tgtEl>
                                        <p:attrNameLst>
                                          <p:attrName>style.visibility</p:attrName>
                                        </p:attrNameLst>
                                      </p:cBhvr>
                                      <p:to>
                                        <p:strVal val="visible"/>
                                      </p:to>
                                    </p:set>
                                    <p:animEffect transition="in" filter="wipe(left)">
                                      <p:cBhvr>
                                        <p:cTn id="22" dur="500"/>
                                        <p:tgtEl>
                                          <p:spTgt spid="1229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endParaRPr lang="en-US" dirty="0"/>
          </a:p>
        </p:txBody>
      </p:sp>
      <p:sp>
        <p:nvSpPr>
          <p:cNvPr id="26627" name="Content Placeholder 2"/>
          <p:cNvSpPr>
            <a:spLocks noGrp="1"/>
          </p:cNvSpPr>
          <p:nvPr>
            <p:ph idx="1"/>
          </p:nvPr>
        </p:nvSpPr>
        <p:spPr/>
        <p:txBody>
          <a:bodyPr/>
          <a:lstStyle/>
          <a:p>
            <a:pPr>
              <a:buFont typeface="Wingdings" pitchFamily="2" charset="2"/>
              <a:buNone/>
            </a:pPr>
            <a:r>
              <a:rPr lang="en-US" sz="3200" dirty="0" smtClean="0">
                <a:hlinkClick r:id="rId2"/>
              </a:rPr>
              <a:t>http://www.chm.davidson.edu/vce/kinetics/integratedratelaws.html</a:t>
            </a:r>
            <a:r>
              <a:rPr lang="en-US" sz="3200" dirty="0" smtClean="0"/>
              <a:t> </a:t>
            </a:r>
            <a:r>
              <a:rPr lang="en-US" dirty="0" smtClean="0"/>
              <a:t>(interactive on integrated rate laws)</a:t>
            </a:r>
          </a:p>
          <a:p>
            <a:pPr>
              <a:buFont typeface="Wingdings" pitchFamily="2" charset="2"/>
              <a:buNone/>
            </a:pPr>
            <a:endParaRPr lang="en-US" dirty="0" smtClean="0"/>
          </a:p>
          <a:p>
            <a:pPr>
              <a:buFont typeface="Wingdings" pitchFamily="2" charset="2"/>
              <a:buNone/>
            </a:pPr>
            <a:r>
              <a:rPr lang="en-US" sz="3600" dirty="0" smtClean="0"/>
              <a:t>Practice Problem: 1998 </a:t>
            </a:r>
            <a:r>
              <a:rPr lang="en-US" sz="3600" dirty="0" err="1" smtClean="0"/>
              <a:t>b,c</a:t>
            </a:r>
            <a:endParaRPr lang="en-US" sz="3600" dirty="0" smtClean="0"/>
          </a:p>
        </p:txBody>
      </p:sp>
      <p:sp>
        <p:nvSpPr>
          <p:cNvPr id="26628" name="Slide Number Placeholder 3"/>
          <p:cNvSpPr>
            <a:spLocks noGrp="1"/>
          </p:cNvSpPr>
          <p:nvPr>
            <p:ph type="sldNum" sz="quarter" idx="12"/>
          </p:nvPr>
        </p:nvSpPr>
        <p:spPr>
          <a:noFill/>
        </p:spPr>
        <p:txBody>
          <a:bodyPr/>
          <a:lstStyle/>
          <a:p>
            <a:fld id="{0E8706F5-18D1-46D4-BB4C-A9B5BDB7F93D}" type="slidenum">
              <a:rPr lang="en-US" smtClean="0"/>
              <a:pPr/>
              <a:t>21</a:t>
            </a:fld>
            <a:endParaRPr lang="en-US"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57200" y="0"/>
            <a:ext cx="8229600" cy="667512"/>
          </a:xfrm>
        </p:spPr>
        <p:txBody>
          <a:bodyPr>
            <a:normAutofit fontScale="90000"/>
          </a:bodyPr>
          <a:lstStyle/>
          <a:p>
            <a:pPr eaLnBrk="1" hangingPunct="1">
              <a:defRPr/>
            </a:pPr>
            <a:r>
              <a:rPr lang="en-US" dirty="0" smtClean="0"/>
              <a:t>14.4: Temperature &amp; rate</a:t>
            </a:r>
          </a:p>
        </p:txBody>
      </p:sp>
      <p:sp>
        <p:nvSpPr>
          <p:cNvPr id="13315" name="Rectangle 3"/>
          <p:cNvSpPr>
            <a:spLocks noGrp="1" noChangeArrowheads="1"/>
          </p:cNvSpPr>
          <p:nvPr>
            <p:ph idx="1"/>
          </p:nvPr>
        </p:nvSpPr>
        <p:spPr>
          <a:xfrm>
            <a:off x="457200" y="685800"/>
            <a:ext cx="8229600" cy="5638800"/>
          </a:xfrm>
        </p:spPr>
        <p:txBody>
          <a:bodyPr>
            <a:normAutofit fontScale="92500"/>
          </a:bodyPr>
          <a:lstStyle/>
          <a:p>
            <a:pPr marL="609600" indent="-609600" eaLnBrk="1" hangingPunct="1"/>
            <a:r>
              <a:rPr lang="en-US" sz="3500" b="1" dirty="0" smtClean="0"/>
              <a:t>Increasing T increases reaction rate</a:t>
            </a:r>
          </a:p>
          <a:p>
            <a:pPr marL="609600" indent="-609600" eaLnBrk="1" hangingPunct="1">
              <a:buFontTx/>
              <a:buNone/>
            </a:pPr>
            <a:endParaRPr lang="en-US" b="1" dirty="0" smtClean="0">
              <a:solidFill>
                <a:schemeClr val="bg1"/>
              </a:solidFill>
            </a:endParaRPr>
          </a:p>
          <a:p>
            <a:pPr marL="609600" indent="-609600" eaLnBrk="1" hangingPunct="1">
              <a:buFont typeface="Wingdings" pitchFamily="2" charset="2"/>
              <a:buNone/>
            </a:pPr>
            <a:r>
              <a:rPr lang="en-US" sz="3600" b="1" i="1" dirty="0" smtClean="0"/>
              <a:t>The Collision Model:</a:t>
            </a:r>
          </a:p>
          <a:p>
            <a:pPr marL="990600" lvl="1" indent="-533400" eaLnBrk="1" hangingPunct="1">
              <a:buClr>
                <a:schemeClr val="tx1"/>
              </a:buClr>
              <a:buSzTx/>
              <a:buFont typeface="Wingdings" pitchFamily="2" charset="2"/>
              <a:buAutoNum type="arabicPeriod"/>
            </a:pPr>
            <a:r>
              <a:rPr lang="en-US" sz="3200" dirty="0" smtClean="0"/>
              <a:t>Molecules </a:t>
            </a:r>
            <a:r>
              <a:rPr lang="en-US" sz="3200" b="1" dirty="0" smtClean="0"/>
              <a:t>must collide </a:t>
            </a:r>
            <a:r>
              <a:rPr lang="en-US" sz="3200" dirty="0" smtClean="0"/>
              <a:t>in order to react.</a:t>
            </a:r>
          </a:p>
          <a:p>
            <a:pPr marL="990600" lvl="1" indent="-533400" eaLnBrk="1" hangingPunct="1">
              <a:buClr>
                <a:schemeClr val="tx1"/>
              </a:buClr>
              <a:buSzTx/>
              <a:buFont typeface="Wingdings" pitchFamily="2" charset="2"/>
              <a:buAutoNum type="arabicPeriod"/>
            </a:pPr>
            <a:r>
              <a:rPr lang="en-US" sz="3200" b="1" dirty="0" smtClean="0"/>
              <a:t>Not every collision </a:t>
            </a:r>
            <a:r>
              <a:rPr lang="en-US" sz="3200" dirty="0" smtClean="0"/>
              <a:t>results in a reaction. (Ex: at room T, in a mixture of H</a:t>
            </a:r>
            <a:r>
              <a:rPr lang="en-US" sz="3200" baseline="-25000" dirty="0" smtClean="0"/>
              <a:t>2</a:t>
            </a:r>
            <a:r>
              <a:rPr lang="en-US" sz="3200" dirty="0" smtClean="0"/>
              <a:t> and I</a:t>
            </a:r>
            <a:r>
              <a:rPr lang="en-US" sz="3200" baseline="-25000" dirty="0" smtClean="0"/>
              <a:t>2</a:t>
            </a:r>
            <a:r>
              <a:rPr lang="en-US" sz="3200" dirty="0" smtClean="0"/>
              <a:t>, 10</a:t>
            </a:r>
            <a:r>
              <a:rPr lang="en-US" sz="3200" baseline="30000" dirty="0" smtClean="0"/>
              <a:t>10 </a:t>
            </a:r>
            <a:r>
              <a:rPr lang="en-US" sz="3200" dirty="0" smtClean="0"/>
              <a:t>collisions occur each sec; however, only 1 in every 10</a:t>
            </a:r>
            <a:r>
              <a:rPr lang="en-US" sz="3200" baseline="30000" dirty="0" smtClean="0"/>
              <a:t>13 </a:t>
            </a:r>
            <a:r>
              <a:rPr lang="en-US" sz="3200" dirty="0" smtClean="0"/>
              <a:t>collisions results in a reaction between H</a:t>
            </a:r>
            <a:r>
              <a:rPr lang="en-US" sz="3200" baseline="-25000" dirty="0" smtClean="0"/>
              <a:t>2 </a:t>
            </a:r>
            <a:r>
              <a:rPr lang="en-US" sz="3200" dirty="0" smtClean="0"/>
              <a:t>and I</a:t>
            </a:r>
            <a:r>
              <a:rPr lang="en-US" sz="3200" baseline="-25000" dirty="0" smtClean="0"/>
              <a:t>2</a:t>
            </a:r>
            <a:r>
              <a:rPr lang="en-US" sz="3200" dirty="0" smtClean="0"/>
              <a:t>.)  Molecules must collide in the correct orientation.</a:t>
            </a:r>
          </a:p>
        </p:txBody>
      </p:sp>
      <p:sp>
        <p:nvSpPr>
          <p:cNvPr id="27650" name="Slide Number Placeholder 3"/>
          <p:cNvSpPr>
            <a:spLocks noGrp="1"/>
          </p:cNvSpPr>
          <p:nvPr>
            <p:ph type="sldNum" sz="quarter" idx="12"/>
          </p:nvPr>
        </p:nvSpPr>
        <p:spPr>
          <a:noFill/>
        </p:spPr>
        <p:txBody>
          <a:bodyPr/>
          <a:lstStyle/>
          <a:p>
            <a:fld id="{606C123F-EAAA-40F9-ABBA-5C2C7B2A84BB}" type="slidenum">
              <a:rPr lang="en-US" smtClean="0"/>
              <a:pPr/>
              <a:t>22</a:t>
            </a:fld>
            <a:endParaRPr lang="en-US"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3315">
                                            <p:txEl>
                                              <p:pRg st="0" end="0"/>
                                            </p:txEl>
                                          </p:spTgt>
                                        </p:tgtEl>
                                        <p:attrNameLst>
                                          <p:attrName>style.visibility</p:attrName>
                                        </p:attrNameLst>
                                      </p:cBhvr>
                                      <p:to>
                                        <p:strVal val="visible"/>
                                      </p:to>
                                    </p:set>
                                    <p:animEffect transition="in" filter="wipe(left)">
                                      <p:cBhvr>
                                        <p:cTn id="7" dur="500"/>
                                        <p:tgtEl>
                                          <p:spTgt spid="1331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3315">
                                            <p:txEl>
                                              <p:pRg st="2" end="2"/>
                                            </p:txEl>
                                          </p:spTgt>
                                        </p:tgtEl>
                                        <p:attrNameLst>
                                          <p:attrName>style.visibility</p:attrName>
                                        </p:attrNameLst>
                                      </p:cBhvr>
                                      <p:to>
                                        <p:strVal val="visible"/>
                                      </p:to>
                                    </p:set>
                                    <p:animEffect transition="in" filter="wipe(left)">
                                      <p:cBhvr>
                                        <p:cTn id="12" dur="500"/>
                                        <p:tgtEl>
                                          <p:spTgt spid="1331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3315">
                                            <p:txEl>
                                              <p:pRg st="3" end="3"/>
                                            </p:txEl>
                                          </p:spTgt>
                                        </p:tgtEl>
                                        <p:attrNameLst>
                                          <p:attrName>style.visibility</p:attrName>
                                        </p:attrNameLst>
                                      </p:cBhvr>
                                      <p:to>
                                        <p:strVal val="visible"/>
                                      </p:to>
                                    </p:set>
                                    <p:animEffect transition="in" filter="wipe(left)">
                                      <p:cBhvr>
                                        <p:cTn id="17" dur="500"/>
                                        <p:tgtEl>
                                          <p:spTgt spid="13315">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3315">
                                            <p:txEl>
                                              <p:pRg st="4" end="4"/>
                                            </p:txEl>
                                          </p:spTgt>
                                        </p:tgtEl>
                                        <p:attrNameLst>
                                          <p:attrName>style.visibility</p:attrName>
                                        </p:attrNameLst>
                                      </p:cBhvr>
                                      <p:to>
                                        <p:strVal val="visible"/>
                                      </p:to>
                                    </p:set>
                                    <p:animEffect transition="in" filter="wipe(left)">
                                      <p:cBhvr>
                                        <p:cTn id="22" dur="500"/>
                                        <p:tgtEl>
                                          <p:spTgt spid="1331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7" name="Rectangle 3"/>
          <p:cNvSpPr>
            <a:spLocks noGrp="1" noChangeArrowheads="1"/>
          </p:cNvSpPr>
          <p:nvPr>
            <p:ph idx="1"/>
          </p:nvPr>
        </p:nvSpPr>
        <p:spPr>
          <a:xfrm>
            <a:off x="152400" y="304800"/>
            <a:ext cx="8763000" cy="1295400"/>
          </a:xfrm>
        </p:spPr>
        <p:txBody>
          <a:bodyPr/>
          <a:lstStyle/>
          <a:p>
            <a:pPr eaLnBrk="1" hangingPunct="1"/>
            <a:r>
              <a:rPr lang="en-US" b="1" i="1" smtClean="0"/>
              <a:t>Activation energy ( E</a:t>
            </a:r>
            <a:r>
              <a:rPr lang="en-US" b="1" i="1" baseline="-25000" smtClean="0"/>
              <a:t>a </a:t>
            </a:r>
            <a:r>
              <a:rPr lang="en-US" b="1" i="1" smtClean="0"/>
              <a:t>): </a:t>
            </a:r>
            <a:r>
              <a:rPr lang="en-US" smtClean="0"/>
              <a:t>minimum energy required to initiate a chemical reaction</a:t>
            </a:r>
          </a:p>
        </p:txBody>
      </p:sp>
      <p:sp>
        <p:nvSpPr>
          <p:cNvPr id="28674" name="Slide Number Placeholder 3"/>
          <p:cNvSpPr>
            <a:spLocks noGrp="1"/>
          </p:cNvSpPr>
          <p:nvPr>
            <p:ph type="sldNum" sz="quarter" idx="12"/>
          </p:nvPr>
        </p:nvSpPr>
        <p:spPr>
          <a:noFill/>
        </p:spPr>
        <p:txBody>
          <a:bodyPr/>
          <a:lstStyle/>
          <a:p>
            <a:fld id="{2934CB78-0790-4811-8038-50F0124179C2}" type="slidenum">
              <a:rPr lang="en-US" smtClean="0"/>
              <a:pPr/>
              <a:t>23</a:t>
            </a:fld>
            <a:endParaRPr lang="en-US" smtClean="0"/>
          </a:p>
        </p:txBody>
      </p:sp>
      <p:sp>
        <p:nvSpPr>
          <p:cNvPr id="28675" name="Line 20"/>
          <p:cNvSpPr>
            <a:spLocks noChangeShapeType="1"/>
          </p:cNvSpPr>
          <p:nvPr/>
        </p:nvSpPr>
        <p:spPr bwMode="auto">
          <a:xfrm flipV="1">
            <a:off x="3441700" y="2997200"/>
            <a:ext cx="1714500" cy="0"/>
          </a:xfrm>
          <a:prstGeom prst="line">
            <a:avLst/>
          </a:prstGeom>
          <a:noFill/>
          <a:ln w="57150" cap="rnd">
            <a:solidFill>
              <a:schemeClr val="bg1"/>
            </a:solidFill>
            <a:prstDash val="sysDot"/>
            <a:round/>
            <a:headEnd/>
            <a:tailEnd/>
          </a:ln>
        </p:spPr>
        <p:txBody>
          <a:bodyPr wrap="none"/>
          <a:lstStyle/>
          <a:p>
            <a:endParaRPr lang="en-US"/>
          </a:p>
        </p:txBody>
      </p:sp>
      <p:sp>
        <p:nvSpPr>
          <p:cNvPr id="28676" name="Line 21"/>
          <p:cNvSpPr>
            <a:spLocks noChangeShapeType="1"/>
          </p:cNvSpPr>
          <p:nvPr/>
        </p:nvSpPr>
        <p:spPr bwMode="auto">
          <a:xfrm flipV="1">
            <a:off x="3594100" y="3962400"/>
            <a:ext cx="2578100" cy="0"/>
          </a:xfrm>
          <a:prstGeom prst="line">
            <a:avLst/>
          </a:prstGeom>
          <a:noFill/>
          <a:ln w="57150" cap="rnd">
            <a:solidFill>
              <a:schemeClr val="bg1"/>
            </a:solidFill>
            <a:prstDash val="sysDot"/>
            <a:round/>
            <a:headEnd/>
            <a:tailEnd/>
          </a:ln>
        </p:spPr>
        <p:txBody>
          <a:bodyPr wrap="none"/>
          <a:lstStyle/>
          <a:p>
            <a:endParaRPr lang="en-US"/>
          </a:p>
        </p:txBody>
      </p:sp>
      <p:sp>
        <p:nvSpPr>
          <p:cNvPr id="28678" name="Line 5"/>
          <p:cNvSpPr>
            <a:spLocks noChangeShapeType="1"/>
          </p:cNvSpPr>
          <p:nvPr/>
        </p:nvSpPr>
        <p:spPr bwMode="auto">
          <a:xfrm>
            <a:off x="2073275" y="1879600"/>
            <a:ext cx="0" cy="2830513"/>
          </a:xfrm>
          <a:prstGeom prst="line">
            <a:avLst/>
          </a:prstGeom>
          <a:noFill/>
          <a:ln w="28575">
            <a:solidFill>
              <a:srgbClr val="000000"/>
            </a:solidFill>
            <a:round/>
            <a:headEnd/>
            <a:tailEnd/>
          </a:ln>
        </p:spPr>
        <p:txBody>
          <a:bodyPr/>
          <a:lstStyle/>
          <a:p>
            <a:endParaRPr lang="en-US"/>
          </a:p>
        </p:txBody>
      </p:sp>
      <p:sp>
        <p:nvSpPr>
          <p:cNvPr id="14343" name="Freeform 7"/>
          <p:cNvSpPr>
            <a:spLocks/>
          </p:cNvSpPr>
          <p:nvPr/>
        </p:nvSpPr>
        <p:spPr bwMode="auto">
          <a:xfrm>
            <a:off x="2073275" y="2085975"/>
            <a:ext cx="5089525" cy="1876425"/>
          </a:xfrm>
          <a:custGeom>
            <a:avLst/>
            <a:gdLst>
              <a:gd name="T0" fmla="*/ 0 w 3780"/>
              <a:gd name="T1" fmla="*/ 2147483647 h 1800"/>
              <a:gd name="T2" fmla="*/ 2147483647 w 3780"/>
              <a:gd name="T3" fmla="*/ 2147483647 h 1800"/>
              <a:gd name="T4" fmla="*/ 2147483647 w 3780"/>
              <a:gd name="T5" fmla="*/ 2147483647 h 1800"/>
              <a:gd name="T6" fmla="*/ 2147483647 w 3780"/>
              <a:gd name="T7" fmla="*/ 2147483647 h 1800"/>
              <a:gd name="T8" fmla="*/ 2147483647 w 3780"/>
              <a:gd name="T9" fmla="*/ 2147483647 h 1800"/>
              <a:gd name="T10" fmla="*/ 2147483647 w 3780"/>
              <a:gd name="T11" fmla="*/ 2147483647 h 1800"/>
              <a:gd name="T12" fmla="*/ 2147483647 w 3780"/>
              <a:gd name="T13" fmla="*/ 2147483647 h 1800"/>
              <a:gd name="T14" fmla="*/ 2147483647 w 3780"/>
              <a:gd name="T15" fmla="*/ 2147483647 h 1800"/>
              <a:gd name="T16" fmla="*/ 2147483647 w 3780"/>
              <a:gd name="T17" fmla="*/ 2147483647 h 1800"/>
              <a:gd name="T18" fmla="*/ 2147483647 w 3780"/>
              <a:gd name="T19" fmla="*/ 2147483647 h 1800"/>
              <a:gd name="T20" fmla="*/ 2147483647 w 3780"/>
              <a:gd name="T21" fmla="*/ 2147483647 h 180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3780"/>
              <a:gd name="T34" fmla="*/ 0 h 1800"/>
              <a:gd name="T35" fmla="*/ 3780 w 3780"/>
              <a:gd name="T36" fmla="*/ 1800 h 1800"/>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3780" h="1800">
                <a:moveTo>
                  <a:pt x="0" y="870"/>
                </a:moveTo>
                <a:cubicBezTo>
                  <a:pt x="180" y="870"/>
                  <a:pt x="360" y="870"/>
                  <a:pt x="540" y="870"/>
                </a:cubicBezTo>
                <a:cubicBezTo>
                  <a:pt x="720" y="870"/>
                  <a:pt x="960" y="900"/>
                  <a:pt x="1080" y="870"/>
                </a:cubicBezTo>
                <a:cubicBezTo>
                  <a:pt x="1200" y="840"/>
                  <a:pt x="1170" y="810"/>
                  <a:pt x="1260" y="690"/>
                </a:cubicBezTo>
                <a:cubicBezTo>
                  <a:pt x="1350" y="570"/>
                  <a:pt x="1500" y="240"/>
                  <a:pt x="1620" y="150"/>
                </a:cubicBezTo>
                <a:cubicBezTo>
                  <a:pt x="1740" y="60"/>
                  <a:pt x="1860" y="0"/>
                  <a:pt x="1980" y="150"/>
                </a:cubicBezTo>
                <a:cubicBezTo>
                  <a:pt x="2100" y="300"/>
                  <a:pt x="2250" y="810"/>
                  <a:pt x="2340" y="1050"/>
                </a:cubicBezTo>
                <a:cubicBezTo>
                  <a:pt x="2430" y="1290"/>
                  <a:pt x="2430" y="1470"/>
                  <a:pt x="2520" y="1590"/>
                </a:cubicBezTo>
                <a:cubicBezTo>
                  <a:pt x="2610" y="1710"/>
                  <a:pt x="2730" y="1740"/>
                  <a:pt x="2880" y="1770"/>
                </a:cubicBezTo>
                <a:cubicBezTo>
                  <a:pt x="3030" y="1800"/>
                  <a:pt x="3270" y="1770"/>
                  <a:pt x="3420" y="1770"/>
                </a:cubicBezTo>
                <a:cubicBezTo>
                  <a:pt x="3570" y="1770"/>
                  <a:pt x="3675" y="1770"/>
                  <a:pt x="3780" y="1770"/>
                </a:cubicBezTo>
              </a:path>
            </a:pathLst>
          </a:custGeom>
          <a:noFill/>
          <a:ln w="57150">
            <a:solidFill>
              <a:srgbClr val="000000"/>
            </a:solidFill>
            <a:round/>
            <a:headEnd/>
            <a:tailEnd/>
          </a:ln>
        </p:spPr>
        <p:txBody>
          <a:bodyPr/>
          <a:lstStyle/>
          <a:p>
            <a:endParaRPr lang="en-US"/>
          </a:p>
        </p:txBody>
      </p:sp>
      <p:sp>
        <p:nvSpPr>
          <p:cNvPr id="28680" name="Text Box 8"/>
          <p:cNvSpPr txBox="1">
            <a:spLocks noChangeArrowheads="1"/>
          </p:cNvSpPr>
          <p:nvPr/>
        </p:nvSpPr>
        <p:spPr bwMode="auto">
          <a:xfrm>
            <a:off x="381000" y="3048000"/>
            <a:ext cx="1439863" cy="566737"/>
          </a:xfrm>
          <a:prstGeom prst="rect">
            <a:avLst/>
          </a:prstGeom>
          <a:noFill/>
          <a:ln w="9525">
            <a:noFill/>
            <a:miter lim="800000"/>
            <a:headEnd/>
            <a:tailEnd/>
          </a:ln>
        </p:spPr>
        <p:txBody>
          <a:bodyPr/>
          <a:lstStyle/>
          <a:p>
            <a:pPr eaLnBrk="0" hangingPunct="0"/>
            <a:r>
              <a:rPr lang="en-US" sz="2800" b="1" dirty="0">
                <a:solidFill>
                  <a:schemeClr val="accent1">
                    <a:lumMod val="60000"/>
                    <a:lumOff val="40000"/>
                  </a:schemeClr>
                </a:solidFill>
              </a:rPr>
              <a:t>Energy</a:t>
            </a:r>
          </a:p>
        </p:txBody>
      </p:sp>
      <p:sp>
        <p:nvSpPr>
          <p:cNvPr id="28681" name="Text Box 9"/>
          <p:cNvSpPr txBox="1">
            <a:spLocks noChangeArrowheads="1"/>
          </p:cNvSpPr>
          <p:nvPr/>
        </p:nvSpPr>
        <p:spPr bwMode="auto">
          <a:xfrm>
            <a:off x="2057400" y="4662488"/>
            <a:ext cx="5867400" cy="457200"/>
          </a:xfrm>
          <a:prstGeom prst="rect">
            <a:avLst/>
          </a:prstGeom>
          <a:noFill/>
          <a:ln w="9525">
            <a:noFill/>
            <a:miter lim="800000"/>
            <a:headEnd/>
            <a:tailEnd/>
          </a:ln>
        </p:spPr>
        <p:txBody>
          <a:bodyPr/>
          <a:lstStyle/>
          <a:p>
            <a:pPr eaLnBrk="0" hangingPunct="0"/>
            <a:r>
              <a:rPr lang="en-US" sz="2800" b="1" dirty="0" err="1">
                <a:solidFill>
                  <a:schemeClr val="accent1">
                    <a:lumMod val="60000"/>
                    <a:lumOff val="40000"/>
                  </a:schemeClr>
                </a:solidFill>
              </a:rPr>
              <a:t>Rxn</a:t>
            </a:r>
            <a:r>
              <a:rPr lang="en-US" sz="2800" b="1" dirty="0">
                <a:solidFill>
                  <a:schemeClr val="accent1">
                    <a:lumMod val="60000"/>
                    <a:lumOff val="40000"/>
                  </a:schemeClr>
                </a:solidFill>
              </a:rPr>
              <a:t> pathway (or </a:t>
            </a:r>
            <a:r>
              <a:rPr lang="en-US" sz="2800" b="1" dirty="0" err="1">
                <a:solidFill>
                  <a:schemeClr val="accent1">
                    <a:lumMod val="60000"/>
                    <a:lumOff val="40000"/>
                  </a:schemeClr>
                </a:solidFill>
              </a:rPr>
              <a:t>rxn</a:t>
            </a:r>
            <a:r>
              <a:rPr lang="en-US" sz="2800" b="1" dirty="0">
                <a:solidFill>
                  <a:schemeClr val="accent1">
                    <a:lumMod val="60000"/>
                    <a:lumOff val="40000"/>
                  </a:schemeClr>
                </a:solidFill>
              </a:rPr>
              <a:t> coordinate)</a:t>
            </a:r>
          </a:p>
        </p:txBody>
      </p:sp>
      <p:sp>
        <p:nvSpPr>
          <p:cNvPr id="14346" name="Text Box 10"/>
          <p:cNvSpPr txBox="1">
            <a:spLocks noChangeArrowheads="1"/>
          </p:cNvSpPr>
          <p:nvPr/>
        </p:nvSpPr>
        <p:spPr bwMode="auto">
          <a:xfrm>
            <a:off x="2057400" y="2438400"/>
            <a:ext cx="1981200" cy="650875"/>
          </a:xfrm>
          <a:prstGeom prst="rect">
            <a:avLst/>
          </a:prstGeom>
          <a:noFill/>
          <a:ln w="9525">
            <a:noFill/>
            <a:miter lim="800000"/>
            <a:headEnd/>
            <a:tailEnd/>
          </a:ln>
        </p:spPr>
        <p:txBody>
          <a:bodyPr/>
          <a:lstStyle/>
          <a:p>
            <a:pPr eaLnBrk="0" hangingPunct="0"/>
            <a:r>
              <a:rPr lang="en-US" sz="2800" b="1" dirty="0">
                <a:solidFill>
                  <a:srgbClr val="FF0000"/>
                </a:solidFill>
              </a:rPr>
              <a:t>Reactants</a:t>
            </a:r>
          </a:p>
        </p:txBody>
      </p:sp>
      <p:sp>
        <p:nvSpPr>
          <p:cNvPr id="14347" name="Text Box 11"/>
          <p:cNvSpPr txBox="1">
            <a:spLocks noChangeArrowheads="1"/>
          </p:cNvSpPr>
          <p:nvPr/>
        </p:nvSpPr>
        <p:spPr bwMode="auto">
          <a:xfrm>
            <a:off x="5727700" y="3479800"/>
            <a:ext cx="1739900" cy="649288"/>
          </a:xfrm>
          <a:prstGeom prst="rect">
            <a:avLst/>
          </a:prstGeom>
          <a:noFill/>
          <a:ln w="9525">
            <a:noFill/>
            <a:miter lim="800000"/>
            <a:headEnd/>
            <a:tailEnd/>
          </a:ln>
        </p:spPr>
        <p:txBody>
          <a:bodyPr/>
          <a:lstStyle/>
          <a:p>
            <a:pPr eaLnBrk="0" hangingPunct="0"/>
            <a:r>
              <a:rPr lang="en-US" sz="2800" b="1">
                <a:solidFill>
                  <a:srgbClr val="0066FF"/>
                </a:solidFill>
              </a:rPr>
              <a:t>Products</a:t>
            </a:r>
          </a:p>
        </p:txBody>
      </p:sp>
      <p:sp>
        <p:nvSpPr>
          <p:cNvPr id="14348" name="Text Box 12"/>
          <p:cNvSpPr txBox="1">
            <a:spLocks noChangeArrowheads="1"/>
          </p:cNvSpPr>
          <p:nvPr/>
        </p:nvSpPr>
        <p:spPr bwMode="auto">
          <a:xfrm>
            <a:off x="2940050" y="1600200"/>
            <a:ext cx="3384550" cy="647700"/>
          </a:xfrm>
          <a:prstGeom prst="rect">
            <a:avLst/>
          </a:prstGeom>
          <a:noFill/>
          <a:ln w="9525">
            <a:noFill/>
            <a:miter lim="800000"/>
            <a:headEnd/>
            <a:tailEnd/>
          </a:ln>
        </p:spPr>
        <p:txBody>
          <a:bodyPr/>
          <a:lstStyle/>
          <a:p>
            <a:pPr eaLnBrk="0" hangingPunct="0"/>
            <a:r>
              <a:rPr lang="en-US" sz="2800" b="1">
                <a:solidFill>
                  <a:srgbClr val="669900"/>
                </a:solidFill>
              </a:rPr>
              <a:t>Activated complex</a:t>
            </a:r>
          </a:p>
        </p:txBody>
      </p:sp>
      <p:sp>
        <p:nvSpPr>
          <p:cNvPr id="14349" name="Line 13"/>
          <p:cNvSpPr>
            <a:spLocks noChangeShapeType="1"/>
          </p:cNvSpPr>
          <p:nvPr/>
        </p:nvSpPr>
        <p:spPr bwMode="auto">
          <a:xfrm>
            <a:off x="4464050" y="2119313"/>
            <a:ext cx="0" cy="942975"/>
          </a:xfrm>
          <a:prstGeom prst="line">
            <a:avLst/>
          </a:prstGeom>
          <a:noFill/>
          <a:ln w="38100">
            <a:solidFill>
              <a:schemeClr val="tx1"/>
            </a:solidFill>
            <a:round/>
            <a:headEnd type="triangle" w="med" len="med"/>
            <a:tailEnd type="triangle" w="med" len="med"/>
          </a:ln>
        </p:spPr>
        <p:txBody>
          <a:bodyPr/>
          <a:lstStyle/>
          <a:p>
            <a:endParaRPr lang="en-US"/>
          </a:p>
        </p:txBody>
      </p:sp>
      <p:sp>
        <p:nvSpPr>
          <p:cNvPr id="14350" name="Text Box 14"/>
          <p:cNvSpPr txBox="1">
            <a:spLocks noChangeArrowheads="1"/>
          </p:cNvSpPr>
          <p:nvPr/>
        </p:nvSpPr>
        <p:spPr bwMode="auto">
          <a:xfrm>
            <a:off x="4400550" y="2292350"/>
            <a:ext cx="1235075" cy="754063"/>
          </a:xfrm>
          <a:prstGeom prst="rect">
            <a:avLst/>
          </a:prstGeom>
          <a:noFill/>
          <a:ln w="9525">
            <a:noFill/>
            <a:miter lim="800000"/>
            <a:headEnd/>
            <a:tailEnd/>
          </a:ln>
        </p:spPr>
        <p:txBody>
          <a:bodyPr/>
          <a:lstStyle/>
          <a:p>
            <a:pPr eaLnBrk="0" hangingPunct="0"/>
            <a:r>
              <a:rPr lang="en-US" sz="3600" b="1"/>
              <a:t>E</a:t>
            </a:r>
            <a:r>
              <a:rPr lang="en-US" sz="3600" b="1" baseline="-25000"/>
              <a:t>a</a:t>
            </a:r>
          </a:p>
        </p:txBody>
      </p:sp>
      <p:sp>
        <p:nvSpPr>
          <p:cNvPr id="14351" name="Line 15"/>
          <p:cNvSpPr>
            <a:spLocks noChangeShapeType="1"/>
          </p:cNvSpPr>
          <p:nvPr/>
        </p:nvSpPr>
        <p:spPr bwMode="auto">
          <a:xfrm>
            <a:off x="4464050" y="3046413"/>
            <a:ext cx="0" cy="942975"/>
          </a:xfrm>
          <a:prstGeom prst="line">
            <a:avLst/>
          </a:prstGeom>
          <a:noFill/>
          <a:ln w="38100">
            <a:solidFill>
              <a:srgbClr val="FFFF00"/>
            </a:solidFill>
            <a:round/>
            <a:headEnd type="triangle" w="med" len="med"/>
            <a:tailEnd type="triangle" w="med" len="med"/>
          </a:ln>
        </p:spPr>
        <p:txBody>
          <a:bodyPr/>
          <a:lstStyle/>
          <a:p>
            <a:endParaRPr lang="en-US"/>
          </a:p>
        </p:txBody>
      </p:sp>
      <p:sp>
        <p:nvSpPr>
          <p:cNvPr id="14352" name="Text Box 16"/>
          <p:cNvSpPr txBox="1">
            <a:spLocks noChangeArrowheads="1"/>
          </p:cNvSpPr>
          <p:nvPr/>
        </p:nvSpPr>
        <p:spPr bwMode="auto">
          <a:xfrm>
            <a:off x="4403725" y="3235325"/>
            <a:ext cx="1235075" cy="754063"/>
          </a:xfrm>
          <a:prstGeom prst="rect">
            <a:avLst/>
          </a:prstGeom>
          <a:noFill/>
          <a:ln w="9525">
            <a:noFill/>
            <a:miter lim="800000"/>
            <a:headEnd/>
            <a:tailEnd/>
          </a:ln>
        </p:spPr>
        <p:txBody>
          <a:bodyPr/>
          <a:lstStyle/>
          <a:p>
            <a:pPr eaLnBrk="0" hangingPunct="0"/>
            <a:r>
              <a:rPr lang="en-US" sz="3600" b="1">
                <a:solidFill>
                  <a:srgbClr val="FFFF00"/>
                </a:solidFill>
                <a:latin typeface="Symbol" pitchFamily="18" charset="2"/>
              </a:rPr>
              <a:t>D</a:t>
            </a:r>
            <a:r>
              <a:rPr lang="en-US" sz="3600" b="1">
                <a:solidFill>
                  <a:srgbClr val="FFFF00"/>
                </a:solidFill>
              </a:rPr>
              <a:t>E</a:t>
            </a:r>
            <a:r>
              <a:rPr lang="en-US" sz="3600" b="1" baseline="-25000">
                <a:solidFill>
                  <a:srgbClr val="FFFF00"/>
                </a:solidFill>
              </a:rPr>
              <a:t>rxn</a:t>
            </a:r>
          </a:p>
        </p:txBody>
      </p:sp>
      <p:sp>
        <p:nvSpPr>
          <p:cNvPr id="28689" name="Line 18"/>
          <p:cNvSpPr>
            <a:spLocks noChangeShapeType="1"/>
          </p:cNvSpPr>
          <p:nvPr/>
        </p:nvSpPr>
        <p:spPr bwMode="auto">
          <a:xfrm>
            <a:off x="2057400" y="4706938"/>
            <a:ext cx="5181600" cy="0"/>
          </a:xfrm>
          <a:prstGeom prst="line">
            <a:avLst/>
          </a:prstGeom>
          <a:noFill/>
          <a:ln w="38100">
            <a:solidFill>
              <a:schemeClr val="bg2"/>
            </a:solidFill>
            <a:round/>
            <a:headEnd/>
            <a:tailEnd/>
          </a:ln>
        </p:spPr>
        <p:txBody>
          <a:bodyPr wrap="none"/>
          <a:lstStyle/>
          <a:p>
            <a:endParaRPr lang="en-US"/>
          </a:p>
        </p:txBody>
      </p:sp>
      <p:sp>
        <p:nvSpPr>
          <p:cNvPr id="14355" name="Text Box 19"/>
          <p:cNvSpPr txBox="1">
            <a:spLocks noChangeArrowheads="1"/>
          </p:cNvSpPr>
          <p:nvPr/>
        </p:nvSpPr>
        <p:spPr bwMode="auto">
          <a:xfrm>
            <a:off x="762000" y="5334000"/>
            <a:ext cx="8001000" cy="1311275"/>
          </a:xfrm>
          <a:prstGeom prst="rect">
            <a:avLst/>
          </a:prstGeom>
          <a:noFill/>
          <a:ln w="9525">
            <a:noFill/>
            <a:miter lim="800000"/>
            <a:headEnd/>
            <a:tailEnd/>
          </a:ln>
        </p:spPr>
        <p:txBody>
          <a:bodyPr>
            <a:spAutoFit/>
          </a:bodyPr>
          <a:lstStyle/>
          <a:p>
            <a:pPr>
              <a:spcBef>
                <a:spcPct val="50000"/>
              </a:spcBef>
            </a:pPr>
            <a:r>
              <a:rPr lang="en-US" sz="3200" b="1" dirty="0"/>
              <a:t>Note that: 	</a:t>
            </a:r>
            <a:r>
              <a:rPr lang="en-US" sz="3200" b="1" dirty="0" err="1">
                <a:latin typeface="Symbol" pitchFamily="18" charset="2"/>
              </a:rPr>
              <a:t>D</a:t>
            </a:r>
            <a:r>
              <a:rPr lang="en-US" sz="3200" b="1" dirty="0" err="1"/>
              <a:t>E</a:t>
            </a:r>
            <a:r>
              <a:rPr lang="en-US" sz="3200" b="1" baseline="-25000" dirty="0" err="1"/>
              <a:t>rxn</a:t>
            </a:r>
            <a:r>
              <a:rPr lang="en-US" sz="3200" b="1" baseline="-25000" dirty="0"/>
              <a:t>, forward</a:t>
            </a:r>
            <a:r>
              <a:rPr lang="en-US" sz="3200" b="1" dirty="0"/>
              <a:t> = - </a:t>
            </a:r>
            <a:r>
              <a:rPr lang="en-US" sz="3200" b="1" dirty="0" err="1">
                <a:latin typeface="Symbol" pitchFamily="18" charset="2"/>
              </a:rPr>
              <a:t>D</a:t>
            </a:r>
            <a:r>
              <a:rPr lang="en-US" sz="3200" b="1" dirty="0" err="1"/>
              <a:t>E</a:t>
            </a:r>
            <a:r>
              <a:rPr lang="en-US" sz="3200" b="1" baseline="-25000" dirty="0" err="1"/>
              <a:t>rxn</a:t>
            </a:r>
            <a:r>
              <a:rPr lang="en-US" sz="3200" b="1" baseline="-25000" dirty="0"/>
              <a:t>, backward</a:t>
            </a:r>
          </a:p>
          <a:p>
            <a:pPr lvl="2">
              <a:spcBef>
                <a:spcPct val="50000"/>
              </a:spcBef>
            </a:pPr>
            <a:r>
              <a:rPr lang="en-US" sz="3200" b="1" dirty="0"/>
              <a:t>	E</a:t>
            </a:r>
            <a:r>
              <a:rPr lang="en-US" sz="3200" b="1" baseline="-25000" dirty="0"/>
              <a:t>a, forward</a:t>
            </a:r>
            <a:r>
              <a:rPr lang="en-US" sz="3200" b="1" baseline="30000" dirty="0"/>
              <a:t> </a:t>
            </a:r>
            <a:r>
              <a:rPr lang="en-US" sz="3200" b="1" dirty="0"/>
              <a:t>≠ E</a:t>
            </a:r>
            <a:r>
              <a:rPr lang="en-US" sz="3200" b="1" baseline="-25000" dirty="0"/>
              <a:t>a, backward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4343"/>
                                        </p:tgtEl>
                                        <p:attrNameLst>
                                          <p:attrName>style.visibility</p:attrName>
                                        </p:attrNameLst>
                                      </p:cBhvr>
                                      <p:to>
                                        <p:strVal val="visible"/>
                                      </p:to>
                                    </p:set>
                                    <p:animEffect transition="in" filter="wipe(left)">
                                      <p:cBhvr>
                                        <p:cTn id="7" dur="500"/>
                                        <p:tgtEl>
                                          <p:spTgt spid="1434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4346"/>
                                        </p:tgtEl>
                                        <p:attrNameLst>
                                          <p:attrName>style.visibility</p:attrName>
                                        </p:attrNameLst>
                                      </p:cBhvr>
                                      <p:to>
                                        <p:strVal val="visible"/>
                                      </p:to>
                                    </p:set>
                                    <p:animEffect transition="in" filter="wipe(left)">
                                      <p:cBhvr>
                                        <p:cTn id="12" dur="500"/>
                                        <p:tgtEl>
                                          <p:spTgt spid="14346"/>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4347"/>
                                        </p:tgtEl>
                                        <p:attrNameLst>
                                          <p:attrName>style.visibility</p:attrName>
                                        </p:attrNameLst>
                                      </p:cBhvr>
                                      <p:to>
                                        <p:strVal val="visible"/>
                                      </p:to>
                                    </p:set>
                                    <p:animEffect transition="in" filter="wipe(left)">
                                      <p:cBhvr>
                                        <p:cTn id="17" dur="500"/>
                                        <p:tgtEl>
                                          <p:spTgt spid="14347"/>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32" fill="hold" grpId="0" nodeType="clickEffect">
                                  <p:stCondLst>
                                    <p:cond delay="0"/>
                                  </p:stCondLst>
                                  <p:childTnLst>
                                    <p:set>
                                      <p:cBhvr>
                                        <p:cTn id="21" dur="1" fill="hold">
                                          <p:stCondLst>
                                            <p:cond delay="0"/>
                                          </p:stCondLst>
                                        </p:cTn>
                                        <p:tgtEl>
                                          <p:spTgt spid="14351"/>
                                        </p:tgtEl>
                                        <p:attrNameLst>
                                          <p:attrName>style.visibility</p:attrName>
                                        </p:attrNameLst>
                                      </p:cBhvr>
                                      <p:to>
                                        <p:strVal val="visible"/>
                                      </p:to>
                                    </p:set>
                                    <p:animEffect transition="in" filter="box(out)">
                                      <p:cBhvr>
                                        <p:cTn id="22" dur="500"/>
                                        <p:tgtEl>
                                          <p:spTgt spid="14351"/>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14352"/>
                                        </p:tgtEl>
                                        <p:attrNameLst>
                                          <p:attrName>style.visibility</p:attrName>
                                        </p:attrNameLst>
                                      </p:cBhvr>
                                      <p:to>
                                        <p:strVal val="visible"/>
                                      </p:to>
                                    </p:set>
                                    <p:animEffect transition="in" filter="wipe(down)">
                                      <p:cBhvr>
                                        <p:cTn id="27" dur="500"/>
                                        <p:tgtEl>
                                          <p:spTgt spid="14352"/>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14348"/>
                                        </p:tgtEl>
                                        <p:attrNameLst>
                                          <p:attrName>style.visibility</p:attrName>
                                        </p:attrNameLst>
                                      </p:cBhvr>
                                      <p:to>
                                        <p:strVal val="visible"/>
                                      </p:to>
                                    </p:set>
                                    <p:animEffect transition="in" filter="wipe(left)">
                                      <p:cBhvr>
                                        <p:cTn id="32" dur="500"/>
                                        <p:tgtEl>
                                          <p:spTgt spid="14348"/>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32" fill="hold" grpId="0" nodeType="clickEffect">
                                  <p:stCondLst>
                                    <p:cond delay="0"/>
                                  </p:stCondLst>
                                  <p:childTnLst>
                                    <p:set>
                                      <p:cBhvr>
                                        <p:cTn id="36" dur="1" fill="hold">
                                          <p:stCondLst>
                                            <p:cond delay="0"/>
                                          </p:stCondLst>
                                        </p:cTn>
                                        <p:tgtEl>
                                          <p:spTgt spid="14349"/>
                                        </p:tgtEl>
                                        <p:attrNameLst>
                                          <p:attrName>style.visibility</p:attrName>
                                        </p:attrNameLst>
                                      </p:cBhvr>
                                      <p:to>
                                        <p:strVal val="visible"/>
                                      </p:to>
                                    </p:set>
                                    <p:animEffect transition="in" filter="box(out)">
                                      <p:cBhvr>
                                        <p:cTn id="37" dur="500"/>
                                        <p:tgtEl>
                                          <p:spTgt spid="14349"/>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14350"/>
                                        </p:tgtEl>
                                        <p:attrNameLst>
                                          <p:attrName>style.visibility</p:attrName>
                                        </p:attrNameLst>
                                      </p:cBhvr>
                                      <p:to>
                                        <p:strVal val="visible"/>
                                      </p:to>
                                    </p:set>
                                    <p:animEffect transition="in" filter="wipe(left)">
                                      <p:cBhvr>
                                        <p:cTn id="42" dur="500"/>
                                        <p:tgtEl>
                                          <p:spTgt spid="14350"/>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14355">
                                            <p:txEl>
                                              <p:pRg st="0" end="0"/>
                                            </p:txEl>
                                          </p:spTgt>
                                        </p:tgtEl>
                                        <p:attrNameLst>
                                          <p:attrName>style.visibility</p:attrName>
                                        </p:attrNameLst>
                                      </p:cBhvr>
                                      <p:to>
                                        <p:strVal val="visible"/>
                                      </p:to>
                                    </p:set>
                                    <p:animEffect transition="in" filter="wipe(left)">
                                      <p:cBhvr>
                                        <p:cTn id="47" dur="500"/>
                                        <p:tgtEl>
                                          <p:spTgt spid="14355">
                                            <p:txEl>
                                              <p:pRg st="0" end="0"/>
                                            </p:txEl>
                                          </p:spTgt>
                                        </p:tgtEl>
                                      </p:cBhvr>
                                    </p:animEffect>
                                  </p:childTnLst>
                                </p:cTn>
                              </p:par>
                              <p:par>
                                <p:cTn id="48" presetID="22" presetClass="entr" presetSubtype="8" fill="hold" grpId="0" nodeType="withEffect">
                                  <p:stCondLst>
                                    <p:cond delay="0"/>
                                  </p:stCondLst>
                                  <p:childTnLst>
                                    <p:set>
                                      <p:cBhvr>
                                        <p:cTn id="49" dur="1" fill="hold">
                                          <p:stCondLst>
                                            <p:cond delay="0"/>
                                          </p:stCondLst>
                                        </p:cTn>
                                        <p:tgtEl>
                                          <p:spTgt spid="14355">
                                            <p:txEl>
                                              <p:pRg st="1" end="1"/>
                                            </p:txEl>
                                          </p:spTgt>
                                        </p:tgtEl>
                                        <p:attrNameLst>
                                          <p:attrName>style.visibility</p:attrName>
                                        </p:attrNameLst>
                                      </p:cBhvr>
                                      <p:to>
                                        <p:strVal val="visible"/>
                                      </p:to>
                                    </p:set>
                                    <p:animEffect transition="in" filter="wipe(left)">
                                      <p:cBhvr>
                                        <p:cTn id="50" dur="500"/>
                                        <p:tgtEl>
                                          <p:spTgt spid="1435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43" grpId="0" animBg="1"/>
      <p:bldP spid="14346" grpId="0"/>
      <p:bldP spid="14347" grpId="0"/>
      <p:bldP spid="14348" grpId="0"/>
      <p:bldP spid="14349" grpId="0" animBg="1"/>
      <p:bldP spid="14350" grpId="0"/>
      <p:bldP spid="14351" grpId="0" animBg="1"/>
      <p:bldP spid="14352" grpId="0"/>
      <p:bldP spid="14355" grpId="0" build="p" bldLvl="2"/>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0" y="228600"/>
            <a:ext cx="9144000" cy="1600200"/>
          </a:xfrm>
        </p:spPr>
        <p:txBody>
          <a:bodyPr>
            <a:normAutofit/>
          </a:bodyPr>
          <a:lstStyle/>
          <a:p>
            <a:pPr>
              <a:defRPr/>
            </a:pPr>
            <a:r>
              <a:rPr lang="en-US" altLang="en-US" dirty="0" smtClean="0"/>
              <a:t>Figure 2: Change in Potential Energy </a:t>
            </a:r>
            <a:r>
              <a:rPr lang="en-US" sz="3600" dirty="0" smtClean="0">
                <a:solidFill>
                  <a:schemeClr val="tx2">
                    <a:lumMod val="75000"/>
                  </a:schemeClr>
                </a:solidFill>
                <a:hlinkClick r:id="rId3"/>
              </a:rPr>
              <a:t>Reaction and collision animation</a:t>
            </a:r>
            <a:endParaRPr lang="en-US" altLang="en-US" sz="3600" dirty="0" smtClean="0"/>
          </a:p>
        </p:txBody>
      </p:sp>
      <p:sp>
        <p:nvSpPr>
          <p:cNvPr id="29700" name="Rectangle 5"/>
          <p:cNvSpPr>
            <a:spLocks noGrp="1" noChangeArrowheads="1"/>
          </p:cNvSpPr>
          <p:nvPr>
            <p:ph sz="half" idx="1"/>
          </p:nvPr>
        </p:nvSpPr>
        <p:spPr/>
        <p:txBody>
          <a:bodyPr/>
          <a:lstStyle/>
          <a:p>
            <a:r>
              <a:rPr lang="en-US" sz="2800" dirty="0" smtClean="0">
                <a:solidFill>
                  <a:schemeClr val="tx2">
                    <a:lumMod val="75000"/>
                  </a:schemeClr>
                </a:solidFill>
                <a:hlinkClick r:id="rId3"/>
              </a:rPr>
              <a:t>Reaction and collision </a:t>
            </a:r>
            <a:r>
              <a:rPr lang="en-US" sz="2800" dirty="0" smtClean="0">
                <a:solidFill>
                  <a:schemeClr val="tx2">
                    <a:lumMod val="75000"/>
                  </a:schemeClr>
                </a:solidFill>
                <a:hlinkClick r:id="rId3"/>
              </a:rPr>
              <a:t>animation</a:t>
            </a:r>
            <a:r>
              <a:rPr lang="en-US" sz="2800" dirty="0" smtClean="0">
                <a:solidFill>
                  <a:schemeClr val="tx2">
                    <a:lumMod val="75000"/>
                  </a:schemeClr>
                </a:solidFill>
                <a:hlinkClick r:id="rId3"/>
              </a:rPr>
              <a:t> Reaction and collision </a:t>
            </a:r>
            <a:r>
              <a:rPr lang="en-US" sz="2800" dirty="0" smtClean="0">
                <a:solidFill>
                  <a:schemeClr val="tx2">
                    <a:lumMod val="75000"/>
                  </a:schemeClr>
                </a:solidFill>
                <a:hlinkClick r:id="rId3"/>
              </a:rPr>
              <a:t>animation</a:t>
            </a:r>
            <a:r>
              <a:rPr lang="en-US" sz="2800" dirty="0" smtClean="0">
                <a:solidFill>
                  <a:schemeClr val="tx2">
                    <a:lumMod val="75000"/>
                  </a:schemeClr>
                </a:solidFill>
                <a:hlinkClick r:id="rId3"/>
              </a:rPr>
              <a:t> Reaction and collision animation</a:t>
            </a:r>
            <a:endParaRPr lang="en-US" dirty="0" smtClean="0"/>
          </a:p>
        </p:txBody>
      </p:sp>
      <p:sp>
        <p:nvSpPr>
          <p:cNvPr id="29701" name="Rectangle 6"/>
          <p:cNvSpPr>
            <a:spLocks noGrp="1" noChangeArrowheads="1"/>
          </p:cNvSpPr>
          <p:nvPr>
            <p:ph sz="half" idx="2"/>
          </p:nvPr>
        </p:nvSpPr>
        <p:spPr/>
        <p:txBody>
          <a:bodyPr/>
          <a:lstStyle/>
          <a:p>
            <a:pPr eaLnBrk="1" hangingPunct="1"/>
            <a:endParaRPr lang="en-US" smtClean="0"/>
          </a:p>
        </p:txBody>
      </p:sp>
      <p:sp>
        <p:nvSpPr>
          <p:cNvPr id="29698" name="Slide Number Placeholder 4"/>
          <p:cNvSpPr>
            <a:spLocks noGrp="1"/>
          </p:cNvSpPr>
          <p:nvPr>
            <p:ph type="sldNum" sz="quarter" idx="12"/>
          </p:nvPr>
        </p:nvSpPr>
        <p:spPr>
          <a:noFill/>
        </p:spPr>
        <p:txBody>
          <a:bodyPr/>
          <a:lstStyle/>
          <a:p>
            <a:fld id="{26D51FB5-023C-4C9B-9637-A3B7052D527A}" type="slidenum">
              <a:rPr lang="en-US" smtClean="0"/>
              <a:pPr/>
              <a:t>24</a:t>
            </a:fld>
            <a:endParaRPr lang="en-US" smtClean="0"/>
          </a:p>
        </p:txBody>
      </p:sp>
      <p:pic>
        <p:nvPicPr>
          <p:cNvPr id="29702" name="Picture 3" descr="7522n12_11a"/>
          <p:cNvPicPr>
            <a:picLocks noChangeAspect="1" noChangeArrowheads="1"/>
          </p:cNvPicPr>
          <p:nvPr/>
        </p:nvPicPr>
        <p:blipFill>
          <a:blip r:embed="rId4" cstate="print"/>
          <a:srcRect/>
          <a:stretch>
            <a:fillRect/>
          </a:stretch>
        </p:blipFill>
        <p:spPr bwMode="auto">
          <a:xfrm>
            <a:off x="304800" y="1981200"/>
            <a:ext cx="4114800" cy="3886200"/>
          </a:xfrm>
          <a:prstGeom prst="rect">
            <a:avLst/>
          </a:prstGeom>
          <a:noFill/>
          <a:ln w="9525">
            <a:noFill/>
            <a:miter lim="800000"/>
            <a:headEnd/>
            <a:tailEnd/>
          </a:ln>
        </p:spPr>
      </p:pic>
      <p:pic>
        <p:nvPicPr>
          <p:cNvPr id="29703" name="Picture 4" descr="7522n12_11b"/>
          <p:cNvPicPr>
            <a:picLocks noChangeAspect="1" noChangeArrowheads="1"/>
          </p:cNvPicPr>
          <p:nvPr/>
        </p:nvPicPr>
        <p:blipFill>
          <a:blip r:embed="rId5" cstate="print"/>
          <a:srcRect/>
          <a:stretch>
            <a:fillRect/>
          </a:stretch>
        </p:blipFill>
        <p:spPr bwMode="auto">
          <a:xfrm>
            <a:off x="4648200" y="1905000"/>
            <a:ext cx="3962400" cy="3657600"/>
          </a:xfrm>
          <a:prstGeom prst="rect">
            <a:avLst/>
          </a:prstGeom>
          <a:noFill/>
          <a:ln w="9525">
            <a:noFill/>
            <a:miter lim="800000"/>
            <a:headEnd/>
            <a:tailEnd/>
          </a:ln>
        </p:spPr>
      </p:pic>
    </p:spTree>
  </p:cSld>
  <p:clrMapOvr>
    <a:masterClrMapping/>
  </p:clrMapOvr>
  <p:transition>
    <p:random/>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381000" y="-228600"/>
            <a:ext cx="8229600" cy="2209800"/>
          </a:xfrm>
        </p:spPr>
        <p:txBody>
          <a:bodyPr>
            <a:normAutofit fontScale="90000"/>
          </a:bodyPr>
          <a:lstStyle/>
          <a:p>
            <a:pPr>
              <a:defRPr/>
            </a:pPr>
            <a:r>
              <a:rPr lang="en-US" b="1" dirty="0" smtClean="0"/>
              <a:t>Arrhenius </a:t>
            </a:r>
            <a:r>
              <a:rPr lang="en-US" b="1" dirty="0" smtClean="0"/>
              <a:t>equation: </a:t>
            </a:r>
            <a:r>
              <a:rPr lang="en-US" b="1" dirty="0" smtClean="0"/>
              <a:t>Relationship between rate and T</a:t>
            </a:r>
            <a:br>
              <a:rPr lang="en-US" b="1" dirty="0" smtClean="0"/>
            </a:br>
            <a:endParaRPr lang="en-US" dirty="0" smtClean="0"/>
          </a:p>
        </p:txBody>
      </p:sp>
      <p:sp>
        <p:nvSpPr>
          <p:cNvPr id="10246" name="Rectangle 3"/>
          <p:cNvSpPr>
            <a:spLocks noGrp="1" noChangeArrowheads="1"/>
          </p:cNvSpPr>
          <p:nvPr>
            <p:ph idx="1"/>
          </p:nvPr>
        </p:nvSpPr>
        <p:spPr>
          <a:xfrm>
            <a:off x="457200" y="2514600"/>
            <a:ext cx="8229600" cy="3810000"/>
          </a:xfrm>
        </p:spPr>
        <p:txBody>
          <a:bodyPr/>
          <a:lstStyle/>
          <a:p>
            <a:pPr eaLnBrk="1" hangingPunct="1">
              <a:buFont typeface="Wingdings" pitchFamily="2" charset="2"/>
              <a:buNone/>
            </a:pPr>
            <a:r>
              <a:rPr lang="en-US" sz="4000" b="1" dirty="0" smtClean="0"/>
              <a:t>	</a:t>
            </a:r>
            <a:r>
              <a:rPr lang="en-US" sz="3600" dirty="0" smtClean="0">
                <a:solidFill>
                  <a:schemeClr val="accent1">
                    <a:lumMod val="60000"/>
                    <a:lumOff val="40000"/>
                  </a:schemeClr>
                </a:solidFill>
              </a:rPr>
              <a:t>A </a:t>
            </a:r>
            <a:r>
              <a:rPr lang="en-US" sz="3600" dirty="0" smtClean="0">
                <a:solidFill>
                  <a:schemeClr val="accent1">
                    <a:lumMod val="60000"/>
                    <a:lumOff val="40000"/>
                  </a:schemeClr>
                </a:solidFill>
              </a:rPr>
              <a:t>= frequency factor (related to # of collisions)</a:t>
            </a:r>
          </a:p>
          <a:p>
            <a:pPr eaLnBrk="1" hangingPunct="1">
              <a:buFont typeface="Wingdings" pitchFamily="2" charset="2"/>
              <a:buNone/>
            </a:pPr>
            <a:r>
              <a:rPr lang="en-US" sz="3600" dirty="0" smtClean="0">
                <a:solidFill>
                  <a:schemeClr val="accent1">
                    <a:lumMod val="60000"/>
                    <a:lumOff val="40000"/>
                  </a:schemeClr>
                </a:solidFill>
              </a:rPr>
              <a:t>	</a:t>
            </a:r>
            <a:r>
              <a:rPr lang="en-US" sz="3600" dirty="0" smtClean="0">
                <a:solidFill>
                  <a:schemeClr val="accent1">
                    <a:lumMod val="60000"/>
                    <a:lumOff val="40000"/>
                  </a:schemeClr>
                </a:solidFill>
              </a:rPr>
              <a:t>R </a:t>
            </a:r>
            <a:r>
              <a:rPr lang="en-US" sz="3600" dirty="0" smtClean="0">
                <a:solidFill>
                  <a:schemeClr val="accent1">
                    <a:lumMod val="60000"/>
                    <a:lumOff val="40000"/>
                  </a:schemeClr>
                </a:solidFill>
              </a:rPr>
              <a:t>= 8.314 J/(</a:t>
            </a:r>
            <a:r>
              <a:rPr lang="en-US" sz="3600" dirty="0" err="1" smtClean="0">
                <a:solidFill>
                  <a:schemeClr val="accent1">
                    <a:lumMod val="60000"/>
                    <a:lumOff val="40000"/>
                  </a:schemeClr>
                </a:solidFill>
              </a:rPr>
              <a:t>mol•K</a:t>
            </a:r>
            <a:r>
              <a:rPr lang="en-US" sz="3600" dirty="0" smtClean="0">
                <a:solidFill>
                  <a:schemeClr val="accent1">
                    <a:lumMod val="60000"/>
                    <a:lumOff val="40000"/>
                  </a:schemeClr>
                </a:solidFill>
              </a:rPr>
              <a:t>)</a:t>
            </a:r>
          </a:p>
        </p:txBody>
      </p:sp>
      <p:sp>
        <p:nvSpPr>
          <p:cNvPr id="10244" name="Slide Number Placeholder 3"/>
          <p:cNvSpPr>
            <a:spLocks noGrp="1"/>
          </p:cNvSpPr>
          <p:nvPr>
            <p:ph type="sldNum" sz="quarter" idx="12"/>
          </p:nvPr>
        </p:nvSpPr>
        <p:spPr>
          <a:noFill/>
        </p:spPr>
        <p:txBody>
          <a:bodyPr/>
          <a:lstStyle/>
          <a:p>
            <a:fld id="{8E33CD75-482E-4A3E-BCE9-C30DAECB587D}" type="slidenum">
              <a:rPr lang="en-US" smtClean="0"/>
              <a:pPr/>
              <a:t>25</a:t>
            </a:fld>
            <a:endParaRPr lang="en-US" smtClean="0"/>
          </a:p>
        </p:txBody>
      </p:sp>
      <p:graphicFrame>
        <p:nvGraphicFramePr>
          <p:cNvPr id="10242" name="Object 4"/>
          <p:cNvGraphicFramePr>
            <a:graphicFrameLocks noChangeAspect="1"/>
          </p:cNvGraphicFramePr>
          <p:nvPr/>
        </p:nvGraphicFramePr>
        <p:xfrm>
          <a:off x="2743200" y="1524000"/>
          <a:ext cx="2933700" cy="744538"/>
        </p:xfrm>
        <a:graphic>
          <a:graphicData uri="http://schemas.openxmlformats.org/presentationml/2006/ole">
            <p:oleObj spid="_x0000_s10242" name="Equation" r:id="rId4" imgW="799920" imgH="203040" progId="Equation.3">
              <p:embed/>
            </p:oleObj>
          </a:graphicData>
        </a:graphic>
      </p:graphicFrame>
      <p:graphicFrame>
        <p:nvGraphicFramePr>
          <p:cNvPr id="10243" name="Object 5"/>
          <p:cNvGraphicFramePr>
            <a:graphicFrameLocks noChangeAspect="1"/>
          </p:cNvGraphicFramePr>
          <p:nvPr/>
        </p:nvGraphicFramePr>
        <p:xfrm>
          <a:off x="2514600" y="4800600"/>
          <a:ext cx="3597275" cy="1311275"/>
        </p:xfrm>
        <a:graphic>
          <a:graphicData uri="http://schemas.openxmlformats.org/presentationml/2006/ole">
            <p:oleObj spid="_x0000_s10243" name="Equation" r:id="rId5" imgW="1079280" imgH="393480" progId="Equation.3">
              <p:embed/>
            </p:oleObj>
          </a:graphicData>
        </a:graphic>
      </p:graphicFrame>
      <p:pic>
        <p:nvPicPr>
          <p:cNvPr id="45058" name="Picture 2" descr="Svante Arrhenius"/>
          <p:cNvPicPr>
            <a:picLocks noChangeAspect="1" noChangeArrowheads="1"/>
          </p:cNvPicPr>
          <p:nvPr/>
        </p:nvPicPr>
        <p:blipFill>
          <a:blip r:embed="rId6" cstate="print"/>
          <a:srcRect/>
          <a:stretch>
            <a:fillRect/>
          </a:stretch>
        </p:blipFill>
        <p:spPr bwMode="auto">
          <a:xfrm>
            <a:off x="7175500" y="3644900"/>
            <a:ext cx="1600200" cy="2263775"/>
          </a:xfrm>
          <a:prstGeom prst="rect">
            <a:avLst/>
          </a:prstGeom>
          <a:noFill/>
          <a:ln w="9525">
            <a:noFill/>
            <a:miter lim="800000"/>
            <a:headEnd/>
            <a:tailEnd/>
          </a:ln>
        </p:spPr>
      </p:pic>
      <p:sp>
        <p:nvSpPr>
          <p:cNvPr id="10248" name="Text Box 3"/>
          <p:cNvSpPr txBox="1">
            <a:spLocks noChangeArrowheads="1"/>
          </p:cNvSpPr>
          <p:nvPr/>
        </p:nvSpPr>
        <p:spPr bwMode="auto">
          <a:xfrm>
            <a:off x="6781800" y="5883275"/>
            <a:ext cx="2286000" cy="822325"/>
          </a:xfrm>
          <a:prstGeom prst="rect">
            <a:avLst/>
          </a:prstGeom>
          <a:noFill/>
          <a:ln w="9525">
            <a:noFill/>
            <a:miter lim="800000"/>
            <a:headEnd/>
            <a:tailEnd/>
          </a:ln>
        </p:spPr>
        <p:txBody>
          <a:bodyPr>
            <a:spAutoFit/>
          </a:bodyPr>
          <a:lstStyle/>
          <a:p>
            <a:pPr algn="ctr">
              <a:spcBef>
                <a:spcPct val="50000"/>
              </a:spcBef>
            </a:pPr>
            <a:r>
              <a:rPr lang="en-US" b="1">
                <a:solidFill>
                  <a:schemeClr val="bg1"/>
                </a:solidFill>
              </a:rPr>
              <a:t>Svante Arrhenius</a:t>
            </a:r>
            <a:br>
              <a:rPr lang="en-US" b="1">
                <a:solidFill>
                  <a:schemeClr val="bg1"/>
                </a:solidFill>
              </a:rPr>
            </a:br>
            <a:r>
              <a:rPr lang="en-US" b="1">
                <a:solidFill>
                  <a:schemeClr val="bg1"/>
                </a:solidFill>
              </a:rPr>
              <a:t>(1859-1927)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45058"/>
                                        </p:tgtEl>
                                        <p:attrNameLst>
                                          <p:attrName>style.visibility</p:attrName>
                                        </p:attrNameLst>
                                      </p:cBhvr>
                                      <p:to>
                                        <p:strVal val="visible"/>
                                      </p:to>
                                    </p:set>
                                    <p:animEffect transition="in" filter="wipe(left)">
                                      <p:cBhvr>
                                        <p:cTn id="7" dur="500"/>
                                        <p:tgtEl>
                                          <p:spTgt spid="450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72" name="Rectangle 3"/>
          <p:cNvSpPr>
            <a:spLocks noGrp="1" noChangeArrowheads="1"/>
          </p:cNvSpPr>
          <p:nvPr>
            <p:ph idx="1"/>
          </p:nvPr>
        </p:nvSpPr>
        <p:spPr>
          <a:xfrm>
            <a:off x="76200" y="-57150"/>
            <a:ext cx="8839200" cy="1200150"/>
          </a:xfrm>
        </p:spPr>
        <p:txBody>
          <a:bodyPr>
            <a:noAutofit/>
          </a:bodyPr>
          <a:lstStyle/>
          <a:p>
            <a:pPr eaLnBrk="1" hangingPunct="1"/>
            <a:r>
              <a:rPr lang="en-US" sz="3200" b="1" dirty="0" smtClean="0"/>
              <a:t>How to determine E</a:t>
            </a:r>
            <a:r>
              <a:rPr lang="en-US" sz="3200" b="1" baseline="-25000" dirty="0" smtClean="0"/>
              <a:t>a</a:t>
            </a:r>
            <a:r>
              <a:rPr lang="en-US" sz="3200" b="1" dirty="0" smtClean="0"/>
              <a:t>:</a:t>
            </a:r>
            <a:r>
              <a:rPr lang="en-US" sz="3200" dirty="0" smtClean="0"/>
              <a:t> perform rate experiments using various T (and keep concentrations constant.)</a:t>
            </a:r>
          </a:p>
        </p:txBody>
      </p:sp>
      <p:sp>
        <p:nvSpPr>
          <p:cNvPr id="11271" name="Slide Number Placeholder 3"/>
          <p:cNvSpPr>
            <a:spLocks noGrp="1"/>
          </p:cNvSpPr>
          <p:nvPr>
            <p:ph type="sldNum" sz="quarter" idx="12"/>
          </p:nvPr>
        </p:nvSpPr>
        <p:spPr>
          <a:noFill/>
        </p:spPr>
        <p:txBody>
          <a:bodyPr/>
          <a:lstStyle/>
          <a:p>
            <a:fld id="{9EBE67FE-27AB-4EC2-A492-284AE3613F31}" type="slidenum">
              <a:rPr lang="en-US" smtClean="0"/>
              <a:pPr/>
              <a:t>26</a:t>
            </a:fld>
            <a:endParaRPr lang="en-US" smtClean="0"/>
          </a:p>
        </p:txBody>
      </p:sp>
      <p:sp>
        <p:nvSpPr>
          <p:cNvPr id="16393" name="Arc 9"/>
          <p:cNvSpPr>
            <a:spLocks/>
          </p:cNvSpPr>
          <p:nvPr/>
        </p:nvSpPr>
        <p:spPr bwMode="auto">
          <a:xfrm flipV="1">
            <a:off x="1420813" y="1909763"/>
            <a:ext cx="1768475" cy="1331912"/>
          </a:xfrm>
          <a:custGeom>
            <a:avLst/>
            <a:gdLst>
              <a:gd name="T0" fmla="*/ 0 w 21600"/>
              <a:gd name="T1" fmla="*/ 0 h 21600"/>
              <a:gd name="T2" fmla="*/ 2147483647 w 21600"/>
              <a:gd name="T3" fmla="*/ 2147483647 h 21600"/>
              <a:gd name="T4" fmla="*/ 0 w 21600"/>
              <a:gd name="T5" fmla="*/ 2147483647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57150">
            <a:solidFill>
              <a:srgbClr val="FF0000"/>
            </a:solidFill>
            <a:round/>
            <a:headEnd/>
            <a:tailEnd/>
          </a:ln>
        </p:spPr>
        <p:txBody>
          <a:bodyPr/>
          <a:lstStyle/>
          <a:p>
            <a:endParaRPr lang="en-US"/>
          </a:p>
        </p:txBody>
      </p:sp>
      <p:grpSp>
        <p:nvGrpSpPr>
          <p:cNvPr id="2" name="Group 11"/>
          <p:cNvGrpSpPr>
            <a:grpSpLocks/>
          </p:cNvGrpSpPr>
          <p:nvPr/>
        </p:nvGrpSpPr>
        <p:grpSpPr bwMode="auto">
          <a:xfrm>
            <a:off x="836613" y="1617663"/>
            <a:ext cx="2581275" cy="2209800"/>
            <a:chOff x="624" y="2880"/>
            <a:chExt cx="1626" cy="1392"/>
          </a:xfrm>
        </p:grpSpPr>
        <p:sp>
          <p:nvSpPr>
            <p:cNvPr id="11287" name="Line 7"/>
            <p:cNvSpPr>
              <a:spLocks noChangeShapeType="1"/>
            </p:cNvSpPr>
            <p:nvPr/>
          </p:nvSpPr>
          <p:spPr bwMode="auto">
            <a:xfrm>
              <a:off x="934" y="2880"/>
              <a:ext cx="0" cy="1119"/>
            </a:xfrm>
            <a:prstGeom prst="line">
              <a:avLst/>
            </a:prstGeom>
            <a:noFill/>
            <a:ln w="38100">
              <a:solidFill>
                <a:srgbClr val="000000"/>
              </a:solidFill>
              <a:round/>
              <a:headEnd/>
              <a:tailEnd/>
            </a:ln>
          </p:spPr>
          <p:txBody>
            <a:bodyPr/>
            <a:lstStyle/>
            <a:p>
              <a:endParaRPr lang="en-US"/>
            </a:p>
          </p:txBody>
        </p:sp>
        <p:sp>
          <p:nvSpPr>
            <p:cNvPr id="11288" name="Line 8"/>
            <p:cNvSpPr>
              <a:spLocks noChangeShapeType="1"/>
            </p:cNvSpPr>
            <p:nvPr/>
          </p:nvSpPr>
          <p:spPr bwMode="auto">
            <a:xfrm>
              <a:off x="934" y="3994"/>
              <a:ext cx="1316" cy="0"/>
            </a:xfrm>
            <a:prstGeom prst="line">
              <a:avLst/>
            </a:prstGeom>
            <a:noFill/>
            <a:ln w="38100">
              <a:solidFill>
                <a:srgbClr val="000000"/>
              </a:solidFill>
              <a:round/>
              <a:headEnd/>
              <a:tailEnd/>
            </a:ln>
          </p:spPr>
          <p:txBody>
            <a:bodyPr/>
            <a:lstStyle/>
            <a:p>
              <a:endParaRPr lang="en-US"/>
            </a:p>
          </p:txBody>
        </p:sp>
        <p:sp>
          <p:nvSpPr>
            <p:cNvPr id="11289" name="Text Box 10"/>
            <p:cNvSpPr txBox="1">
              <a:spLocks noChangeArrowheads="1"/>
            </p:cNvSpPr>
            <p:nvPr/>
          </p:nvSpPr>
          <p:spPr bwMode="auto">
            <a:xfrm>
              <a:off x="624" y="3280"/>
              <a:ext cx="437" cy="315"/>
            </a:xfrm>
            <a:prstGeom prst="rect">
              <a:avLst/>
            </a:prstGeom>
            <a:noFill/>
            <a:ln w="9525">
              <a:noFill/>
              <a:miter lim="800000"/>
              <a:headEnd/>
              <a:tailEnd/>
            </a:ln>
          </p:spPr>
          <p:txBody>
            <a:bodyPr/>
            <a:lstStyle/>
            <a:p>
              <a:pPr eaLnBrk="0" hangingPunct="0"/>
              <a:r>
                <a:rPr lang="en-US" sz="2800" b="1" dirty="0">
                  <a:solidFill>
                    <a:srgbClr val="FF0000"/>
                  </a:solidFill>
                </a:rPr>
                <a:t>k</a:t>
              </a:r>
            </a:p>
          </p:txBody>
        </p:sp>
        <p:sp>
          <p:nvSpPr>
            <p:cNvPr id="11290" name="Text Box 11"/>
            <p:cNvSpPr txBox="1">
              <a:spLocks noChangeArrowheads="1"/>
            </p:cNvSpPr>
            <p:nvPr/>
          </p:nvSpPr>
          <p:spPr bwMode="auto">
            <a:xfrm>
              <a:off x="1061" y="3973"/>
              <a:ext cx="1069" cy="299"/>
            </a:xfrm>
            <a:prstGeom prst="rect">
              <a:avLst/>
            </a:prstGeom>
            <a:noFill/>
            <a:ln w="9525">
              <a:noFill/>
              <a:miter lim="800000"/>
              <a:headEnd/>
              <a:tailEnd/>
            </a:ln>
          </p:spPr>
          <p:txBody>
            <a:bodyPr/>
            <a:lstStyle/>
            <a:p>
              <a:pPr eaLnBrk="0" hangingPunct="0"/>
              <a:r>
                <a:rPr lang="en-US" sz="2800" b="1" dirty="0">
                  <a:solidFill>
                    <a:srgbClr val="FF0000"/>
                  </a:solidFill>
                </a:rPr>
                <a:t>Temp </a:t>
              </a:r>
              <a:r>
                <a:rPr lang="en-US" sz="2800" b="1" dirty="0">
                  <a:solidFill>
                    <a:schemeClr val="bg1"/>
                  </a:solidFill>
                </a:rPr>
                <a:t>(K)</a:t>
              </a:r>
            </a:p>
          </p:txBody>
        </p:sp>
      </p:grpSp>
      <p:sp>
        <p:nvSpPr>
          <p:cNvPr id="16397" name="Line 13"/>
          <p:cNvSpPr>
            <a:spLocks noChangeShapeType="1"/>
          </p:cNvSpPr>
          <p:nvPr/>
        </p:nvSpPr>
        <p:spPr bwMode="auto">
          <a:xfrm>
            <a:off x="5551488" y="1905000"/>
            <a:ext cx="1752600" cy="1371600"/>
          </a:xfrm>
          <a:prstGeom prst="line">
            <a:avLst/>
          </a:prstGeom>
          <a:noFill/>
          <a:ln w="57150">
            <a:solidFill>
              <a:srgbClr val="669900"/>
            </a:solidFill>
            <a:round/>
            <a:headEnd/>
            <a:tailEnd/>
          </a:ln>
        </p:spPr>
        <p:txBody>
          <a:bodyPr/>
          <a:lstStyle/>
          <a:p>
            <a:endParaRPr lang="en-US"/>
          </a:p>
        </p:txBody>
      </p:sp>
      <p:grpSp>
        <p:nvGrpSpPr>
          <p:cNvPr id="3" name="Group 12"/>
          <p:cNvGrpSpPr>
            <a:grpSpLocks/>
          </p:cNvGrpSpPr>
          <p:nvPr/>
        </p:nvGrpSpPr>
        <p:grpSpPr bwMode="auto">
          <a:xfrm>
            <a:off x="4667250" y="1600200"/>
            <a:ext cx="2789238" cy="2227263"/>
            <a:chOff x="3037" y="2869"/>
            <a:chExt cx="1757" cy="1403"/>
          </a:xfrm>
        </p:grpSpPr>
        <p:sp>
          <p:nvSpPr>
            <p:cNvPr id="11283" name="Line 14"/>
            <p:cNvSpPr>
              <a:spLocks noChangeShapeType="1"/>
            </p:cNvSpPr>
            <p:nvPr/>
          </p:nvSpPr>
          <p:spPr bwMode="auto">
            <a:xfrm>
              <a:off x="3525" y="2869"/>
              <a:ext cx="0" cy="1119"/>
            </a:xfrm>
            <a:prstGeom prst="line">
              <a:avLst/>
            </a:prstGeom>
            <a:noFill/>
            <a:ln w="38100">
              <a:solidFill>
                <a:srgbClr val="000000"/>
              </a:solidFill>
              <a:round/>
              <a:headEnd/>
              <a:tailEnd/>
            </a:ln>
          </p:spPr>
          <p:txBody>
            <a:bodyPr/>
            <a:lstStyle/>
            <a:p>
              <a:endParaRPr lang="en-US"/>
            </a:p>
          </p:txBody>
        </p:sp>
        <p:sp>
          <p:nvSpPr>
            <p:cNvPr id="11284" name="Line 15"/>
            <p:cNvSpPr>
              <a:spLocks noChangeShapeType="1"/>
            </p:cNvSpPr>
            <p:nvPr/>
          </p:nvSpPr>
          <p:spPr bwMode="auto">
            <a:xfrm>
              <a:off x="3525" y="3982"/>
              <a:ext cx="1269" cy="0"/>
            </a:xfrm>
            <a:prstGeom prst="line">
              <a:avLst/>
            </a:prstGeom>
            <a:noFill/>
            <a:ln w="38100">
              <a:solidFill>
                <a:srgbClr val="000000"/>
              </a:solidFill>
              <a:round/>
              <a:headEnd/>
              <a:tailEnd/>
            </a:ln>
          </p:spPr>
          <p:txBody>
            <a:bodyPr/>
            <a:lstStyle/>
            <a:p>
              <a:endParaRPr lang="en-US"/>
            </a:p>
          </p:txBody>
        </p:sp>
        <p:sp>
          <p:nvSpPr>
            <p:cNvPr id="11285" name="Text Box 16"/>
            <p:cNvSpPr txBox="1">
              <a:spLocks noChangeArrowheads="1"/>
            </p:cNvSpPr>
            <p:nvPr/>
          </p:nvSpPr>
          <p:spPr bwMode="auto">
            <a:xfrm>
              <a:off x="3037" y="3254"/>
              <a:ext cx="561" cy="315"/>
            </a:xfrm>
            <a:prstGeom prst="rect">
              <a:avLst/>
            </a:prstGeom>
            <a:noFill/>
            <a:ln w="9525">
              <a:noFill/>
              <a:miter lim="800000"/>
              <a:headEnd/>
              <a:tailEnd/>
            </a:ln>
          </p:spPr>
          <p:txBody>
            <a:bodyPr/>
            <a:lstStyle/>
            <a:p>
              <a:pPr eaLnBrk="0" hangingPunct="0"/>
              <a:r>
                <a:rPr lang="en-US" sz="2800" b="1" dirty="0" err="1">
                  <a:solidFill>
                    <a:srgbClr val="FF0000"/>
                  </a:solidFill>
                </a:rPr>
                <a:t>ln</a:t>
              </a:r>
              <a:r>
                <a:rPr lang="en-US" sz="2800" b="1" dirty="0">
                  <a:solidFill>
                    <a:srgbClr val="FF0000"/>
                  </a:solidFill>
                </a:rPr>
                <a:t> k</a:t>
              </a:r>
            </a:p>
          </p:txBody>
        </p:sp>
        <p:sp>
          <p:nvSpPr>
            <p:cNvPr id="11286" name="Text Box 17"/>
            <p:cNvSpPr txBox="1">
              <a:spLocks noChangeArrowheads="1"/>
            </p:cNvSpPr>
            <p:nvPr/>
          </p:nvSpPr>
          <p:spPr bwMode="auto">
            <a:xfrm>
              <a:off x="3598" y="3973"/>
              <a:ext cx="1031" cy="299"/>
            </a:xfrm>
            <a:prstGeom prst="rect">
              <a:avLst/>
            </a:prstGeom>
            <a:noFill/>
            <a:ln w="9525">
              <a:noFill/>
              <a:miter lim="800000"/>
              <a:headEnd/>
              <a:tailEnd/>
            </a:ln>
          </p:spPr>
          <p:txBody>
            <a:bodyPr/>
            <a:lstStyle/>
            <a:p>
              <a:pPr eaLnBrk="0" hangingPunct="0"/>
              <a:r>
                <a:rPr lang="en-US" sz="2800" b="1" dirty="0">
                  <a:solidFill>
                    <a:srgbClr val="FF0000"/>
                  </a:solidFill>
                </a:rPr>
                <a:t>1/T (K</a:t>
              </a:r>
              <a:r>
                <a:rPr lang="en-US" sz="2800" b="1" baseline="30000" dirty="0">
                  <a:solidFill>
                    <a:srgbClr val="FF0000"/>
                  </a:solidFill>
                </a:rPr>
                <a:t>-1</a:t>
              </a:r>
              <a:r>
                <a:rPr lang="en-US" sz="2800" b="1" dirty="0">
                  <a:solidFill>
                    <a:srgbClr val="FF0000"/>
                  </a:solidFill>
                </a:rPr>
                <a:t>)</a:t>
              </a:r>
            </a:p>
          </p:txBody>
        </p:sp>
      </p:grpSp>
      <p:sp>
        <p:nvSpPr>
          <p:cNvPr id="44034" name="AutoShape 2"/>
          <p:cNvSpPr>
            <a:spLocks noChangeArrowheads="1"/>
          </p:cNvSpPr>
          <p:nvPr/>
        </p:nvSpPr>
        <p:spPr bwMode="auto">
          <a:xfrm>
            <a:off x="3646488" y="2379663"/>
            <a:ext cx="990600" cy="304800"/>
          </a:xfrm>
          <a:prstGeom prst="rightArrow">
            <a:avLst>
              <a:gd name="adj1" fmla="val 50000"/>
              <a:gd name="adj2" fmla="val 81250"/>
            </a:avLst>
          </a:prstGeom>
          <a:solidFill>
            <a:srgbClr val="FFFF00"/>
          </a:solidFill>
          <a:ln w="9525">
            <a:solidFill>
              <a:schemeClr val="tx1"/>
            </a:solidFill>
            <a:miter lim="800000"/>
            <a:headEnd/>
            <a:tailEnd/>
          </a:ln>
        </p:spPr>
        <p:txBody>
          <a:bodyPr wrap="none" anchor="ctr"/>
          <a:lstStyle/>
          <a:p>
            <a:endParaRPr lang="en-US"/>
          </a:p>
        </p:txBody>
      </p:sp>
      <p:sp>
        <p:nvSpPr>
          <p:cNvPr id="44036" name="Line 4"/>
          <p:cNvSpPr>
            <a:spLocks noChangeShapeType="1"/>
          </p:cNvSpPr>
          <p:nvPr/>
        </p:nvSpPr>
        <p:spPr bwMode="auto">
          <a:xfrm>
            <a:off x="2514600" y="5486400"/>
            <a:ext cx="4113213" cy="0"/>
          </a:xfrm>
          <a:prstGeom prst="line">
            <a:avLst/>
          </a:prstGeom>
          <a:noFill/>
          <a:ln w="38100">
            <a:solidFill>
              <a:schemeClr val="bg1"/>
            </a:solidFill>
            <a:round/>
            <a:headEnd/>
            <a:tailEnd/>
          </a:ln>
        </p:spPr>
        <p:txBody>
          <a:bodyPr wrap="none"/>
          <a:lstStyle/>
          <a:p>
            <a:endParaRPr lang="en-US"/>
          </a:p>
        </p:txBody>
      </p:sp>
      <p:graphicFrame>
        <p:nvGraphicFramePr>
          <p:cNvPr id="44037" name="Object 5"/>
          <p:cNvGraphicFramePr>
            <a:graphicFrameLocks noChangeAspect="1"/>
          </p:cNvGraphicFramePr>
          <p:nvPr/>
        </p:nvGraphicFramePr>
        <p:xfrm>
          <a:off x="3048000" y="3657600"/>
          <a:ext cx="2498725" cy="954088"/>
        </p:xfrm>
        <a:graphic>
          <a:graphicData uri="http://schemas.openxmlformats.org/presentationml/2006/ole">
            <p:oleObj spid="_x0000_s11266" name="Equation" r:id="rId4" imgW="1130040" imgH="431640" progId="Equation.3">
              <p:embed/>
            </p:oleObj>
          </a:graphicData>
        </a:graphic>
      </p:graphicFrame>
      <p:graphicFrame>
        <p:nvGraphicFramePr>
          <p:cNvPr id="44038" name="Object 6"/>
          <p:cNvGraphicFramePr>
            <a:graphicFrameLocks noChangeAspect="1"/>
          </p:cNvGraphicFramePr>
          <p:nvPr/>
        </p:nvGraphicFramePr>
        <p:xfrm>
          <a:off x="3046413" y="4619625"/>
          <a:ext cx="2555875" cy="954088"/>
        </p:xfrm>
        <a:graphic>
          <a:graphicData uri="http://schemas.openxmlformats.org/presentationml/2006/ole">
            <p:oleObj spid="_x0000_s11267" name="Equation" r:id="rId5" imgW="1155600" imgH="431640" progId="Equation.3">
              <p:embed/>
            </p:oleObj>
          </a:graphicData>
        </a:graphic>
      </p:graphicFrame>
      <p:graphicFrame>
        <p:nvGraphicFramePr>
          <p:cNvPr id="44039" name="Object 7"/>
          <p:cNvGraphicFramePr>
            <a:graphicFrameLocks noChangeAspect="1"/>
          </p:cNvGraphicFramePr>
          <p:nvPr/>
        </p:nvGraphicFramePr>
        <p:xfrm>
          <a:off x="3048000" y="5486400"/>
          <a:ext cx="2743200" cy="957263"/>
        </p:xfrm>
        <a:graphic>
          <a:graphicData uri="http://schemas.openxmlformats.org/presentationml/2006/ole">
            <p:oleObj spid="_x0000_s11268" name="Equation" r:id="rId6" imgW="1384200" imgH="482400" progId="Equation.3">
              <p:embed/>
            </p:oleObj>
          </a:graphicData>
        </a:graphic>
      </p:graphicFrame>
      <p:graphicFrame>
        <p:nvGraphicFramePr>
          <p:cNvPr id="44046" name="Object 14"/>
          <p:cNvGraphicFramePr>
            <a:graphicFrameLocks noChangeAspect="1"/>
          </p:cNvGraphicFramePr>
          <p:nvPr/>
        </p:nvGraphicFramePr>
        <p:xfrm>
          <a:off x="6164263" y="1111250"/>
          <a:ext cx="2751137" cy="869950"/>
        </p:xfrm>
        <a:graphic>
          <a:graphicData uri="http://schemas.openxmlformats.org/presentationml/2006/ole">
            <p:oleObj spid="_x0000_s11269" name="Equation" r:id="rId7" imgW="1244520" imgH="393480" progId="Equation.3">
              <p:embed/>
            </p:oleObj>
          </a:graphicData>
        </a:graphic>
      </p:graphicFrame>
      <p:graphicFrame>
        <p:nvGraphicFramePr>
          <p:cNvPr id="44047" name="Object 15"/>
          <p:cNvGraphicFramePr>
            <a:graphicFrameLocks noChangeAspect="1"/>
          </p:cNvGraphicFramePr>
          <p:nvPr/>
        </p:nvGraphicFramePr>
        <p:xfrm>
          <a:off x="6618288" y="2057400"/>
          <a:ext cx="1854200" cy="869950"/>
        </p:xfrm>
        <a:graphic>
          <a:graphicData uri="http://schemas.openxmlformats.org/presentationml/2006/ole">
            <p:oleObj spid="_x0000_s11270" name="Equation" r:id="rId8" imgW="838080" imgH="393480" progId="Equation.3">
              <p:embed/>
            </p:oleObj>
          </a:graphicData>
        </a:graphic>
      </p:graphicFrame>
      <p:grpSp>
        <p:nvGrpSpPr>
          <p:cNvPr id="4" name="Group 19"/>
          <p:cNvGrpSpPr>
            <a:grpSpLocks/>
          </p:cNvGrpSpPr>
          <p:nvPr/>
        </p:nvGrpSpPr>
        <p:grpSpPr bwMode="auto">
          <a:xfrm>
            <a:off x="4495800" y="1325563"/>
            <a:ext cx="1219200" cy="579437"/>
            <a:chOff x="2832" y="816"/>
            <a:chExt cx="768" cy="365"/>
          </a:xfrm>
        </p:grpSpPr>
        <p:sp>
          <p:nvSpPr>
            <p:cNvPr id="11281" name="Text Box 16"/>
            <p:cNvSpPr txBox="1">
              <a:spLocks noChangeArrowheads="1"/>
            </p:cNvSpPr>
            <p:nvPr/>
          </p:nvSpPr>
          <p:spPr bwMode="auto">
            <a:xfrm>
              <a:off x="2832" y="816"/>
              <a:ext cx="768" cy="365"/>
            </a:xfrm>
            <a:prstGeom prst="rect">
              <a:avLst/>
            </a:prstGeom>
            <a:noFill/>
            <a:ln w="9525">
              <a:noFill/>
              <a:miter lim="800000"/>
              <a:headEnd/>
              <a:tailEnd/>
            </a:ln>
          </p:spPr>
          <p:txBody>
            <a:bodyPr>
              <a:spAutoFit/>
            </a:bodyPr>
            <a:lstStyle/>
            <a:p>
              <a:pPr>
                <a:spcBef>
                  <a:spcPct val="50000"/>
                </a:spcBef>
              </a:pPr>
              <a:r>
                <a:rPr lang="en-US" sz="3200">
                  <a:solidFill>
                    <a:schemeClr val="bg1"/>
                  </a:solidFill>
                </a:rPr>
                <a:t>ln A</a:t>
              </a:r>
            </a:p>
          </p:txBody>
        </p:sp>
        <p:sp>
          <p:nvSpPr>
            <p:cNvPr id="11282" name="Line 17"/>
            <p:cNvSpPr>
              <a:spLocks noChangeShapeType="1"/>
            </p:cNvSpPr>
            <p:nvPr/>
          </p:nvSpPr>
          <p:spPr bwMode="auto">
            <a:xfrm>
              <a:off x="3264" y="1056"/>
              <a:ext cx="144" cy="96"/>
            </a:xfrm>
            <a:prstGeom prst="line">
              <a:avLst/>
            </a:prstGeom>
            <a:noFill/>
            <a:ln w="9525">
              <a:solidFill>
                <a:schemeClr val="bg1"/>
              </a:solidFill>
              <a:round/>
              <a:headEnd/>
              <a:tailEnd type="triangle" w="med" len="med"/>
            </a:ln>
          </p:spPr>
          <p:txBody>
            <a:bodyPr wrap="none"/>
            <a:lstStyle/>
            <a:p>
              <a:endParaRPr lang="en-US"/>
            </a:p>
          </p:txBody>
        </p:sp>
      </p:grpSp>
      <p:sp>
        <p:nvSpPr>
          <p:cNvPr id="11280" name="TextBox 25"/>
          <p:cNvSpPr txBox="1">
            <a:spLocks noChangeArrowheads="1"/>
          </p:cNvSpPr>
          <p:nvPr/>
        </p:nvSpPr>
        <p:spPr bwMode="auto">
          <a:xfrm>
            <a:off x="1295400" y="6400800"/>
            <a:ext cx="6553200" cy="738188"/>
          </a:xfrm>
          <a:prstGeom prst="rect">
            <a:avLst/>
          </a:prstGeom>
          <a:noFill/>
          <a:ln w="9525">
            <a:noFill/>
            <a:miter lim="800000"/>
            <a:headEnd/>
            <a:tailEnd/>
          </a:ln>
        </p:spPr>
        <p:txBody>
          <a:bodyPr>
            <a:spAutoFit/>
          </a:bodyPr>
          <a:lstStyle/>
          <a:p>
            <a:r>
              <a:rPr lang="en-US" sz="1800">
                <a:hlinkClick r:id="rId9"/>
              </a:rPr>
              <a:t>http://www.shodor.org/unchem/advanced/kin/arrhenius.html</a:t>
            </a:r>
            <a:endParaRPr lang="en-US" sz="1800"/>
          </a:p>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6393"/>
                                        </p:tgtEl>
                                        <p:attrNameLst>
                                          <p:attrName>style.visibility</p:attrName>
                                        </p:attrNameLst>
                                      </p:cBhvr>
                                      <p:to>
                                        <p:strVal val="visible"/>
                                      </p:to>
                                    </p:set>
                                    <p:animEffect transition="in" filter="wipe(left)">
                                      <p:cBhvr>
                                        <p:cTn id="12" dur="500"/>
                                        <p:tgtEl>
                                          <p:spTgt spid="1639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4034"/>
                                        </p:tgtEl>
                                        <p:attrNameLst>
                                          <p:attrName>style.visibility</p:attrName>
                                        </p:attrNameLst>
                                      </p:cBhvr>
                                      <p:to>
                                        <p:strVal val="visible"/>
                                      </p:to>
                                    </p:set>
                                    <p:animEffect transition="in" filter="wipe(left)">
                                      <p:cBhvr>
                                        <p:cTn id="17" dur="500"/>
                                        <p:tgtEl>
                                          <p:spTgt spid="44034"/>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wipe(left)">
                                      <p:cBhvr>
                                        <p:cTn id="22" dur="500"/>
                                        <p:tgtEl>
                                          <p:spTgt spid="3"/>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6397"/>
                                        </p:tgtEl>
                                        <p:attrNameLst>
                                          <p:attrName>style.visibility</p:attrName>
                                        </p:attrNameLst>
                                      </p:cBhvr>
                                      <p:to>
                                        <p:strVal val="visible"/>
                                      </p:to>
                                    </p:set>
                                    <p:animEffect transition="in" filter="wipe(left)">
                                      <p:cBhvr>
                                        <p:cTn id="27" dur="500"/>
                                        <p:tgtEl>
                                          <p:spTgt spid="16397"/>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44046"/>
                                        </p:tgtEl>
                                        <p:attrNameLst>
                                          <p:attrName>style.visibility</p:attrName>
                                        </p:attrNameLst>
                                      </p:cBhvr>
                                      <p:to>
                                        <p:strVal val="visible"/>
                                      </p:to>
                                    </p:set>
                                    <p:animEffect transition="in" filter="wipe(left)">
                                      <p:cBhvr>
                                        <p:cTn id="32" dur="500"/>
                                        <p:tgtEl>
                                          <p:spTgt spid="44046"/>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nodeType="clickEffect">
                                  <p:stCondLst>
                                    <p:cond delay="0"/>
                                  </p:stCondLst>
                                  <p:childTnLst>
                                    <p:set>
                                      <p:cBhvr>
                                        <p:cTn id="36" dur="1" fill="hold">
                                          <p:stCondLst>
                                            <p:cond delay="0"/>
                                          </p:stCondLst>
                                        </p:cTn>
                                        <p:tgtEl>
                                          <p:spTgt spid="44047"/>
                                        </p:tgtEl>
                                        <p:attrNameLst>
                                          <p:attrName>style.visibility</p:attrName>
                                        </p:attrNameLst>
                                      </p:cBhvr>
                                      <p:to>
                                        <p:strVal val="visible"/>
                                      </p:to>
                                    </p:set>
                                    <p:animEffect transition="in" filter="wipe(left)">
                                      <p:cBhvr>
                                        <p:cTn id="37" dur="500"/>
                                        <p:tgtEl>
                                          <p:spTgt spid="44047"/>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nodeType="clickEffect">
                                  <p:stCondLst>
                                    <p:cond delay="0"/>
                                  </p:stCondLst>
                                  <p:childTnLst>
                                    <p:set>
                                      <p:cBhvr>
                                        <p:cTn id="41" dur="1" fill="hold">
                                          <p:stCondLst>
                                            <p:cond delay="0"/>
                                          </p:stCondLst>
                                        </p:cTn>
                                        <p:tgtEl>
                                          <p:spTgt spid="4"/>
                                        </p:tgtEl>
                                        <p:attrNameLst>
                                          <p:attrName>style.visibility</p:attrName>
                                        </p:attrNameLst>
                                      </p:cBhvr>
                                      <p:to>
                                        <p:strVal val="visible"/>
                                      </p:to>
                                    </p:set>
                                    <p:animEffect transition="in" filter="wipe(left)">
                                      <p:cBhvr>
                                        <p:cTn id="42" dur="500"/>
                                        <p:tgtEl>
                                          <p:spTgt spid="4"/>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nodeType="clickEffect">
                                  <p:stCondLst>
                                    <p:cond delay="0"/>
                                  </p:stCondLst>
                                  <p:childTnLst>
                                    <p:set>
                                      <p:cBhvr>
                                        <p:cTn id="46" dur="1" fill="hold">
                                          <p:stCondLst>
                                            <p:cond delay="0"/>
                                          </p:stCondLst>
                                        </p:cTn>
                                        <p:tgtEl>
                                          <p:spTgt spid="44037"/>
                                        </p:tgtEl>
                                        <p:attrNameLst>
                                          <p:attrName>style.visibility</p:attrName>
                                        </p:attrNameLst>
                                      </p:cBhvr>
                                      <p:to>
                                        <p:strVal val="visible"/>
                                      </p:to>
                                    </p:set>
                                    <p:animEffect transition="in" filter="wipe(left)">
                                      <p:cBhvr>
                                        <p:cTn id="47" dur="500"/>
                                        <p:tgtEl>
                                          <p:spTgt spid="44037"/>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8" fill="hold" nodeType="clickEffect">
                                  <p:stCondLst>
                                    <p:cond delay="0"/>
                                  </p:stCondLst>
                                  <p:childTnLst>
                                    <p:set>
                                      <p:cBhvr>
                                        <p:cTn id="51" dur="1" fill="hold">
                                          <p:stCondLst>
                                            <p:cond delay="0"/>
                                          </p:stCondLst>
                                        </p:cTn>
                                        <p:tgtEl>
                                          <p:spTgt spid="44038"/>
                                        </p:tgtEl>
                                        <p:attrNameLst>
                                          <p:attrName>style.visibility</p:attrName>
                                        </p:attrNameLst>
                                      </p:cBhvr>
                                      <p:to>
                                        <p:strVal val="visible"/>
                                      </p:to>
                                    </p:set>
                                    <p:animEffect transition="in" filter="wipe(left)">
                                      <p:cBhvr>
                                        <p:cTn id="52" dur="500"/>
                                        <p:tgtEl>
                                          <p:spTgt spid="44038"/>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8" fill="hold" grpId="0" nodeType="clickEffect">
                                  <p:stCondLst>
                                    <p:cond delay="0"/>
                                  </p:stCondLst>
                                  <p:childTnLst>
                                    <p:set>
                                      <p:cBhvr>
                                        <p:cTn id="56" dur="1" fill="hold">
                                          <p:stCondLst>
                                            <p:cond delay="0"/>
                                          </p:stCondLst>
                                        </p:cTn>
                                        <p:tgtEl>
                                          <p:spTgt spid="44036"/>
                                        </p:tgtEl>
                                        <p:attrNameLst>
                                          <p:attrName>style.visibility</p:attrName>
                                        </p:attrNameLst>
                                      </p:cBhvr>
                                      <p:to>
                                        <p:strVal val="visible"/>
                                      </p:to>
                                    </p:set>
                                    <p:animEffect transition="in" filter="wipe(left)">
                                      <p:cBhvr>
                                        <p:cTn id="57" dur="500"/>
                                        <p:tgtEl>
                                          <p:spTgt spid="44036"/>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8" fill="hold" nodeType="clickEffect">
                                  <p:stCondLst>
                                    <p:cond delay="0"/>
                                  </p:stCondLst>
                                  <p:childTnLst>
                                    <p:set>
                                      <p:cBhvr>
                                        <p:cTn id="61" dur="1" fill="hold">
                                          <p:stCondLst>
                                            <p:cond delay="0"/>
                                          </p:stCondLst>
                                        </p:cTn>
                                        <p:tgtEl>
                                          <p:spTgt spid="44039"/>
                                        </p:tgtEl>
                                        <p:attrNameLst>
                                          <p:attrName>style.visibility</p:attrName>
                                        </p:attrNameLst>
                                      </p:cBhvr>
                                      <p:to>
                                        <p:strVal val="visible"/>
                                      </p:to>
                                    </p:set>
                                    <p:animEffect transition="in" filter="wipe(left)">
                                      <p:cBhvr>
                                        <p:cTn id="62" dur="500"/>
                                        <p:tgtEl>
                                          <p:spTgt spid="440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93" grpId="0" animBg="1"/>
      <p:bldP spid="16397" grpId="0" animBg="1"/>
      <p:bldP spid="44034" grpId="0" animBg="1"/>
      <p:bldP spid="44036"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4" name="Rectangle 3"/>
          <p:cNvSpPr>
            <a:spLocks noGrp="1" noChangeArrowheads="1"/>
          </p:cNvSpPr>
          <p:nvPr>
            <p:ph idx="1"/>
          </p:nvPr>
        </p:nvSpPr>
        <p:spPr>
          <a:xfrm>
            <a:off x="152400" y="0"/>
            <a:ext cx="8839200" cy="1219200"/>
          </a:xfrm>
        </p:spPr>
        <p:txBody>
          <a:bodyPr/>
          <a:lstStyle/>
          <a:p>
            <a:pPr eaLnBrk="1" hangingPunct="1">
              <a:buFont typeface="Wingdings" pitchFamily="2" charset="2"/>
              <a:buNone/>
            </a:pPr>
            <a:r>
              <a:rPr lang="en-US" smtClean="0"/>
              <a:t>Ex: Determine the activation energy using the following data:</a:t>
            </a:r>
          </a:p>
        </p:txBody>
      </p:sp>
      <p:sp>
        <p:nvSpPr>
          <p:cNvPr id="12293" name="Slide Number Placeholder 3"/>
          <p:cNvSpPr>
            <a:spLocks noGrp="1"/>
          </p:cNvSpPr>
          <p:nvPr>
            <p:ph type="sldNum" sz="quarter" idx="12"/>
          </p:nvPr>
        </p:nvSpPr>
        <p:spPr>
          <a:noFill/>
        </p:spPr>
        <p:txBody>
          <a:bodyPr/>
          <a:lstStyle/>
          <a:p>
            <a:fld id="{F5FB427A-F0D9-4132-9C30-61B5119389C1}" type="slidenum">
              <a:rPr lang="en-US" smtClean="0"/>
              <a:pPr/>
              <a:t>27</a:t>
            </a:fld>
            <a:endParaRPr lang="en-US" smtClean="0"/>
          </a:p>
        </p:txBody>
      </p:sp>
      <p:graphicFrame>
        <p:nvGraphicFramePr>
          <p:cNvPr id="49198" name="Group 46"/>
          <p:cNvGraphicFramePr>
            <a:graphicFrameLocks noGrp="1"/>
          </p:cNvGraphicFramePr>
          <p:nvPr/>
        </p:nvGraphicFramePr>
        <p:xfrm>
          <a:off x="2819400" y="685800"/>
          <a:ext cx="3657600" cy="2743200"/>
        </p:xfrm>
        <a:graphic>
          <a:graphicData uri="http://schemas.openxmlformats.org/drawingml/2006/table">
            <a:tbl>
              <a:tblPr/>
              <a:tblGrid>
                <a:gridCol w="1295400"/>
                <a:gridCol w="2362200"/>
              </a:tblGrid>
              <a:tr h="685800">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US" sz="3200" b="1" i="0" u="none" strike="noStrike" cap="none" normalizeH="0" baseline="0" smtClean="0">
                          <a:ln>
                            <a:noFill/>
                          </a:ln>
                          <a:solidFill>
                            <a:srgbClr val="0066FF"/>
                          </a:solidFill>
                          <a:effectLst/>
                          <a:latin typeface="Arial Narrow" pitchFamily="34" charset="0"/>
                        </a:rPr>
                        <a:t>T (K)</a:t>
                      </a:r>
                    </a:p>
                  </a:txBody>
                  <a:tcPr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US" sz="3200" b="1" i="0" u="none" strike="noStrike" cap="none" normalizeH="0" baseline="0" smtClean="0">
                          <a:ln>
                            <a:noFill/>
                          </a:ln>
                          <a:solidFill>
                            <a:srgbClr val="0066FF"/>
                          </a:solidFill>
                          <a:effectLst/>
                          <a:latin typeface="Arial Narrow" pitchFamily="34" charset="0"/>
                        </a:rPr>
                        <a:t>k  (s</a:t>
                      </a:r>
                      <a:r>
                        <a:rPr kumimoji="0" lang="en-US" sz="3200" b="1" i="0" u="none" strike="noStrike" cap="none" normalizeH="0" baseline="30000" smtClean="0">
                          <a:ln>
                            <a:noFill/>
                          </a:ln>
                          <a:solidFill>
                            <a:srgbClr val="0066FF"/>
                          </a:solidFill>
                          <a:effectLst/>
                          <a:latin typeface="Arial Narrow" pitchFamily="34" charset="0"/>
                        </a:rPr>
                        <a:t>-1</a:t>
                      </a:r>
                      <a:r>
                        <a:rPr kumimoji="0" lang="en-US" sz="3200" b="1" i="0" u="none" strike="noStrike" cap="none" normalizeH="0" baseline="0" smtClean="0">
                          <a:ln>
                            <a:noFill/>
                          </a:ln>
                          <a:solidFill>
                            <a:srgbClr val="0066FF"/>
                          </a:solidFill>
                          <a:effectLst/>
                          <a:latin typeface="Arial Narrow" pitchFamily="34" charset="0"/>
                        </a:rPr>
                        <a:t>)</a:t>
                      </a: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85800">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US" sz="3200" b="0" i="0" u="none" strike="noStrike" cap="none" normalizeH="0" baseline="0" smtClean="0">
                          <a:ln>
                            <a:noFill/>
                          </a:ln>
                          <a:solidFill>
                            <a:srgbClr val="0066FF"/>
                          </a:solidFill>
                          <a:effectLst/>
                          <a:latin typeface="Arial Narrow" pitchFamily="34" charset="0"/>
                        </a:rPr>
                        <a:t>190.</a:t>
                      </a:r>
                    </a:p>
                  </a:txBody>
                  <a:tcPr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US" sz="3200" b="0" i="0" u="none" strike="noStrike" cap="none" normalizeH="0" baseline="0" smtClean="0">
                          <a:ln>
                            <a:noFill/>
                          </a:ln>
                          <a:solidFill>
                            <a:srgbClr val="0066FF"/>
                          </a:solidFill>
                          <a:effectLst/>
                          <a:latin typeface="Arial Narrow" pitchFamily="34" charset="0"/>
                        </a:rPr>
                        <a:t>2.50 x 10</a:t>
                      </a:r>
                      <a:r>
                        <a:rPr kumimoji="0" lang="en-US" sz="3200" b="0" i="0" u="none" strike="noStrike" cap="none" normalizeH="0" baseline="30000" smtClean="0">
                          <a:ln>
                            <a:noFill/>
                          </a:ln>
                          <a:solidFill>
                            <a:srgbClr val="0066FF"/>
                          </a:solidFill>
                          <a:effectLst/>
                          <a:latin typeface="Arial Narrow" pitchFamily="34" charset="0"/>
                        </a:rPr>
                        <a:t>-2</a:t>
                      </a: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85800">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US" sz="3200" b="0" i="0" u="none" strike="noStrike" cap="none" normalizeH="0" baseline="0" smtClean="0">
                          <a:ln>
                            <a:noFill/>
                          </a:ln>
                          <a:solidFill>
                            <a:srgbClr val="0066FF"/>
                          </a:solidFill>
                          <a:effectLst/>
                          <a:latin typeface="Arial Narrow" pitchFamily="34" charset="0"/>
                        </a:rPr>
                        <a:t>200.</a:t>
                      </a:r>
                    </a:p>
                  </a:txBody>
                  <a:tcPr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US" sz="3200" b="0" i="0" u="none" strike="noStrike" cap="none" normalizeH="0" baseline="0" smtClean="0">
                          <a:ln>
                            <a:noFill/>
                          </a:ln>
                          <a:solidFill>
                            <a:srgbClr val="0066FF"/>
                          </a:solidFill>
                          <a:effectLst/>
                          <a:latin typeface="Arial Narrow" pitchFamily="34" charset="0"/>
                        </a:rPr>
                        <a:t>4.50 x 10</a:t>
                      </a:r>
                      <a:r>
                        <a:rPr kumimoji="0" lang="en-US" sz="3200" b="0" i="0" u="none" strike="noStrike" cap="none" normalizeH="0" baseline="30000" smtClean="0">
                          <a:ln>
                            <a:noFill/>
                          </a:ln>
                          <a:solidFill>
                            <a:srgbClr val="0066FF"/>
                          </a:solidFill>
                          <a:effectLst/>
                          <a:latin typeface="Arial Narrow" pitchFamily="34" charset="0"/>
                        </a:rPr>
                        <a:t>-2</a:t>
                      </a: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85800">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US" sz="3200" b="0" i="0" u="none" strike="noStrike" cap="none" normalizeH="0" baseline="0" smtClean="0">
                          <a:ln>
                            <a:noFill/>
                          </a:ln>
                          <a:solidFill>
                            <a:srgbClr val="0066FF"/>
                          </a:solidFill>
                          <a:effectLst/>
                          <a:latin typeface="Arial Narrow" pitchFamily="34" charset="0"/>
                        </a:rPr>
                        <a:t>210.</a:t>
                      </a:r>
                    </a:p>
                  </a:txBody>
                  <a:tcPr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US" sz="3200" b="0" i="0" u="none" strike="noStrike" cap="none" normalizeH="0" baseline="0" smtClean="0">
                          <a:ln>
                            <a:noFill/>
                          </a:ln>
                          <a:solidFill>
                            <a:srgbClr val="0066FF"/>
                          </a:solidFill>
                          <a:effectLst/>
                          <a:latin typeface="Arial Narrow" pitchFamily="34" charset="0"/>
                        </a:rPr>
                        <a:t>7.66 x 10</a:t>
                      </a:r>
                      <a:r>
                        <a:rPr kumimoji="0" lang="en-US" sz="3200" b="0" i="0" u="none" strike="noStrike" cap="none" normalizeH="0" baseline="30000" smtClean="0">
                          <a:ln>
                            <a:noFill/>
                          </a:ln>
                          <a:solidFill>
                            <a:srgbClr val="0066FF"/>
                          </a:solidFill>
                          <a:effectLst/>
                          <a:latin typeface="Arial Narrow" pitchFamily="34" charset="0"/>
                        </a:rPr>
                        <a:t>-2</a:t>
                      </a: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49192" name="Object 40"/>
          <p:cNvGraphicFramePr>
            <a:graphicFrameLocks noChangeAspect="1"/>
          </p:cNvGraphicFramePr>
          <p:nvPr/>
        </p:nvGraphicFramePr>
        <p:xfrm>
          <a:off x="2632075" y="3521075"/>
          <a:ext cx="3451225" cy="1203325"/>
        </p:xfrm>
        <a:graphic>
          <a:graphicData uri="http://schemas.openxmlformats.org/presentationml/2006/ole">
            <p:oleObj spid="_x0000_s12290" name="Equation" r:id="rId4" imgW="1384200" imgH="482400" progId="Equation.3">
              <p:embed/>
            </p:oleObj>
          </a:graphicData>
        </a:graphic>
      </p:graphicFrame>
      <p:graphicFrame>
        <p:nvGraphicFramePr>
          <p:cNvPr id="49193" name="Object 41"/>
          <p:cNvGraphicFramePr>
            <a:graphicFrameLocks noChangeAspect="1"/>
          </p:cNvGraphicFramePr>
          <p:nvPr/>
        </p:nvGraphicFramePr>
        <p:xfrm>
          <a:off x="2632075" y="4787900"/>
          <a:ext cx="5445125" cy="1108075"/>
        </p:xfrm>
        <a:graphic>
          <a:graphicData uri="http://schemas.openxmlformats.org/presentationml/2006/ole">
            <p:oleObj spid="_x0000_s12291" name="Equation" r:id="rId5" imgW="2184120" imgH="444240" progId="Equation.3">
              <p:embed/>
            </p:oleObj>
          </a:graphicData>
        </a:graphic>
      </p:graphicFrame>
      <p:graphicFrame>
        <p:nvGraphicFramePr>
          <p:cNvPr id="49194" name="Object 42"/>
          <p:cNvGraphicFramePr>
            <a:graphicFrameLocks noChangeAspect="1"/>
          </p:cNvGraphicFramePr>
          <p:nvPr/>
        </p:nvGraphicFramePr>
        <p:xfrm>
          <a:off x="2576513" y="6019800"/>
          <a:ext cx="3290887" cy="601663"/>
        </p:xfrm>
        <a:graphic>
          <a:graphicData uri="http://schemas.openxmlformats.org/presentationml/2006/ole">
            <p:oleObj spid="_x0000_s12292" name="Equation" r:id="rId6" imgW="1320480" imgH="241200" progId="Equation.3">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49192"/>
                                        </p:tgtEl>
                                        <p:attrNameLst>
                                          <p:attrName>style.visibility</p:attrName>
                                        </p:attrNameLst>
                                      </p:cBhvr>
                                      <p:to>
                                        <p:strVal val="visible"/>
                                      </p:to>
                                    </p:set>
                                    <p:animEffect transition="in" filter="wipe(left)">
                                      <p:cBhvr>
                                        <p:cTn id="7" dur="500"/>
                                        <p:tgtEl>
                                          <p:spTgt spid="4919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49193"/>
                                        </p:tgtEl>
                                        <p:attrNameLst>
                                          <p:attrName>style.visibility</p:attrName>
                                        </p:attrNameLst>
                                      </p:cBhvr>
                                      <p:to>
                                        <p:strVal val="visible"/>
                                      </p:to>
                                    </p:set>
                                    <p:animEffect transition="in" filter="wipe(left)">
                                      <p:cBhvr>
                                        <p:cTn id="12" dur="500"/>
                                        <p:tgtEl>
                                          <p:spTgt spid="4919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49194"/>
                                        </p:tgtEl>
                                        <p:attrNameLst>
                                          <p:attrName>style.visibility</p:attrName>
                                        </p:attrNameLst>
                                      </p:cBhvr>
                                      <p:to>
                                        <p:strVal val="visible"/>
                                      </p:to>
                                    </p:set>
                                    <p:animEffect transition="in" filter="wipe(left)">
                                      <p:cBhvr>
                                        <p:cTn id="17" dur="500"/>
                                        <p:tgtEl>
                                          <p:spTgt spid="4919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Number Placeholder 3"/>
          <p:cNvSpPr>
            <a:spLocks noGrp="1"/>
          </p:cNvSpPr>
          <p:nvPr>
            <p:ph type="sldNum" sz="quarter" idx="12"/>
          </p:nvPr>
        </p:nvSpPr>
        <p:spPr>
          <a:noFill/>
        </p:spPr>
        <p:txBody>
          <a:bodyPr/>
          <a:lstStyle/>
          <a:p>
            <a:fld id="{2DB4E8C1-A4D8-4539-8E33-399D6B6B8398}" type="slidenum">
              <a:rPr lang="en-US" smtClean="0"/>
              <a:pPr/>
              <a:t>28</a:t>
            </a:fld>
            <a:endParaRPr lang="en-US" smtClean="0"/>
          </a:p>
        </p:txBody>
      </p:sp>
      <p:sp>
        <p:nvSpPr>
          <p:cNvPr id="30723" name="Rectangle 1"/>
          <p:cNvSpPr>
            <a:spLocks noChangeArrowheads="1"/>
          </p:cNvSpPr>
          <p:nvPr/>
        </p:nvSpPr>
        <p:spPr bwMode="auto">
          <a:xfrm>
            <a:off x="0" y="358423"/>
            <a:ext cx="9144000" cy="6186309"/>
          </a:xfrm>
          <a:prstGeom prst="rect">
            <a:avLst/>
          </a:prstGeom>
          <a:noFill/>
          <a:ln w="9525">
            <a:noFill/>
            <a:miter lim="800000"/>
            <a:headEnd/>
            <a:tailEnd/>
          </a:ln>
        </p:spPr>
        <p:txBody>
          <a:bodyPr wrap="square" anchor="ctr">
            <a:spAutoFit/>
          </a:bodyPr>
          <a:lstStyle/>
          <a:p>
            <a:pPr eaLnBrk="0" hangingPunct="0"/>
            <a:endParaRPr lang="en-US" sz="1400" dirty="0"/>
          </a:p>
          <a:p>
            <a:pPr eaLnBrk="0" hangingPunct="0"/>
            <a:r>
              <a:rPr lang="en-US" sz="2800" dirty="0"/>
              <a:t>Practice Problem:</a:t>
            </a:r>
          </a:p>
          <a:p>
            <a:pPr eaLnBrk="0" hangingPunct="0"/>
            <a:endParaRPr lang="en-US" sz="2800" dirty="0"/>
          </a:p>
          <a:p>
            <a:pPr eaLnBrk="0" hangingPunct="0"/>
            <a:r>
              <a:rPr lang="en-US" sz="2800" dirty="0"/>
              <a:t>The rate constant for the reaction </a:t>
            </a:r>
            <a:br>
              <a:rPr lang="en-US" sz="2800" dirty="0"/>
            </a:br>
            <a:r>
              <a:rPr lang="en-US" sz="2800" dirty="0"/>
              <a:t>H</a:t>
            </a:r>
            <a:r>
              <a:rPr lang="en-US" sz="2800" baseline="-30000" dirty="0"/>
              <a:t>2</a:t>
            </a:r>
            <a:r>
              <a:rPr lang="en-US" sz="2800" dirty="0"/>
              <a:t>(g)  + I</a:t>
            </a:r>
            <a:r>
              <a:rPr lang="en-US" sz="2800" baseline="-30000" dirty="0"/>
              <a:t>2</a:t>
            </a:r>
            <a:r>
              <a:rPr lang="en-US" sz="2800" dirty="0"/>
              <a:t>(g) ---&gt; 2HI(g)</a:t>
            </a:r>
            <a:br>
              <a:rPr lang="en-US" sz="2800" dirty="0"/>
            </a:br>
            <a:r>
              <a:rPr lang="en-US" sz="2800" dirty="0"/>
              <a:t>is 5.4 x 10</a:t>
            </a:r>
            <a:r>
              <a:rPr lang="en-US" sz="2800" baseline="30000" dirty="0"/>
              <a:t>-4 </a:t>
            </a:r>
            <a:r>
              <a:rPr lang="en-US" sz="2800" dirty="0"/>
              <a:t>M</a:t>
            </a:r>
            <a:r>
              <a:rPr lang="en-US" sz="2800" baseline="30000" dirty="0"/>
              <a:t>-1</a:t>
            </a:r>
            <a:r>
              <a:rPr lang="en-US" sz="2800" dirty="0"/>
              <a:t>s</a:t>
            </a:r>
            <a:r>
              <a:rPr lang="en-US" sz="2800" baseline="30000" dirty="0"/>
              <a:t>-1</a:t>
            </a:r>
            <a:r>
              <a:rPr lang="en-US" sz="2800" dirty="0"/>
              <a:t> at 326 </a:t>
            </a:r>
            <a:r>
              <a:rPr lang="en-US" sz="2800" baseline="30000" dirty="0" err="1"/>
              <a:t>o</a:t>
            </a:r>
            <a:r>
              <a:rPr lang="en-US" sz="2800" dirty="0" err="1"/>
              <a:t>C.</a:t>
            </a:r>
            <a:r>
              <a:rPr lang="en-US" sz="2800" dirty="0"/>
              <a:t>     At 410 </a:t>
            </a:r>
            <a:r>
              <a:rPr lang="en-US" sz="2800" baseline="30000" dirty="0" err="1"/>
              <a:t>o</a:t>
            </a:r>
            <a:r>
              <a:rPr lang="en-US" sz="2800" dirty="0" err="1"/>
              <a:t>C</a:t>
            </a:r>
            <a:r>
              <a:rPr lang="en-US" sz="2800" dirty="0"/>
              <a:t> the rate constant was found to be 2.8 x 10</a:t>
            </a:r>
            <a:r>
              <a:rPr lang="en-US" sz="2800" baseline="30000" dirty="0"/>
              <a:t>-2</a:t>
            </a:r>
            <a:r>
              <a:rPr lang="en-US" sz="2800" dirty="0"/>
              <a:t> M</a:t>
            </a:r>
            <a:r>
              <a:rPr lang="en-US" sz="2800" baseline="30000" dirty="0"/>
              <a:t>-1</a:t>
            </a:r>
            <a:r>
              <a:rPr lang="en-US" sz="2800" dirty="0"/>
              <a:t>s</a:t>
            </a:r>
            <a:r>
              <a:rPr lang="en-US" sz="2800" baseline="30000" dirty="0"/>
              <a:t>-1</a:t>
            </a:r>
            <a:r>
              <a:rPr lang="en-US" sz="2800" dirty="0"/>
              <a:t>. </a:t>
            </a:r>
            <a:br>
              <a:rPr lang="en-US" sz="2800" dirty="0"/>
            </a:br>
            <a:r>
              <a:rPr lang="en-US" sz="2800" dirty="0"/>
              <a:t/>
            </a:r>
            <a:br>
              <a:rPr lang="en-US" sz="2800" dirty="0"/>
            </a:br>
            <a:r>
              <a:rPr lang="en-US" sz="2800" dirty="0"/>
              <a:t>Calculate the </a:t>
            </a:r>
            <a:br>
              <a:rPr lang="en-US" sz="2800" dirty="0"/>
            </a:br>
            <a:r>
              <a:rPr lang="en-US" sz="2800" dirty="0"/>
              <a:t/>
            </a:r>
            <a:br>
              <a:rPr lang="en-US" sz="2800" dirty="0"/>
            </a:br>
            <a:r>
              <a:rPr lang="en-US" sz="2800" b="1" dirty="0"/>
              <a:t>a) activation energy</a:t>
            </a:r>
            <a:endParaRPr lang="en-US" sz="2800" dirty="0"/>
          </a:p>
          <a:p>
            <a:pPr eaLnBrk="0" hangingPunct="0"/>
            <a:r>
              <a:rPr lang="en-US" sz="2800" dirty="0"/>
              <a:t>and</a:t>
            </a:r>
          </a:p>
          <a:p>
            <a:pPr eaLnBrk="0" hangingPunct="0"/>
            <a:r>
              <a:rPr lang="en-US" sz="2800" b="1" dirty="0"/>
              <a:t>b) high temperature limiting rate constant</a:t>
            </a:r>
            <a:endParaRPr lang="en-US" sz="2800" dirty="0"/>
          </a:p>
          <a:p>
            <a:pPr eaLnBrk="0" hangingPunct="0"/>
            <a:r>
              <a:rPr lang="en-US" sz="2800" dirty="0"/>
              <a:t>for this reaction. </a:t>
            </a:r>
          </a:p>
          <a:p>
            <a:pPr eaLnBrk="0" hangingPunct="0"/>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Number Placeholder 1"/>
          <p:cNvSpPr>
            <a:spLocks noGrp="1"/>
          </p:cNvSpPr>
          <p:nvPr>
            <p:ph type="sldNum" sz="quarter" idx="12"/>
          </p:nvPr>
        </p:nvSpPr>
        <p:spPr>
          <a:noFill/>
        </p:spPr>
        <p:txBody>
          <a:bodyPr/>
          <a:lstStyle/>
          <a:p>
            <a:fld id="{8FB916FB-FF17-4ADF-9242-68006F03364B}" type="slidenum">
              <a:rPr lang="en-US" smtClean="0"/>
              <a:pPr/>
              <a:t>29</a:t>
            </a:fld>
            <a:endParaRPr lang="en-US" smtClean="0"/>
          </a:p>
        </p:txBody>
      </p:sp>
      <p:sp>
        <p:nvSpPr>
          <p:cNvPr id="31747" name="Rectangle 1"/>
          <p:cNvSpPr>
            <a:spLocks noChangeArrowheads="1"/>
          </p:cNvSpPr>
          <p:nvPr/>
        </p:nvSpPr>
        <p:spPr bwMode="auto">
          <a:xfrm>
            <a:off x="457200" y="131158"/>
            <a:ext cx="8686800" cy="6494085"/>
          </a:xfrm>
          <a:prstGeom prst="rect">
            <a:avLst/>
          </a:prstGeom>
          <a:noFill/>
          <a:ln w="9525">
            <a:noFill/>
            <a:miter lim="800000"/>
            <a:headEnd/>
            <a:tailEnd/>
          </a:ln>
        </p:spPr>
        <p:txBody>
          <a:bodyPr anchor="ctr">
            <a:spAutoFit/>
          </a:bodyPr>
          <a:lstStyle/>
          <a:p>
            <a:pPr eaLnBrk="0" hangingPunct="0"/>
            <a:r>
              <a:rPr lang="en-US" sz="3200" dirty="0"/>
              <a:t>We know the rate constant for the reaction at two different temperatures and thus we can calculate the </a:t>
            </a:r>
            <a:r>
              <a:rPr lang="en-US" sz="3200" b="1" dirty="0"/>
              <a:t>activation energy</a:t>
            </a:r>
            <a:r>
              <a:rPr lang="en-US" sz="3200" dirty="0"/>
              <a:t> from the above relation. First, and always, convert all temperatures to Kelvin, an </a:t>
            </a:r>
            <a:r>
              <a:rPr lang="en-US" sz="3200" b="1" dirty="0"/>
              <a:t>absolute</a:t>
            </a:r>
            <a:r>
              <a:rPr lang="en-US" sz="3200" dirty="0"/>
              <a:t> temperature scale. Then simply solve for E</a:t>
            </a:r>
            <a:r>
              <a:rPr lang="en-US" sz="3200" baseline="-30000" dirty="0"/>
              <a:t>a</a:t>
            </a:r>
            <a:r>
              <a:rPr lang="en-US" sz="3200" dirty="0"/>
              <a:t> in units of R.</a:t>
            </a:r>
          </a:p>
          <a:p>
            <a:pPr eaLnBrk="0" hangingPunct="0"/>
            <a:r>
              <a:rPr lang="en-US" sz="3200" dirty="0" err="1"/>
              <a:t>ln</a:t>
            </a:r>
            <a:r>
              <a:rPr lang="en-US" sz="3200" dirty="0"/>
              <a:t>(5.4 x 10</a:t>
            </a:r>
            <a:r>
              <a:rPr lang="en-US" sz="3200" baseline="30000" dirty="0"/>
              <a:t>-4 </a:t>
            </a:r>
            <a:r>
              <a:rPr lang="en-US" sz="3200" dirty="0"/>
              <a:t>M</a:t>
            </a:r>
            <a:r>
              <a:rPr lang="en-US" sz="3200" baseline="30000" dirty="0"/>
              <a:t>-1</a:t>
            </a:r>
            <a:r>
              <a:rPr lang="en-US" sz="3200" dirty="0"/>
              <a:t>s</a:t>
            </a:r>
            <a:r>
              <a:rPr lang="en-US" sz="3200" baseline="30000" dirty="0"/>
              <a:t> -1</a:t>
            </a:r>
            <a:r>
              <a:rPr lang="en-US" sz="3200" dirty="0"/>
              <a:t>/ 2.8 x 10</a:t>
            </a:r>
            <a:r>
              <a:rPr lang="en-US" sz="3200" baseline="30000" dirty="0"/>
              <a:t>-2</a:t>
            </a:r>
            <a:r>
              <a:rPr lang="en-US" sz="3200" dirty="0"/>
              <a:t> M</a:t>
            </a:r>
            <a:r>
              <a:rPr lang="en-US" sz="3200" baseline="30000" dirty="0"/>
              <a:t>-1</a:t>
            </a:r>
            <a:r>
              <a:rPr lang="en-US" sz="3200" dirty="0"/>
              <a:t>s</a:t>
            </a:r>
            <a:r>
              <a:rPr lang="en-US" sz="3200" baseline="30000" dirty="0"/>
              <a:t>-1</a:t>
            </a:r>
            <a:r>
              <a:rPr lang="en-US" sz="3200" dirty="0"/>
              <a:t>) = (-E</a:t>
            </a:r>
            <a:r>
              <a:rPr lang="en-US" sz="3200" baseline="-30000" dirty="0"/>
              <a:t>a</a:t>
            </a:r>
            <a:r>
              <a:rPr lang="en-US" sz="3200" dirty="0"/>
              <a:t> /R ){1/599 K - 1/683 K}</a:t>
            </a:r>
          </a:p>
          <a:p>
            <a:pPr eaLnBrk="0" hangingPunct="0"/>
            <a:r>
              <a:rPr lang="en-US" sz="3200" dirty="0"/>
              <a:t>-3.9484 = - E</a:t>
            </a:r>
            <a:r>
              <a:rPr lang="en-US" sz="3200" baseline="-30000" dirty="0"/>
              <a:t>a</a:t>
            </a:r>
            <a:r>
              <a:rPr lang="en-US" sz="3200" dirty="0"/>
              <a:t>/R {2.053 x 10</a:t>
            </a:r>
            <a:r>
              <a:rPr lang="en-US" sz="3200" baseline="30000" dirty="0"/>
              <a:t>-4 </a:t>
            </a:r>
            <a:r>
              <a:rPr lang="en-US" sz="3200" dirty="0"/>
              <a:t>K</a:t>
            </a:r>
            <a:r>
              <a:rPr lang="en-US" sz="3200" baseline="30000" dirty="0"/>
              <a:t>-1</a:t>
            </a:r>
            <a:r>
              <a:rPr lang="en-US" sz="3200" dirty="0"/>
              <a:t>}</a:t>
            </a:r>
          </a:p>
          <a:p>
            <a:pPr eaLnBrk="0" hangingPunct="0"/>
            <a:r>
              <a:rPr lang="en-US" sz="3200" dirty="0"/>
              <a:t>E</a:t>
            </a:r>
            <a:r>
              <a:rPr lang="en-US" sz="3200" baseline="-30000" dirty="0"/>
              <a:t>a</a:t>
            </a:r>
            <a:r>
              <a:rPr lang="en-US" sz="3200" dirty="0"/>
              <a:t>= (1.923 x 10</a:t>
            </a:r>
            <a:r>
              <a:rPr lang="en-US" sz="3200" baseline="30000" dirty="0"/>
              <a:t>4</a:t>
            </a:r>
            <a:r>
              <a:rPr lang="en-US" sz="3200" dirty="0"/>
              <a:t> K) (8.314 J/K mol)</a:t>
            </a:r>
          </a:p>
          <a:p>
            <a:pPr eaLnBrk="0" hangingPunct="0"/>
            <a:r>
              <a:rPr lang="en-US" sz="3200" dirty="0"/>
              <a:t>E</a:t>
            </a:r>
            <a:r>
              <a:rPr lang="en-US" sz="3200" baseline="-30000" dirty="0"/>
              <a:t>a</a:t>
            </a:r>
            <a:r>
              <a:rPr lang="en-US" sz="3200" dirty="0"/>
              <a:t>= 1.60 x 10</a:t>
            </a:r>
            <a:r>
              <a:rPr lang="en-US" sz="3200" baseline="30000" dirty="0"/>
              <a:t>5</a:t>
            </a:r>
            <a:r>
              <a:rPr lang="en-US" sz="3200" dirty="0"/>
              <a:t> J/mol</a:t>
            </a:r>
          </a:p>
          <a:p>
            <a:pPr eaLnBrk="0" hangingPunct="0"/>
            <a:endParaRPr lang="en-US" sz="32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57200" y="304800"/>
            <a:ext cx="8229600" cy="591312"/>
          </a:xfrm>
        </p:spPr>
        <p:txBody>
          <a:bodyPr>
            <a:normAutofit fontScale="90000"/>
          </a:bodyPr>
          <a:lstStyle/>
          <a:p>
            <a:pPr eaLnBrk="1" hangingPunct="1">
              <a:defRPr/>
            </a:pPr>
            <a:r>
              <a:rPr lang="en-US" dirty="0" smtClean="0"/>
              <a:t>14.1: Reaction rate</a:t>
            </a:r>
          </a:p>
        </p:txBody>
      </p:sp>
      <p:sp>
        <p:nvSpPr>
          <p:cNvPr id="1033" name="Rectangle 4"/>
          <p:cNvSpPr>
            <a:spLocks noGrp="1" noChangeArrowheads="1"/>
          </p:cNvSpPr>
          <p:nvPr>
            <p:ph idx="1"/>
          </p:nvPr>
        </p:nvSpPr>
        <p:spPr>
          <a:xfrm>
            <a:off x="152400" y="914400"/>
            <a:ext cx="8763000" cy="5943600"/>
          </a:xfrm>
        </p:spPr>
        <p:txBody>
          <a:bodyPr/>
          <a:lstStyle/>
          <a:p>
            <a:pPr eaLnBrk="1" hangingPunct="1"/>
            <a:r>
              <a:rPr lang="en-US" b="1" dirty="0" smtClean="0"/>
              <a:t>A measure of the (average) speed of a reaction </a:t>
            </a:r>
          </a:p>
          <a:p>
            <a:pPr lvl="1" eaLnBrk="1" hangingPunct="1"/>
            <a:r>
              <a:rPr lang="en-US" sz="3200" dirty="0" smtClean="0"/>
              <a:t>Expressed as rate of appearance (+, production) or disappearance (-, reaction)</a:t>
            </a:r>
          </a:p>
          <a:p>
            <a:pPr lvl="1" eaLnBrk="1" hangingPunct="1"/>
            <a:endParaRPr lang="en-US" sz="3200" dirty="0" smtClean="0"/>
          </a:p>
          <a:p>
            <a:pPr lvl="1" eaLnBrk="1" hangingPunct="1"/>
            <a:endParaRPr lang="en-US" sz="3200" dirty="0" smtClean="0">
              <a:solidFill>
                <a:srgbClr val="0066FF"/>
              </a:solidFill>
            </a:endParaRPr>
          </a:p>
          <a:p>
            <a:pPr lvl="1" eaLnBrk="1" hangingPunct="1"/>
            <a:endParaRPr lang="en-US" sz="3200" dirty="0" smtClean="0"/>
          </a:p>
          <a:p>
            <a:pPr lvl="1" eaLnBrk="1" hangingPunct="1"/>
            <a:r>
              <a:rPr lang="en-US" sz="3200" dirty="0" smtClean="0"/>
              <a:t>Related to </a:t>
            </a:r>
            <a:r>
              <a:rPr lang="en-US" sz="3200" dirty="0" err="1" smtClean="0"/>
              <a:t>stoichiometry</a:t>
            </a:r>
            <a:r>
              <a:rPr lang="en-US" sz="3200" dirty="0" smtClean="0"/>
              <a:t> of reaction</a:t>
            </a:r>
          </a:p>
        </p:txBody>
      </p:sp>
      <p:sp>
        <p:nvSpPr>
          <p:cNvPr id="1031" name="Slide Number Placeholder 3"/>
          <p:cNvSpPr>
            <a:spLocks noGrp="1"/>
          </p:cNvSpPr>
          <p:nvPr>
            <p:ph type="sldNum" sz="quarter" idx="12"/>
          </p:nvPr>
        </p:nvSpPr>
        <p:spPr>
          <a:noFill/>
        </p:spPr>
        <p:txBody>
          <a:bodyPr/>
          <a:lstStyle/>
          <a:p>
            <a:fld id="{CCA835F7-3879-49FC-A821-4C7CB1EB8B7B}" type="slidenum">
              <a:rPr lang="en-US" smtClean="0"/>
              <a:pPr/>
              <a:t>3</a:t>
            </a:fld>
            <a:endParaRPr lang="en-US" smtClean="0"/>
          </a:p>
        </p:txBody>
      </p:sp>
      <p:graphicFrame>
        <p:nvGraphicFramePr>
          <p:cNvPr id="5125" name="Object 5"/>
          <p:cNvGraphicFramePr>
            <a:graphicFrameLocks noChangeAspect="1"/>
          </p:cNvGraphicFramePr>
          <p:nvPr/>
        </p:nvGraphicFramePr>
        <p:xfrm>
          <a:off x="304800" y="2590800"/>
          <a:ext cx="5784850" cy="1641475"/>
        </p:xfrm>
        <a:graphic>
          <a:graphicData uri="http://schemas.openxmlformats.org/presentationml/2006/ole">
            <p:oleObj spid="_x0000_s1026" name="Equation" r:id="rId4" imgW="2145960" imgH="609480" progId="Equation.3">
              <p:embed/>
            </p:oleObj>
          </a:graphicData>
        </a:graphic>
      </p:graphicFrame>
      <p:graphicFrame>
        <p:nvGraphicFramePr>
          <p:cNvPr id="5126" name="Object 6"/>
          <p:cNvGraphicFramePr>
            <a:graphicFrameLocks noChangeAspect="1"/>
          </p:cNvGraphicFramePr>
          <p:nvPr/>
        </p:nvGraphicFramePr>
        <p:xfrm>
          <a:off x="1530350" y="5410200"/>
          <a:ext cx="2797175" cy="1084263"/>
        </p:xfrm>
        <a:graphic>
          <a:graphicData uri="http://schemas.openxmlformats.org/presentationml/2006/ole">
            <p:oleObj spid="_x0000_s1027" name="Equation" r:id="rId5" imgW="1015920" imgH="393480" progId="Equation.3">
              <p:embed/>
            </p:oleObj>
          </a:graphicData>
        </a:graphic>
      </p:graphicFrame>
      <p:sp>
        <p:nvSpPr>
          <p:cNvPr id="5130" name="Text Box 10"/>
          <p:cNvSpPr txBox="1">
            <a:spLocks noChangeArrowheads="1"/>
          </p:cNvSpPr>
          <p:nvPr/>
        </p:nvSpPr>
        <p:spPr bwMode="auto">
          <a:xfrm>
            <a:off x="5943600" y="3124200"/>
            <a:ext cx="3200400" cy="954107"/>
          </a:xfrm>
          <a:prstGeom prst="rect">
            <a:avLst/>
          </a:prstGeom>
          <a:noFill/>
          <a:ln w="9525">
            <a:solidFill>
              <a:schemeClr val="bg1"/>
            </a:solidFill>
            <a:miter lim="800000"/>
            <a:headEnd/>
            <a:tailEnd/>
          </a:ln>
        </p:spPr>
        <p:txBody>
          <a:bodyPr wrap="square">
            <a:spAutoFit/>
          </a:bodyPr>
          <a:lstStyle/>
          <a:p>
            <a:pPr marL="630238" indent="-630238">
              <a:spcBef>
                <a:spcPct val="50000"/>
              </a:spcBef>
            </a:pPr>
            <a:r>
              <a:rPr lang="en-US" sz="2800" dirty="0">
                <a:solidFill>
                  <a:srgbClr val="FF0000"/>
                </a:solidFill>
              </a:rPr>
              <a:t>[ ] </a:t>
            </a:r>
            <a:r>
              <a:rPr lang="en-US" sz="2800" dirty="0" smtClean="0">
                <a:solidFill>
                  <a:srgbClr val="FF0000"/>
                </a:solidFill>
              </a:rPr>
              <a:t>= concentration</a:t>
            </a:r>
            <a:r>
              <a:rPr lang="en-US" sz="2800" dirty="0">
                <a:solidFill>
                  <a:srgbClr val="FF0000"/>
                </a:solidFill>
              </a:rPr>
              <a:t>, usually M</a:t>
            </a:r>
          </a:p>
        </p:txBody>
      </p:sp>
      <p:sp>
        <p:nvSpPr>
          <p:cNvPr id="5131" name="Rectangle 11"/>
          <p:cNvSpPr>
            <a:spLocks noChangeArrowheads="1"/>
          </p:cNvSpPr>
          <p:nvPr/>
        </p:nvSpPr>
        <p:spPr bwMode="auto">
          <a:xfrm>
            <a:off x="3081338" y="4702175"/>
            <a:ext cx="2835275" cy="579438"/>
          </a:xfrm>
          <a:prstGeom prst="rect">
            <a:avLst/>
          </a:prstGeom>
          <a:noFill/>
          <a:ln w="9525">
            <a:noFill/>
            <a:miter lim="800000"/>
            <a:headEnd/>
            <a:tailEnd/>
          </a:ln>
        </p:spPr>
        <p:txBody>
          <a:bodyPr wrap="none">
            <a:spAutoFit/>
          </a:bodyPr>
          <a:lstStyle/>
          <a:p>
            <a:pPr lvl="1" algn="ctr">
              <a:spcBef>
                <a:spcPct val="20000"/>
              </a:spcBef>
              <a:buClr>
                <a:schemeClr val="bg1"/>
              </a:buClr>
              <a:buSzPct val="70000"/>
              <a:buFont typeface="Wingdings" pitchFamily="2" charset="2"/>
              <a:buNone/>
            </a:pPr>
            <a:r>
              <a:rPr lang="en-US" sz="3200">
                <a:solidFill>
                  <a:srgbClr val="0066FF"/>
                </a:solidFill>
              </a:rPr>
              <a:t>aA + bB → cC</a:t>
            </a:r>
          </a:p>
        </p:txBody>
      </p:sp>
      <p:graphicFrame>
        <p:nvGraphicFramePr>
          <p:cNvPr id="5132" name="Object 12"/>
          <p:cNvGraphicFramePr>
            <a:graphicFrameLocks noChangeAspect="1"/>
          </p:cNvGraphicFramePr>
          <p:nvPr/>
        </p:nvGraphicFramePr>
        <p:xfrm>
          <a:off x="6183313" y="5410200"/>
          <a:ext cx="1957387" cy="1084263"/>
        </p:xfrm>
        <a:graphic>
          <a:graphicData uri="http://schemas.openxmlformats.org/presentationml/2006/ole">
            <p:oleObj spid="_x0000_s1028" name="Equation" r:id="rId6" imgW="711000" imgH="393480" progId="Equation.3">
              <p:embed/>
            </p:oleObj>
          </a:graphicData>
        </a:graphic>
      </p:graphicFrame>
      <p:graphicFrame>
        <p:nvGraphicFramePr>
          <p:cNvPr id="5133" name="Object 13"/>
          <p:cNvGraphicFramePr>
            <a:graphicFrameLocks noChangeAspect="1"/>
          </p:cNvGraphicFramePr>
          <p:nvPr/>
        </p:nvGraphicFramePr>
        <p:xfrm>
          <a:off x="4178300" y="5410200"/>
          <a:ext cx="1957388" cy="1084263"/>
        </p:xfrm>
        <a:graphic>
          <a:graphicData uri="http://schemas.openxmlformats.org/presentationml/2006/ole">
            <p:oleObj spid="_x0000_s1029" name="Equation" r:id="rId7" imgW="711000" imgH="393480" progId="Equation.3">
              <p:embed/>
            </p:oleObj>
          </a:graphicData>
        </a:graphic>
      </p:graphicFrame>
      <p:graphicFrame>
        <p:nvGraphicFramePr>
          <p:cNvPr id="1030" name="Object 14"/>
          <p:cNvGraphicFramePr>
            <a:graphicFrameLocks noChangeAspect="1"/>
          </p:cNvGraphicFramePr>
          <p:nvPr/>
        </p:nvGraphicFramePr>
        <p:xfrm>
          <a:off x="4514850" y="3321050"/>
          <a:ext cx="114300" cy="215900"/>
        </p:xfrm>
        <a:graphic>
          <a:graphicData uri="http://schemas.openxmlformats.org/presentationml/2006/ole">
            <p:oleObj spid="_x0000_s1030" name="Equation" r:id="rId8" imgW="114120" imgH="215640" progId="Equation.3">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5125"/>
                                        </p:tgtEl>
                                        <p:attrNameLst>
                                          <p:attrName>style.visibility</p:attrName>
                                        </p:attrNameLst>
                                      </p:cBhvr>
                                      <p:to>
                                        <p:strVal val="visible"/>
                                      </p:to>
                                    </p:set>
                                    <p:animEffect transition="in" filter="wipe(left)">
                                      <p:cBhvr>
                                        <p:cTn id="7" dur="500"/>
                                        <p:tgtEl>
                                          <p:spTgt spid="512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130"/>
                                        </p:tgtEl>
                                        <p:attrNameLst>
                                          <p:attrName>style.visibility</p:attrName>
                                        </p:attrNameLst>
                                      </p:cBhvr>
                                      <p:to>
                                        <p:strVal val="visible"/>
                                      </p:to>
                                    </p:set>
                                    <p:animEffect transition="in" filter="wipe(left)">
                                      <p:cBhvr>
                                        <p:cTn id="12" dur="500"/>
                                        <p:tgtEl>
                                          <p:spTgt spid="5130"/>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5131"/>
                                        </p:tgtEl>
                                        <p:attrNameLst>
                                          <p:attrName>style.visibility</p:attrName>
                                        </p:attrNameLst>
                                      </p:cBhvr>
                                      <p:to>
                                        <p:strVal val="visible"/>
                                      </p:to>
                                    </p:set>
                                    <p:animEffect transition="in" filter="wipe(left)">
                                      <p:cBhvr>
                                        <p:cTn id="17" dur="500"/>
                                        <p:tgtEl>
                                          <p:spTgt spid="5131"/>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5126"/>
                                        </p:tgtEl>
                                        <p:attrNameLst>
                                          <p:attrName>style.visibility</p:attrName>
                                        </p:attrNameLst>
                                      </p:cBhvr>
                                      <p:to>
                                        <p:strVal val="visible"/>
                                      </p:to>
                                    </p:set>
                                    <p:animEffect transition="in" filter="wipe(left)">
                                      <p:cBhvr>
                                        <p:cTn id="22" dur="500"/>
                                        <p:tgtEl>
                                          <p:spTgt spid="5126"/>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5133"/>
                                        </p:tgtEl>
                                        <p:attrNameLst>
                                          <p:attrName>style.visibility</p:attrName>
                                        </p:attrNameLst>
                                      </p:cBhvr>
                                      <p:to>
                                        <p:strVal val="visible"/>
                                      </p:to>
                                    </p:set>
                                    <p:animEffect transition="in" filter="wipe(left)">
                                      <p:cBhvr>
                                        <p:cTn id="27" dur="500"/>
                                        <p:tgtEl>
                                          <p:spTgt spid="5133"/>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5132"/>
                                        </p:tgtEl>
                                        <p:attrNameLst>
                                          <p:attrName>style.visibility</p:attrName>
                                        </p:attrNameLst>
                                      </p:cBhvr>
                                      <p:to>
                                        <p:strVal val="visible"/>
                                      </p:to>
                                    </p:set>
                                    <p:animEffect transition="in" filter="wipe(left)">
                                      <p:cBhvr>
                                        <p:cTn id="32" dur="500"/>
                                        <p:tgtEl>
                                          <p:spTgt spid="51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30" grpId="0" animBg="1" autoUpdateAnimBg="0"/>
      <p:bldP spid="5131"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Number Placeholder 1"/>
          <p:cNvSpPr>
            <a:spLocks noGrp="1"/>
          </p:cNvSpPr>
          <p:nvPr>
            <p:ph type="sldNum" sz="quarter" idx="12"/>
          </p:nvPr>
        </p:nvSpPr>
        <p:spPr>
          <a:noFill/>
        </p:spPr>
        <p:txBody>
          <a:bodyPr/>
          <a:lstStyle/>
          <a:p>
            <a:fld id="{CB4B478F-8F99-427D-BF3B-CA8A921C04BA}" type="slidenum">
              <a:rPr lang="en-US" smtClean="0"/>
              <a:pPr/>
              <a:t>30</a:t>
            </a:fld>
            <a:endParaRPr lang="en-US" smtClean="0"/>
          </a:p>
        </p:txBody>
      </p:sp>
      <p:sp>
        <p:nvSpPr>
          <p:cNvPr id="32771" name="Rectangle 1"/>
          <p:cNvSpPr>
            <a:spLocks noChangeArrowheads="1"/>
          </p:cNvSpPr>
          <p:nvPr/>
        </p:nvSpPr>
        <p:spPr bwMode="auto">
          <a:xfrm>
            <a:off x="0" y="85279"/>
            <a:ext cx="9144000" cy="6001643"/>
          </a:xfrm>
          <a:prstGeom prst="rect">
            <a:avLst/>
          </a:prstGeom>
          <a:noFill/>
          <a:ln w="9525">
            <a:noFill/>
            <a:miter lim="800000"/>
            <a:headEnd/>
            <a:tailEnd/>
          </a:ln>
        </p:spPr>
        <p:txBody>
          <a:bodyPr anchor="ctr">
            <a:spAutoFit/>
          </a:bodyPr>
          <a:lstStyle/>
          <a:p>
            <a:pPr eaLnBrk="0" hangingPunct="0"/>
            <a:r>
              <a:rPr lang="en-US" sz="3200" dirty="0"/>
              <a:t>Now that we know E</a:t>
            </a:r>
            <a:r>
              <a:rPr lang="en-US" sz="3200" baseline="-30000" dirty="0"/>
              <a:t>a</a:t>
            </a:r>
            <a:r>
              <a:rPr lang="en-US" sz="3200" dirty="0"/>
              <a:t>, the pre-exponential factor, </a:t>
            </a:r>
            <a:r>
              <a:rPr lang="en-US" sz="3200" b="1" dirty="0"/>
              <a:t>A</a:t>
            </a:r>
            <a:r>
              <a:rPr lang="en-US" sz="3200" dirty="0"/>
              <a:t>, (which is the largest rate constant that the reaction can possibly have) can be evaluated from any measure of the absolute rate constant of the reaction.</a:t>
            </a:r>
          </a:p>
          <a:p>
            <a:pPr eaLnBrk="0" hangingPunct="0"/>
            <a:r>
              <a:rPr lang="en-US" sz="3200" dirty="0"/>
              <a:t>  </a:t>
            </a:r>
          </a:p>
          <a:p>
            <a:pPr eaLnBrk="0" hangingPunct="0"/>
            <a:r>
              <a:rPr lang="en-US" sz="3200" dirty="0"/>
              <a:t>so</a:t>
            </a:r>
          </a:p>
          <a:p>
            <a:pPr eaLnBrk="0" hangingPunct="0"/>
            <a:r>
              <a:rPr lang="en-US" sz="3200" dirty="0"/>
              <a:t>5.4 x 10</a:t>
            </a:r>
            <a:r>
              <a:rPr lang="en-US" sz="3200" baseline="30000" dirty="0"/>
              <a:t>-4 </a:t>
            </a:r>
            <a:r>
              <a:rPr lang="en-US" sz="3200" dirty="0"/>
              <a:t>M</a:t>
            </a:r>
            <a:r>
              <a:rPr lang="en-US" sz="3200" baseline="30000" dirty="0"/>
              <a:t> -1</a:t>
            </a:r>
            <a:r>
              <a:rPr lang="en-US" sz="3200" dirty="0"/>
              <a:t>s</a:t>
            </a:r>
            <a:r>
              <a:rPr lang="en-US" sz="3200" baseline="30000" dirty="0"/>
              <a:t>-1</a:t>
            </a:r>
            <a:r>
              <a:rPr lang="en-US" sz="3200" dirty="0"/>
              <a:t> =</a:t>
            </a:r>
            <a:br>
              <a:rPr lang="en-US" sz="3200" dirty="0"/>
            </a:br>
            <a:r>
              <a:rPr lang="en-US" sz="3200" dirty="0"/>
              <a:t>A exp{-(1.60 x 10</a:t>
            </a:r>
            <a:r>
              <a:rPr lang="en-US" sz="3200" baseline="30000" dirty="0"/>
              <a:t>5</a:t>
            </a:r>
            <a:r>
              <a:rPr lang="en-US" sz="3200" dirty="0"/>
              <a:t> J/mol)/((8.314 J/K mol)(599K))}</a:t>
            </a:r>
          </a:p>
          <a:p>
            <a:pPr eaLnBrk="0" hangingPunct="0"/>
            <a:r>
              <a:rPr lang="en-US" sz="3200" dirty="0"/>
              <a:t>(5.4 x 10</a:t>
            </a:r>
            <a:r>
              <a:rPr lang="en-US" sz="3200" baseline="30000" dirty="0"/>
              <a:t>-4 </a:t>
            </a:r>
            <a:r>
              <a:rPr lang="en-US" sz="3200" dirty="0"/>
              <a:t>M</a:t>
            </a:r>
            <a:r>
              <a:rPr lang="en-US" sz="3200" baseline="30000" dirty="0"/>
              <a:t>-1</a:t>
            </a:r>
            <a:r>
              <a:rPr lang="en-US" sz="3200" dirty="0"/>
              <a:t>s</a:t>
            </a:r>
            <a:r>
              <a:rPr lang="en-US" sz="3200" baseline="30000" dirty="0"/>
              <a:t>-1</a:t>
            </a:r>
            <a:r>
              <a:rPr lang="en-US" sz="3200" dirty="0"/>
              <a:t>) / (1.141x10</a:t>
            </a:r>
            <a:r>
              <a:rPr lang="en-US" sz="3200" baseline="30000" dirty="0"/>
              <a:t>-14</a:t>
            </a:r>
            <a:r>
              <a:rPr lang="en-US" sz="3200" dirty="0"/>
              <a:t>) = 4.73 x 10</a:t>
            </a:r>
            <a:r>
              <a:rPr lang="en-US" sz="3200" baseline="30000" dirty="0"/>
              <a:t>10 </a:t>
            </a:r>
            <a:r>
              <a:rPr lang="en-US" sz="3200" dirty="0"/>
              <a:t>M</a:t>
            </a:r>
            <a:r>
              <a:rPr lang="en-US" sz="3200" baseline="30000" dirty="0"/>
              <a:t>-1</a:t>
            </a:r>
            <a:r>
              <a:rPr lang="en-US" sz="3200" dirty="0"/>
              <a:t>s</a:t>
            </a:r>
            <a:r>
              <a:rPr lang="en-US" sz="3200" baseline="30000" dirty="0"/>
              <a:t>-1</a:t>
            </a:r>
            <a:r>
              <a:rPr lang="en-US" sz="3200" dirty="0"/>
              <a:t> </a:t>
            </a:r>
          </a:p>
          <a:p>
            <a:pPr eaLnBrk="0" hangingPunct="0"/>
            <a:r>
              <a:rPr lang="en-US" sz="3200" dirty="0"/>
              <a:t>The infinite temperature rate constant is 4.73 x 10</a:t>
            </a:r>
            <a:r>
              <a:rPr lang="en-US" sz="3200" baseline="30000" dirty="0"/>
              <a:t>10 </a:t>
            </a:r>
            <a:r>
              <a:rPr lang="en-US" sz="3200" dirty="0"/>
              <a:t>M</a:t>
            </a:r>
            <a:r>
              <a:rPr lang="en-US" sz="3200" baseline="30000" dirty="0"/>
              <a:t>-1</a:t>
            </a:r>
            <a:r>
              <a:rPr lang="en-US" sz="3200" dirty="0"/>
              <a:t>s</a:t>
            </a:r>
            <a:r>
              <a:rPr lang="en-US" sz="3200" baseline="30000" dirty="0"/>
              <a:t>-1</a:t>
            </a:r>
            <a:r>
              <a:rPr lang="en-US" sz="3200" dirty="0"/>
              <a:t> </a:t>
            </a:r>
          </a:p>
        </p:txBody>
      </p:sp>
      <p:pic>
        <p:nvPicPr>
          <p:cNvPr id="32772" name="Picture 2" descr="http://www.chem.ufl.edu/%7Eitl/2045/lectures/n3.GIF"/>
          <p:cNvPicPr>
            <a:picLocks noChangeAspect="1" noChangeArrowheads="1"/>
          </p:cNvPicPr>
          <p:nvPr/>
        </p:nvPicPr>
        <p:blipFill>
          <a:blip r:embed="rId2" cstate="print"/>
          <a:srcRect/>
          <a:stretch>
            <a:fillRect/>
          </a:stretch>
        </p:blipFill>
        <p:spPr bwMode="auto">
          <a:xfrm>
            <a:off x="-1600200" y="2514600"/>
            <a:ext cx="7439025" cy="609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397875" cy="1905000"/>
          </a:xfrm>
        </p:spPr>
        <p:txBody>
          <a:bodyPr>
            <a:normAutofit fontScale="90000"/>
          </a:bodyPr>
          <a:lstStyle/>
          <a:p>
            <a:pPr>
              <a:defRPr/>
            </a:pPr>
            <a:r>
              <a:rPr lang="en-US" dirty="0" smtClean="0"/>
              <a:t>Good Resource for Kinetics Practice Problems:</a:t>
            </a:r>
            <a:br>
              <a:rPr lang="en-US" dirty="0" smtClean="0"/>
            </a:br>
            <a:endParaRPr lang="en-US" dirty="0"/>
          </a:p>
        </p:txBody>
      </p:sp>
      <p:sp>
        <p:nvSpPr>
          <p:cNvPr id="33795" name="Content Placeholder 2"/>
          <p:cNvSpPr>
            <a:spLocks noGrp="1"/>
          </p:cNvSpPr>
          <p:nvPr>
            <p:ph idx="1"/>
          </p:nvPr>
        </p:nvSpPr>
        <p:spPr>
          <a:xfrm>
            <a:off x="457200" y="1371600"/>
            <a:ext cx="8229600" cy="4953000"/>
          </a:xfrm>
        </p:spPr>
        <p:txBody>
          <a:bodyPr/>
          <a:lstStyle/>
          <a:p>
            <a:pPr>
              <a:buNone/>
            </a:pPr>
            <a:endParaRPr lang="en-US" dirty="0" smtClean="0"/>
          </a:p>
          <a:p>
            <a:r>
              <a:rPr lang="en-US" dirty="0" smtClean="0">
                <a:hlinkClick r:id="rId2"/>
              </a:rPr>
              <a:t>http://highered.mcgraw-hill.com/sites/0072396814/student_view0/chapter16/interactive_quiz_2.html</a:t>
            </a:r>
            <a:endParaRPr lang="en-US" dirty="0" smtClean="0"/>
          </a:p>
          <a:p>
            <a:pPr>
              <a:buFont typeface="Wingdings" pitchFamily="2" charset="2"/>
              <a:buNone/>
            </a:pPr>
            <a:endParaRPr lang="en-US" dirty="0" smtClean="0"/>
          </a:p>
        </p:txBody>
      </p:sp>
      <p:sp>
        <p:nvSpPr>
          <p:cNvPr id="33796" name="Slide Number Placeholder 3"/>
          <p:cNvSpPr>
            <a:spLocks noGrp="1"/>
          </p:cNvSpPr>
          <p:nvPr>
            <p:ph type="sldNum" sz="quarter" idx="12"/>
          </p:nvPr>
        </p:nvSpPr>
        <p:spPr>
          <a:noFill/>
        </p:spPr>
        <p:txBody>
          <a:bodyPr/>
          <a:lstStyle/>
          <a:p>
            <a:fld id="{C85A6D5D-3249-479E-BB84-57A2A13A213D}" type="slidenum">
              <a:rPr lang="en-US" smtClean="0"/>
              <a:pPr/>
              <a:t>31</a:t>
            </a:fld>
            <a:endParaRPr lang="en-US" smtClean="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0"/>
            <a:ext cx="8229600" cy="685800"/>
          </a:xfrm>
        </p:spPr>
        <p:txBody>
          <a:bodyPr>
            <a:normAutofit/>
          </a:bodyPr>
          <a:lstStyle/>
          <a:p>
            <a:pPr eaLnBrk="1" hangingPunct="1">
              <a:defRPr/>
            </a:pPr>
            <a:r>
              <a:rPr lang="en-US" sz="4000" dirty="0" smtClean="0"/>
              <a:t>14.5: Reaction Mechanisms</a:t>
            </a:r>
          </a:p>
        </p:txBody>
      </p:sp>
      <p:sp>
        <p:nvSpPr>
          <p:cNvPr id="17411" name="Rectangle 3"/>
          <p:cNvSpPr>
            <a:spLocks noGrp="1" noChangeArrowheads="1"/>
          </p:cNvSpPr>
          <p:nvPr>
            <p:ph idx="1"/>
          </p:nvPr>
        </p:nvSpPr>
        <p:spPr>
          <a:xfrm>
            <a:off x="152400" y="685800"/>
            <a:ext cx="8839200" cy="6096000"/>
          </a:xfrm>
        </p:spPr>
        <p:txBody>
          <a:bodyPr>
            <a:normAutofit fontScale="92500" lnSpcReduction="10000"/>
          </a:bodyPr>
          <a:lstStyle/>
          <a:p>
            <a:pPr marL="533400" indent="-533400">
              <a:lnSpc>
                <a:spcPct val="80000"/>
              </a:lnSpc>
              <a:buNone/>
            </a:pPr>
            <a:r>
              <a:rPr lang="en-US" sz="2800" b="1" dirty="0" smtClean="0"/>
              <a:t>The actual process of atomic rearrangement through which reactants become products.</a:t>
            </a:r>
            <a:r>
              <a:rPr lang="en-US" sz="2800" dirty="0" smtClean="0"/>
              <a:t> </a:t>
            </a:r>
          </a:p>
          <a:p>
            <a:pPr marL="533400" indent="-533400" eaLnBrk="1" hangingPunct="1">
              <a:lnSpc>
                <a:spcPct val="80000"/>
              </a:lnSpc>
              <a:buFont typeface="Wingdings" pitchFamily="2" charset="2"/>
              <a:buNone/>
            </a:pPr>
            <a:endParaRPr lang="en-US" sz="2800" b="1" dirty="0" smtClean="0">
              <a:solidFill>
                <a:schemeClr val="tx2">
                  <a:lumMod val="75000"/>
                </a:schemeClr>
              </a:solidFill>
            </a:endParaRPr>
          </a:p>
          <a:p>
            <a:pPr marL="533400" indent="-533400" eaLnBrk="1" hangingPunct="1">
              <a:lnSpc>
                <a:spcPct val="80000"/>
              </a:lnSpc>
              <a:buFont typeface="Wingdings" pitchFamily="2" charset="2"/>
              <a:buNone/>
            </a:pPr>
            <a:r>
              <a:rPr lang="en-US" sz="2800" b="1" dirty="0" smtClean="0">
                <a:solidFill>
                  <a:schemeClr val="tx2">
                    <a:lumMod val="75000"/>
                  </a:schemeClr>
                </a:solidFill>
              </a:rPr>
              <a:t>Elementary steps (elementary processes): </a:t>
            </a:r>
            <a:r>
              <a:rPr lang="en-US" sz="2800" dirty="0" smtClean="0">
                <a:solidFill>
                  <a:schemeClr val="tx2">
                    <a:lumMod val="75000"/>
                  </a:schemeClr>
                </a:solidFill>
              </a:rPr>
              <a:t>a single event or step (reaction) in a multi-step reaction</a:t>
            </a:r>
          </a:p>
          <a:p>
            <a:pPr marL="533400" indent="-533400" eaLnBrk="1" hangingPunct="1">
              <a:lnSpc>
                <a:spcPct val="80000"/>
              </a:lnSpc>
              <a:buFont typeface="Wingdings" pitchFamily="2" charset="2"/>
              <a:buNone/>
            </a:pPr>
            <a:r>
              <a:rPr lang="en-US" sz="2800" dirty="0" smtClean="0">
                <a:solidFill>
                  <a:schemeClr val="tx2">
                    <a:lumMod val="75000"/>
                  </a:schemeClr>
                </a:solidFill>
              </a:rPr>
              <a:t>	Ex: O</a:t>
            </a:r>
            <a:r>
              <a:rPr lang="en-US" sz="2800" baseline="-25000" dirty="0" smtClean="0">
                <a:solidFill>
                  <a:schemeClr val="tx2">
                    <a:lumMod val="75000"/>
                  </a:schemeClr>
                </a:solidFill>
              </a:rPr>
              <a:t>3 </a:t>
            </a:r>
            <a:r>
              <a:rPr lang="en-US" sz="2800" dirty="0" smtClean="0">
                <a:solidFill>
                  <a:schemeClr val="tx2">
                    <a:lumMod val="75000"/>
                  </a:schemeClr>
                </a:solidFill>
              </a:rPr>
              <a:t>(g) → O</a:t>
            </a:r>
            <a:r>
              <a:rPr lang="en-US" sz="2800" baseline="-25000" dirty="0" smtClean="0">
                <a:solidFill>
                  <a:schemeClr val="tx2">
                    <a:lumMod val="75000"/>
                  </a:schemeClr>
                </a:solidFill>
              </a:rPr>
              <a:t>2 </a:t>
            </a:r>
            <a:r>
              <a:rPr lang="en-US" sz="2800" dirty="0" smtClean="0">
                <a:solidFill>
                  <a:schemeClr val="tx2">
                    <a:lumMod val="75000"/>
                  </a:schemeClr>
                </a:solidFill>
              </a:rPr>
              <a:t>(g) + O*</a:t>
            </a:r>
            <a:r>
              <a:rPr lang="en-US" sz="2800" baseline="-25000" dirty="0" smtClean="0">
                <a:solidFill>
                  <a:schemeClr val="tx2">
                    <a:lumMod val="75000"/>
                  </a:schemeClr>
                </a:solidFill>
              </a:rPr>
              <a:t> </a:t>
            </a:r>
            <a:r>
              <a:rPr lang="en-US" sz="2800" dirty="0" smtClean="0">
                <a:solidFill>
                  <a:schemeClr val="tx2">
                    <a:lumMod val="75000"/>
                  </a:schemeClr>
                </a:solidFill>
              </a:rPr>
              <a:t>(g)</a:t>
            </a:r>
          </a:p>
          <a:p>
            <a:pPr marL="533400" indent="-533400" eaLnBrk="1" hangingPunct="1">
              <a:lnSpc>
                <a:spcPct val="80000"/>
              </a:lnSpc>
            </a:pPr>
            <a:r>
              <a:rPr lang="en-US" sz="2800" dirty="0" smtClean="0">
                <a:solidFill>
                  <a:schemeClr val="tx2">
                    <a:lumMod val="75000"/>
                  </a:schemeClr>
                </a:solidFill>
              </a:rPr>
              <a:t>Always add to give the overall chemical equation</a:t>
            </a:r>
          </a:p>
          <a:p>
            <a:pPr marL="533400" indent="-533400" eaLnBrk="1" hangingPunct="1">
              <a:lnSpc>
                <a:spcPct val="80000"/>
              </a:lnSpc>
            </a:pPr>
            <a:r>
              <a:rPr lang="en-US" sz="2800" dirty="0" smtClean="0">
                <a:solidFill>
                  <a:schemeClr val="tx2">
                    <a:lumMod val="75000"/>
                  </a:schemeClr>
                </a:solidFill>
              </a:rPr>
              <a:t>Non-elementary: Ex: CH</a:t>
            </a:r>
            <a:r>
              <a:rPr lang="en-US" sz="2800" baseline="-25000" dirty="0" smtClean="0">
                <a:solidFill>
                  <a:schemeClr val="tx2">
                    <a:lumMod val="75000"/>
                  </a:schemeClr>
                </a:solidFill>
              </a:rPr>
              <a:t>4 </a:t>
            </a:r>
            <a:r>
              <a:rPr lang="en-US" sz="2800" dirty="0" smtClean="0">
                <a:solidFill>
                  <a:schemeClr val="tx2">
                    <a:lumMod val="75000"/>
                  </a:schemeClr>
                </a:solidFill>
              </a:rPr>
              <a:t>(g) + 2 O</a:t>
            </a:r>
            <a:r>
              <a:rPr lang="en-US" sz="2800" baseline="-25000" dirty="0" smtClean="0">
                <a:solidFill>
                  <a:schemeClr val="tx2">
                    <a:lumMod val="75000"/>
                  </a:schemeClr>
                </a:solidFill>
              </a:rPr>
              <a:t>2 </a:t>
            </a:r>
            <a:r>
              <a:rPr lang="en-US" sz="2800" dirty="0" smtClean="0">
                <a:solidFill>
                  <a:schemeClr val="tx2">
                    <a:lumMod val="75000"/>
                  </a:schemeClr>
                </a:solidFill>
              </a:rPr>
              <a:t>(g) → CO</a:t>
            </a:r>
            <a:r>
              <a:rPr lang="en-US" sz="2800" baseline="-25000" dirty="0" smtClean="0">
                <a:solidFill>
                  <a:schemeClr val="tx2">
                    <a:lumMod val="75000"/>
                  </a:schemeClr>
                </a:solidFill>
              </a:rPr>
              <a:t>2 </a:t>
            </a:r>
            <a:r>
              <a:rPr lang="en-US" sz="2800" dirty="0" smtClean="0">
                <a:solidFill>
                  <a:schemeClr val="tx2">
                    <a:lumMod val="75000"/>
                  </a:schemeClr>
                </a:solidFill>
              </a:rPr>
              <a:t>(g) + 2 H</a:t>
            </a:r>
            <a:r>
              <a:rPr lang="en-US" sz="2800" baseline="-25000" dirty="0" smtClean="0">
                <a:solidFill>
                  <a:schemeClr val="tx2">
                    <a:lumMod val="75000"/>
                  </a:schemeClr>
                </a:solidFill>
              </a:rPr>
              <a:t>2</a:t>
            </a:r>
            <a:r>
              <a:rPr lang="en-US" sz="2800" dirty="0" smtClean="0">
                <a:solidFill>
                  <a:schemeClr val="tx2">
                    <a:lumMod val="75000"/>
                  </a:schemeClr>
                </a:solidFill>
              </a:rPr>
              <a:t>O (g)</a:t>
            </a:r>
          </a:p>
          <a:p>
            <a:pPr marL="533400" indent="-533400" eaLnBrk="1" hangingPunct="1">
              <a:lnSpc>
                <a:spcPct val="80000"/>
              </a:lnSpc>
              <a:buFont typeface="Wingdings" pitchFamily="2" charset="2"/>
              <a:buNone/>
            </a:pPr>
            <a:endParaRPr lang="en-US" sz="2800" b="1" dirty="0" smtClean="0">
              <a:solidFill>
                <a:schemeClr val="tx2">
                  <a:lumMod val="75000"/>
                </a:schemeClr>
              </a:solidFill>
            </a:endParaRPr>
          </a:p>
          <a:p>
            <a:pPr marL="533400" indent="-533400" eaLnBrk="1" hangingPunct="1">
              <a:lnSpc>
                <a:spcPct val="80000"/>
              </a:lnSpc>
              <a:buFont typeface="Wingdings" pitchFamily="2" charset="2"/>
              <a:buNone/>
            </a:pPr>
            <a:r>
              <a:rPr lang="en-US" sz="2800" b="1" dirty="0" err="1" smtClean="0">
                <a:solidFill>
                  <a:schemeClr val="tx2">
                    <a:lumMod val="75000"/>
                  </a:schemeClr>
                </a:solidFill>
              </a:rPr>
              <a:t>Molecularity</a:t>
            </a:r>
            <a:r>
              <a:rPr lang="en-US" sz="2800" b="1" dirty="0" smtClean="0">
                <a:solidFill>
                  <a:schemeClr val="tx2">
                    <a:lumMod val="75000"/>
                  </a:schemeClr>
                </a:solidFill>
              </a:rPr>
              <a:t>:</a:t>
            </a:r>
          </a:p>
          <a:p>
            <a:pPr marL="533400" indent="-533400" eaLnBrk="1" hangingPunct="1">
              <a:lnSpc>
                <a:spcPct val="80000"/>
              </a:lnSpc>
            </a:pPr>
            <a:r>
              <a:rPr lang="en-US" sz="2800" dirty="0" smtClean="0"/>
              <a:t>Number of molecules participating as reactants in an elementary step</a:t>
            </a:r>
          </a:p>
          <a:p>
            <a:pPr marL="533400" indent="-533400" eaLnBrk="1" hangingPunct="1">
              <a:lnSpc>
                <a:spcPct val="80000"/>
              </a:lnSpc>
              <a:buFont typeface="Wingdings" pitchFamily="2" charset="2"/>
              <a:buNone/>
            </a:pPr>
            <a:r>
              <a:rPr lang="en-US" sz="2800" dirty="0" smtClean="0"/>
              <a:t>	</a:t>
            </a:r>
            <a:r>
              <a:rPr lang="en-US" sz="2800" dirty="0" smtClean="0">
                <a:solidFill>
                  <a:srgbClr val="FF0000"/>
                </a:solidFill>
              </a:rPr>
              <a:t>1 molecule = </a:t>
            </a:r>
            <a:r>
              <a:rPr lang="en-US" sz="2800" i="1" dirty="0" err="1" smtClean="0">
                <a:solidFill>
                  <a:srgbClr val="FF0000"/>
                </a:solidFill>
              </a:rPr>
              <a:t>unimolecular</a:t>
            </a:r>
            <a:r>
              <a:rPr lang="en-US" sz="2800" dirty="0" smtClean="0"/>
              <a:t>	</a:t>
            </a:r>
            <a:endParaRPr lang="en-US" sz="2800" i="1" dirty="0" smtClean="0"/>
          </a:p>
          <a:p>
            <a:pPr marL="533400" indent="-533400" eaLnBrk="1" hangingPunct="1">
              <a:lnSpc>
                <a:spcPct val="80000"/>
              </a:lnSpc>
              <a:buFont typeface="Wingdings" pitchFamily="2" charset="2"/>
              <a:buNone/>
            </a:pPr>
            <a:r>
              <a:rPr lang="en-US" sz="2800" dirty="0" smtClean="0"/>
              <a:t>	</a:t>
            </a:r>
            <a:r>
              <a:rPr lang="en-US" sz="2800" dirty="0" smtClean="0">
                <a:solidFill>
                  <a:srgbClr val="669900"/>
                </a:solidFill>
              </a:rPr>
              <a:t>2 (in a simultaneous collision) = </a:t>
            </a:r>
            <a:r>
              <a:rPr lang="en-US" sz="2800" i="1" dirty="0" smtClean="0">
                <a:solidFill>
                  <a:srgbClr val="669900"/>
                </a:solidFill>
              </a:rPr>
              <a:t>bimolecular</a:t>
            </a:r>
            <a:endParaRPr lang="en-US" sz="2800" dirty="0" smtClean="0">
              <a:solidFill>
                <a:srgbClr val="669900"/>
              </a:solidFill>
            </a:endParaRPr>
          </a:p>
          <a:p>
            <a:pPr marL="533400" indent="-533400" eaLnBrk="1" hangingPunct="1">
              <a:lnSpc>
                <a:spcPct val="80000"/>
              </a:lnSpc>
              <a:buFont typeface="Wingdings" pitchFamily="2" charset="2"/>
              <a:buNone/>
            </a:pPr>
            <a:r>
              <a:rPr lang="en-US" sz="2800" dirty="0" smtClean="0"/>
              <a:t>	</a:t>
            </a:r>
            <a:r>
              <a:rPr lang="en-US" sz="2800" dirty="0" smtClean="0">
                <a:solidFill>
                  <a:schemeClr val="tx2">
                    <a:lumMod val="75000"/>
                  </a:schemeClr>
                </a:solidFill>
              </a:rPr>
              <a:t>3 = </a:t>
            </a:r>
            <a:r>
              <a:rPr lang="en-US" sz="2800" i="1" dirty="0" err="1" smtClean="0">
                <a:solidFill>
                  <a:schemeClr val="tx2">
                    <a:lumMod val="75000"/>
                  </a:schemeClr>
                </a:solidFill>
              </a:rPr>
              <a:t>termolecular</a:t>
            </a:r>
            <a:r>
              <a:rPr lang="en-US" sz="2800" i="1" dirty="0" smtClean="0">
                <a:solidFill>
                  <a:schemeClr val="tx2">
                    <a:lumMod val="75000"/>
                  </a:schemeClr>
                </a:solidFill>
              </a:rPr>
              <a:t>			</a:t>
            </a:r>
            <a:r>
              <a:rPr lang="en-US" sz="2800" dirty="0" smtClean="0">
                <a:solidFill>
                  <a:schemeClr val="tx2">
                    <a:lumMod val="75000"/>
                  </a:schemeClr>
                </a:solidFill>
              </a:rPr>
              <a:t>4 = not </a:t>
            </a:r>
            <a:r>
              <a:rPr lang="en-US" sz="2800" dirty="0" smtClean="0">
                <a:solidFill>
                  <a:schemeClr val="tx2">
                    <a:lumMod val="75000"/>
                  </a:schemeClr>
                </a:solidFill>
              </a:rPr>
              <a:t>likely</a:t>
            </a:r>
            <a:r>
              <a:rPr lang="en-US" sz="2800" dirty="0" smtClean="0">
                <a:solidFill>
                  <a:srgbClr val="FFFF00"/>
                </a:solidFill>
              </a:rPr>
              <a:t/>
            </a:r>
            <a:br>
              <a:rPr lang="en-US" sz="2800" dirty="0" smtClean="0">
                <a:solidFill>
                  <a:srgbClr val="FFFF00"/>
                </a:solidFill>
              </a:rPr>
            </a:br>
            <a:r>
              <a:rPr lang="en-US" sz="2800" dirty="0" smtClean="0">
                <a:solidFill>
                  <a:srgbClr val="FFFF00"/>
                </a:solidFill>
              </a:rPr>
              <a:t/>
            </a:r>
            <a:br>
              <a:rPr lang="en-US" sz="2800" dirty="0" smtClean="0">
                <a:solidFill>
                  <a:srgbClr val="FFFF00"/>
                </a:solidFill>
              </a:rPr>
            </a:br>
            <a:endParaRPr lang="en-US" sz="2400" dirty="0" smtClean="0">
              <a:solidFill>
                <a:schemeClr val="tx2">
                  <a:lumMod val="75000"/>
                </a:schemeClr>
              </a:solidFill>
            </a:endParaRPr>
          </a:p>
        </p:txBody>
      </p:sp>
      <p:sp>
        <p:nvSpPr>
          <p:cNvPr id="34818" name="Slide Number Placeholder 3"/>
          <p:cNvSpPr>
            <a:spLocks noGrp="1"/>
          </p:cNvSpPr>
          <p:nvPr>
            <p:ph type="sldNum" sz="quarter" idx="12"/>
          </p:nvPr>
        </p:nvSpPr>
        <p:spPr>
          <a:noFill/>
        </p:spPr>
        <p:txBody>
          <a:bodyPr/>
          <a:lstStyle/>
          <a:p>
            <a:fld id="{50C1E06A-8519-42F7-8ED9-81DE72E6C47A}" type="slidenum">
              <a:rPr lang="en-US" smtClean="0"/>
              <a:pPr/>
              <a:t>32</a:t>
            </a:fld>
            <a:endParaRPr lang="en-US"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7411">
                                            <p:txEl>
                                              <p:pRg st="0" end="0"/>
                                            </p:txEl>
                                          </p:spTgt>
                                        </p:tgtEl>
                                        <p:attrNameLst>
                                          <p:attrName>style.visibility</p:attrName>
                                        </p:attrNameLst>
                                      </p:cBhvr>
                                      <p:to>
                                        <p:strVal val="visible"/>
                                      </p:to>
                                    </p:set>
                                    <p:animEffect transition="in" filter="wipe(left)">
                                      <p:cBhvr>
                                        <p:cTn id="7" dur="500"/>
                                        <p:tgtEl>
                                          <p:spTgt spid="1741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7411">
                                            <p:txEl>
                                              <p:pRg st="2" end="2"/>
                                            </p:txEl>
                                          </p:spTgt>
                                        </p:tgtEl>
                                        <p:attrNameLst>
                                          <p:attrName>style.visibility</p:attrName>
                                        </p:attrNameLst>
                                      </p:cBhvr>
                                      <p:to>
                                        <p:strVal val="visible"/>
                                      </p:to>
                                    </p:set>
                                    <p:animEffect transition="in" filter="wipe(left)">
                                      <p:cBhvr>
                                        <p:cTn id="12" dur="500"/>
                                        <p:tgtEl>
                                          <p:spTgt spid="17411">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7411">
                                            <p:txEl>
                                              <p:pRg st="3" end="3"/>
                                            </p:txEl>
                                          </p:spTgt>
                                        </p:tgtEl>
                                        <p:attrNameLst>
                                          <p:attrName>style.visibility</p:attrName>
                                        </p:attrNameLst>
                                      </p:cBhvr>
                                      <p:to>
                                        <p:strVal val="visible"/>
                                      </p:to>
                                    </p:set>
                                    <p:animEffect transition="in" filter="wipe(left)">
                                      <p:cBhvr>
                                        <p:cTn id="17" dur="500"/>
                                        <p:tgtEl>
                                          <p:spTgt spid="17411">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7411">
                                            <p:txEl>
                                              <p:pRg st="4" end="4"/>
                                            </p:txEl>
                                          </p:spTgt>
                                        </p:tgtEl>
                                        <p:attrNameLst>
                                          <p:attrName>style.visibility</p:attrName>
                                        </p:attrNameLst>
                                      </p:cBhvr>
                                      <p:to>
                                        <p:strVal val="visible"/>
                                      </p:to>
                                    </p:set>
                                    <p:animEffect transition="in" filter="wipe(left)">
                                      <p:cBhvr>
                                        <p:cTn id="22" dur="500"/>
                                        <p:tgtEl>
                                          <p:spTgt spid="17411">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7411">
                                            <p:txEl>
                                              <p:pRg st="5" end="5"/>
                                            </p:txEl>
                                          </p:spTgt>
                                        </p:tgtEl>
                                        <p:attrNameLst>
                                          <p:attrName>style.visibility</p:attrName>
                                        </p:attrNameLst>
                                      </p:cBhvr>
                                      <p:to>
                                        <p:strVal val="visible"/>
                                      </p:to>
                                    </p:set>
                                    <p:animEffect transition="in" filter="wipe(left)">
                                      <p:cBhvr>
                                        <p:cTn id="27" dur="500"/>
                                        <p:tgtEl>
                                          <p:spTgt spid="17411">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17411">
                                            <p:txEl>
                                              <p:pRg st="7" end="7"/>
                                            </p:txEl>
                                          </p:spTgt>
                                        </p:tgtEl>
                                        <p:attrNameLst>
                                          <p:attrName>style.visibility</p:attrName>
                                        </p:attrNameLst>
                                      </p:cBhvr>
                                      <p:to>
                                        <p:strVal val="visible"/>
                                      </p:to>
                                    </p:set>
                                    <p:animEffect transition="in" filter="wipe(left)">
                                      <p:cBhvr>
                                        <p:cTn id="32" dur="500"/>
                                        <p:tgtEl>
                                          <p:spTgt spid="17411">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17411">
                                            <p:txEl>
                                              <p:pRg st="8" end="8"/>
                                            </p:txEl>
                                          </p:spTgt>
                                        </p:tgtEl>
                                        <p:attrNameLst>
                                          <p:attrName>style.visibility</p:attrName>
                                        </p:attrNameLst>
                                      </p:cBhvr>
                                      <p:to>
                                        <p:strVal val="visible"/>
                                      </p:to>
                                    </p:set>
                                    <p:animEffect transition="in" filter="wipe(left)">
                                      <p:cBhvr>
                                        <p:cTn id="37" dur="500"/>
                                        <p:tgtEl>
                                          <p:spTgt spid="17411">
                                            <p:txEl>
                                              <p:pRg st="8" end="8"/>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17411">
                                            <p:txEl>
                                              <p:pRg st="9" end="9"/>
                                            </p:txEl>
                                          </p:spTgt>
                                        </p:tgtEl>
                                        <p:attrNameLst>
                                          <p:attrName>style.visibility</p:attrName>
                                        </p:attrNameLst>
                                      </p:cBhvr>
                                      <p:to>
                                        <p:strVal val="visible"/>
                                      </p:to>
                                    </p:set>
                                    <p:animEffect transition="in" filter="wipe(left)">
                                      <p:cBhvr>
                                        <p:cTn id="42" dur="500"/>
                                        <p:tgtEl>
                                          <p:spTgt spid="17411">
                                            <p:txEl>
                                              <p:pRg st="9" end="9"/>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17411">
                                            <p:txEl>
                                              <p:pRg st="10" end="10"/>
                                            </p:txEl>
                                          </p:spTgt>
                                        </p:tgtEl>
                                        <p:attrNameLst>
                                          <p:attrName>style.visibility</p:attrName>
                                        </p:attrNameLst>
                                      </p:cBhvr>
                                      <p:to>
                                        <p:strVal val="visible"/>
                                      </p:to>
                                    </p:set>
                                    <p:animEffect transition="in" filter="wipe(left)">
                                      <p:cBhvr>
                                        <p:cTn id="47" dur="500"/>
                                        <p:tgtEl>
                                          <p:spTgt spid="17411">
                                            <p:txEl>
                                              <p:pRg st="10" end="1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8" fill="hold" grpId="0" nodeType="clickEffect">
                                  <p:stCondLst>
                                    <p:cond delay="0"/>
                                  </p:stCondLst>
                                  <p:childTnLst>
                                    <p:set>
                                      <p:cBhvr>
                                        <p:cTn id="51" dur="1" fill="hold">
                                          <p:stCondLst>
                                            <p:cond delay="0"/>
                                          </p:stCondLst>
                                        </p:cTn>
                                        <p:tgtEl>
                                          <p:spTgt spid="17411">
                                            <p:txEl>
                                              <p:pRg st="11" end="11"/>
                                            </p:txEl>
                                          </p:spTgt>
                                        </p:tgtEl>
                                        <p:attrNameLst>
                                          <p:attrName>style.visibility</p:attrName>
                                        </p:attrNameLst>
                                      </p:cBhvr>
                                      <p:to>
                                        <p:strVal val="visible"/>
                                      </p:to>
                                    </p:set>
                                    <p:animEffect transition="in" filter="wipe(left)">
                                      <p:cBhvr>
                                        <p:cTn id="52" dur="500"/>
                                        <p:tgtEl>
                                          <p:spTgt spid="17411">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457200" y="0"/>
            <a:ext cx="8229600" cy="914400"/>
          </a:xfrm>
        </p:spPr>
        <p:txBody>
          <a:bodyPr>
            <a:normAutofit/>
          </a:bodyPr>
          <a:lstStyle/>
          <a:p>
            <a:pPr eaLnBrk="1" hangingPunct="1">
              <a:defRPr/>
            </a:pPr>
            <a:r>
              <a:rPr lang="en-US" dirty="0" smtClean="0"/>
              <a:t>14.5: Reaction Mechanisms</a:t>
            </a:r>
          </a:p>
        </p:txBody>
      </p:sp>
      <p:sp>
        <p:nvSpPr>
          <p:cNvPr id="30723" name="Rectangle 3"/>
          <p:cNvSpPr>
            <a:spLocks noGrp="1" noChangeArrowheads="1"/>
          </p:cNvSpPr>
          <p:nvPr>
            <p:ph idx="1"/>
          </p:nvPr>
        </p:nvSpPr>
        <p:spPr>
          <a:xfrm>
            <a:off x="152400" y="762000"/>
            <a:ext cx="8839200" cy="6096000"/>
          </a:xfrm>
        </p:spPr>
        <p:txBody>
          <a:bodyPr>
            <a:normAutofit fontScale="92500"/>
          </a:bodyPr>
          <a:lstStyle/>
          <a:p>
            <a:pPr marL="533400" indent="-533400" eaLnBrk="1" hangingPunct="1">
              <a:buFont typeface="Wingdings" pitchFamily="2" charset="2"/>
              <a:buNone/>
            </a:pPr>
            <a:r>
              <a:rPr lang="en-US" sz="2800" b="1" dirty="0" smtClean="0"/>
              <a:t>Rules for predicting a </a:t>
            </a:r>
            <a:r>
              <a:rPr lang="en-US" sz="2800" b="1" i="1" dirty="0" smtClean="0"/>
              <a:t>permissible </a:t>
            </a:r>
            <a:r>
              <a:rPr lang="en-US" sz="2800" b="1" dirty="0" smtClean="0"/>
              <a:t>mechanism:</a:t>
            </a:r>
          </a:p>
          <a:p>
            <a:pPr marL="533400" indent="-533400" eaLnBrk="1" hangingPunct="1">
              <a:buClr>
                <a:schemeClr val="tx1"/>
              </a:buClr>
              <a:buSzTx/>
              <a:buFont typeface="Wingdings" pitchFamily="2" charset="2"/>
              <a:buAutoNum type="arabicPeriod"/>
            </a:pPr>
            <a:r>
              <a:rPr lang="en-US" sz="2800" dirty="0" smtClean="0"/>
              <a:t>The </a:t>
            </a:r>
            <a:r>
              <a:rPr lang="en-US" sz="2800" dirty="0" err="1" smtClean="0"/>
              <a:t>stoichiometry</a:t>
            </a:r>
            <a:r>
              <a:rPr lang="en-US" sz="2800" dirty="0" smtClean="0"/>
              <a:t> of the balanced reaction must be followed.</a:t>
            </a:r>
          </a:p>
          <a:p>
            <a:pPr marL="533400" indent="-533400" eaLnBrk="1" hangingPunct="1">
              <a:buClr>
                <a:schemeClr val="tx1"/>
              </a:buClr>
              <a:buSzTx/>
              <a:buFont typeface="Wingdings" pitchFamily="2" charset="2"/>
              <a:buAutoNum type="arabicPeriod"/>
            </a:pPr>
            <a:r>
              <a:rPr lang="en-US" sz="2800" dirty="0" smtClean="0">
                <a:solidFill>
                  <a:srgbClr val="FF0000"/>
                </a:solidFill>
              </a:rPr>
              <a:t>The </a:t>
            </a:r>
            <a:r>
              <a:rPr lang="en-US" sz="2800" b="1" i="1" dirty="0" smtClean="0">
                <a:solidFill>
                  <a:srgbClr val="FF0000"/>
                </a:solidFill>
              </a:rPr>
              <a:t>rate-determining step (RDS) </a:t>
            </a:r>
            <a:r>
              <a:rPr lang="en-US" sz="2800" dirty="0" smtClean="0">
                <a:solidFill>
                  <a:srgbClr val="FF0000"/>
                </a:solidFill>
              </a:rPr>
              <a:t>is always the SLOW elementary step of the reaction.  </a:t>
            </a:r>
            <a:r>
              <a:rPr lang="en-US" sz="2800" b="1" dirty="0" smtClean="0">
                <a:solidFill>
                  <a:srgbClr val="FF0000"/>
                </a:solidFill>
              </a:rPr>
              <a:t>The coefficients in the SLOW elementary step and previous steps determine the orders of reactants in the rate law.</a:t>
            </a:r>
          </a:p>
          <a:p>
            <a:pPr marL="533400" indent="-533400" eaLnBrk="1" hangingPunct="1">
              <a:buClr>
                <a:schemeClr val="tx1"/>
              </a:buClr>
              <a:buSzTx/>
              <a:buFont typeface="Wingdings" pitchFamily="2" charset="2"/>
              <a:buAutoNum type="arabicPeriod"/>
            </a:pPr>
            <a:r>
              <a:rPr lang="en-US" sz="2800" b="1" i="1" dirty="0" smtClean="0">
                <a:solidFill>
                  <a:srgbClr val="669900"/>
                </a:solidFill>
              </a:rPr>
              <a:t>Intermediates </a:t>
            </a:r>
            <a:r>
              <a:rPr lang="en-US" sz="2800" dirty="0" smtClean="0">
                <a:solidFill>
                  <a:srgbClr val="669900"/>
                </a:solidFill>
              </a:rPr>
              <a:t>(chemicals produced in one step that  react in another) may be introduced as long as they are used up at the end of the mechanism.  They will also </a:t>
            </a:r>
            <a:r>
              <a:rPr lang="en-US" sz="2800" b="1" dirty="0" smtClean="0">
                <a:solidFill>
                  <a:srgbClr val="669900"/>
                </a:solidFill>
              </a:rPr>
              <a:t>not </a:t>
            </a:r>
            <a:r>
              <a:rPr lang="en-US" sz="2800" dirty="0" smtClean="0">
                <a:solidFill>
                  <a:srgbClr val="669900"/>
                </a:solidFill>
              </a:rPr>
              <a:t>appear in the rate law.</a:t>
            </a:r>
          </a:p>
          <a:p>
            <a:pPr marL="533400" indent="-533400" eaLnBrk="1" hangingPunct="1">
              <a:buClr>
                <a:schemeClr val="tx1"/>
              </a:buClr>
              <a:buSzTx/>
              <a:buFont typeface="Wingdings" pitchFamily="2" charset="2"/>
              <a:buAutoNum type="arabicPeriod"/>
            </a:pPr>
            <a:r>
              <a:rPr lang="en-US" sz="2800" dirty="0" smtClean="0"/>
              <a:t>The </a:t>
            </a:r>
            <a:r>
              <a:rPr lang="en-US" sz="2800" u="sng" dirty="0" smtClean="0"/>
              <a:t>true</a:t>
            </a:r>
            <a:r>
              <a:rPr lang="en-US" sz="2800" dirty="0" smtClean="0"/>
              <a:t> rate law can only be determined </a:t>
            </a:r>
            <a:r>
              <a:rPr lang="en-US" sz="2800" b="1" i="1" dirty="0" smtClean="0"/>
              <a:t>experimentally</a:t>
            </a:r>
            <a:r>
              <a:rPr lang="en-US" sz="2800" dirty="0" smtClean="0"/>
              <a:t>; it cannot be predicted by the balanced reaction.</a:t>
            </a:r>
          </a:p>
        </p:txBody>
      </p:sp>
      <p:sp>
        <p:nvSpPr>
          <p:cNvPr id="35842" name="Slide Number Placeholder 3"/>
          <p:cNvSpPr>
            <a:spLocks noGrp="1"/>
          </p:cNvSpPr>
          <p:nvPr>
            <p:ph type="sldNum" sz="quarter" idx="12"/>
          </p:nvPr>
        </p:nvSpPr>
        <p:spPr>
          <a:noFill/>
        </p:spPr>
        <p:txBody>
          <a:bodyPr/>
          <a:lstStyle/>
          <a:p>
            <a:fld id="{980C7C64-2959-4405-9A1C-9D934FDE9BCE}" type="slidenum">
              <a:rPr lang="en-US" smtClean="0"/>
              <a:pPr/>
              <a:t>33</a:t>
            </a:fld>
            <a:endParaRPr lang="en-US"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0723">
                                            <p:txEl>
                                              <p:pRg st="0" end="0"/>
                                            </p:txEl>
                                          </p:spTgt>
                                        </p:tgtEl>
                                        <p:attrNameLst>
                                          <p:attrName>style.visibility</p:attrName>
                                        </p:attrNameLst>
                                      </p:cBhvr>
                                      <p:to>
                                        <p:strVal val="visible"/>
                                      </p:to>
                                    </p:set>
                                    <p:animEffect transition="in" filter="wipe(left)">
                                      <p:cBhvr>
                                        <p:cTn id="7" dur="500"/>
                                        <p:tgtEl>
                                          <p:spTgt spid="3072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0723">
                                            <p:txEl>
                                              <p:pRg st="1" end="1"/>
                                            </p:txEl>
                                          </p:spTgt>
                                        </p:tgtEl>
                                        <p:attrNameLst>
                                          <p:attrName>style.visibility</p:attrName>
                                        </p:attrNameLst>
                                      </p:cBhvr>
                                      <p:to>
                                        <p:strVal val="visible"/>
                                      </p:to>
                                    </p:set>
                                    <p:animEffect transition="in" filter="wipe(left)">
                                      <p:cBhvr>
                                        <p:cTn id="12" dur="500"/>
                                        <p:tgtEl>
                                          <p:spTgt spid="3072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0723">
                                            <p:txEl>
                                              <p:pRg st="2" end="2"/>
                                            </p:txEl>
                                          </p:spTgt>
                                        </p:tgtEl>
                                        <p:attrNameLst>
                                          <p:attrName>style.visibility</p:attrName>
                                        </p:attrNameLst>
                                      </p:cBhvr>
                                      <p:to>
                                        <p:strVal val="visible"/>
                                      </p:to>
                                    </p:set>
                                    <p:animEffect transition="in" filter="wipe(left)">
                                      <p:cBhvr>
                                        <p:cTn id="17" dur="500"/>
                                        <p:tgtEl>
                                          <p:spTgt spid="3072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0723">
                                            <p:txEl>
                                              <p:pRg st="3" end="3"/>
                                            </p:txEl>
                                          </p:spTgt>
                                        </p:tgtEl>
                                        <p:attrNameLst>
                                          <p:attrName>style.visibility</p:attrName>
                                        </p:attrNameLst>
                                      </p:cBhvr>
                                      <p:to>
                                        <p:strVal val="visible"/>
                                      </p:to>
                                    </p:set>
                                    <p:animEffect transition="in" filter="wipe(left)">
                                      <p:cBhvr>
                                        <p:cTn id="22" dur="500"/>
                                        <p:tgtEl>
                                          <p:spTgt spid="3072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0723">
                                            <p:txEl>
                                              <p:pRg st="4" end="4"/>
                                            </p:txEl>
                                          </p:spTgt>
                                        </p:tgtEl>
                                        <p:attrNameLst>
                                          <p:attrName>style.visibility</p:attrName>
                                        </p:attrNameLst>
                                      </p:cBhvr>
                                      <p:to>
                                        <p:strVal val="visible"/>
                                      </p:to>
                                    </p:set>
                                    <p:animEffect transition="in" filter="wipe(left)">
                                      <p:cBhvr>
                                        <p:cTn id="27" dur="500"/>
                                        <p:tgtEl>
                                          <p:spTgt spid="3072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2804" name="Group 1060"/>
          <p:cNvGraphicFramePr>
            <a:graphicFrameLocks noGrp="1"/>
          </p:cNvGraphicFramePr>
          <p:nvPr>
            <p:ph type="tbl" idx="1"/>
          </p:nvPr>
        </p:nvGraphicFramePr>
        <p:xfrm>
          <a:off x="152400" y="152400"/>
          <a:ext cx="8763000" cy="3977640"/>
        </p:xfrm>
        <a:graphic>
          <a:graphicData uri="http://schemas.openxmlformats.org/drawingml/2006/table">
            <a:tbl>
              <a:tblPr/>
              <a:tblGrid>
                <a:gridCol w="4953000"/>
                <a:gridCol w="3810000"/>
              </a:tblGrid>
              <a:tr h="457200">
                <a:tc gridSpan="2">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US" sz="2800" b="0" i="1" u="none" strike="noStrike" cap="none" normalizeH="0" baseline="0" dirty="0" smtClean="0">
                          <a:ln>
                            <a:noFill/>
                          </a:ln>
                          <a:solidFill>
                            <a:schemeClr val="tx1"/>
                          </a:solidFill>
                          <a:effectLst/>
                          <a:latin typeface="Arial Narrow" pitchFamily="34" charset="0"/>
                          <a:cs typeface="Times New Roman" pitchFamily="18" charset="0"/>
                        </a:rPr>
                        <a:t>Figure 3: Example reaction:    O</a:t>
                      </a:r>
                      <a:r>
                        <a:rPr kumimoji="0" lang="en-US" sz="2800" b="0" i="1" u="none" strike="noStrike" cap="none" normalizeH="0" baseline="-25000" dirty="0" smtClean="0">
                          <a:ln>
                            <a:noFill/>
                          </a:ln>
                          <a:solidFill>
                            <a:schemeClr val="tx1"/>
                          </a:solidFill>
                          <a:effectLst/>
                          <a:latin typeface="Arial Narrow" pitchFamily="34" charset="0"/>
                          <a:cs typeface="Times New Roman" pitchFamily="18" charset="0"/>
                        </a:rPr>
                        <a:t>2</a:t>
                      </a:r>
                      <a:r>
                        <a:rPr kumimoji="0" lang="en-US" sz="2800" b="0" i="1" u="none" strike="noStrike" cap="none" normalizeH="0" baseline="0" dirty="0" smtClean="0">
                          <a:ln>
                            <a:noFill/>
                          </a:ln>
                          <a:solidFill>
                            <a:schemeClr val="tx1"/>
                          </a:solidFill>
                          <a:effectLst/>
                          <a:latin typeface="Arial Narrow" pitchFamily="34" charset="0"/>
                          <a:cs typeface="Times New Roman" pitchFamily="18" charset="0"/>
                        </a:rPr>
                        <a:t> + 2 NO + H</a:t>
                      </a:r>
                      <a:r>
                        <a:rPr kumimoji="0" lang="en-US" sz="2800" b="0" i="1" u="none" strike="noStrike" cap="none" normalizeH="0" baseline="-25000" dirty="0" smtClean="0">
                          <a:ln>
                            <a:noFill/>
                          </a:ln>
                          <a:solidFill>
                            <a:schemeClr val="tx1"/>
                          </a:solidFill>
                          <a:effectLst/>
                          <a:latin typeface="Arial Narrow" pitchFamily="34" charset="0"/>
                          <a:cs typeface="Times New Roman" pitchFamily="18" charset="0"/>
                        </a:rPr>
                        <a:t>2 </a:t>
                      </a:r>
                      <a:r>
                        <a:rPr kumimoji="0" lang="en-US" sz="2800" b="0" i="1" u="none" strike="noStrike" cap="none" normalizeH="0" baseline="0" dirty="0" smtClean="0">
                          <a:ln>
                            <a:noFill/>
                          </a:ln>
                          <a:solidFill>
                            <a:schemeClr val="tx1"/>
                          </a:solidFill>
                          <a:effectLst/>
                          <a:latin typeface="Arial Narrow" pitchFamily="34" charset="0"/>
                          <a:cs typeface="Times New Roman" pitchFamily="18" charset="0"/>
                        </a:rPr>
                        <a:t>→ 2 HNO</a:t>
                      </a:r>
                      <a:r>
                        <a:rPr kumimoji="0" lang="en-US" sz="2800" b="0" i="1" u="none" strike="noStrike" cap="none" normalizeH="0" baseline="-25000" dirty="0" smtClean="0">
                          <a:ln>
                            <a:noFill/>
                          </a:ln>
                          <a:solidFill>
                            <a:schemeClr val="tx1"/>
                          </a:solidFill>
                          <a:effectLst/>
                          <a:latin typeface="Arial Narrow" pitchFamily="34" charset="0"/>
                          <a:cs typeface="Times New Roman" pitchFamily="18" charset="0"/>
                        </a:rPr>
                        <a:t>2</a:t>
                      </a:r>
                      <a:endParaRPr kumimoji="0" lang="en-US" sz="2800" b="0" i="1" u="none" strike="noStrike" cap="none" normalizeH="0" baseline="0" dirty="0" smtClean="0">
                        <a:ln>
                          <a:noFill/>
                        </a:ln>
                        <a:solidFill>
                          <a:schemeClr val="tx1"/>
                        </a:solidFill>
                        <a:effectLst/>
                        <a:latin typeface="Arial Narrow" pitchFamily="34" charset="0"/>
                        <a:cs typeface="Times New Roman" pitchFamily="18" charset="0"/>
                      </a:endParaRP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r>
              <a:tr h="473075">
                <a:tc>
                  <a:txBody>
                    <a:bodyPr/>
                    <a:lstStyle/>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US" sz="2800" b="1" i="0" u="none" strike="noStrike" cap="none" normalizeH="0" baseline="0" smtClean="0">
                          <a:ln>
                            <a:noFill/>
                          </a:ln>
                          <a:solidFill>
                            <a:schemeClr val="tx1"/>
                          </a:solidFill>
                          <a:effectLst/>
                          <a:latin typeface="Arial Narrow" pitchFamily="34" charset="0"/>
                          <a:cs typeface="Times New Roman" pitchFamily="18" charset="0"/>
                        </a:rPr>
                        <a:t>Proposed mechanism</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US" sz="2800" b="1" i="0" u="none" strike="noStrike" cap="none" normalizeH="0" baseline="0" dirty="0" smtClean="0">
                          <a:ln>
                            <a:noFill/>
                          </a:ln>
                          <a:solidFill>
                            <a:schemeClr val="tx1"/>
                          </a:solidFill>
                          <a:effectLst/>
                          <a:latin typeface="Arial Narrow" pitchFamily="34" charset="0"/>
                          <a:cs typeface="Times New Roman" pitchFamily="18" charset="0"/>
                        </a:rPr>
                        <a:t>Rate-Determining Step Possibilities</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38200">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US" sz="2800" b="0" i="0" u="none" strike="noStrike" cap="none" normalizeH="0" baseline="0" smtClean="0">
                          <a:ln>
                            <a:noFill/>
                          </a:ln>
                          <a:solidFill>
                            <a:srgbClr val="0066FF"/>
                          </a:solidFill>
                          <a:effectLst/>
                          <a:latin typeface="Arial Narrow" pitchFamily="34" charset="0"/>
                          <a:cs typeface="Times New Roman" pitchFamily="18" charset="0"/>
                        </a:rPr>
                        <a:t>Step 1:   O</a:t>
                      </a:r>
                      <a:r>
                        <a:rPr kumimoji="0" lang="en-US" sz="2800" b="0" i="0" u="none" strike="noStrike" cap="none" normalizeH="0" baseline="-25000" smtClean="0">
                          <a:ln>
                            <a:noFill/>
                          </a:ln>
                          <a:solidFill>
                            <a:srgbClr val="0066FF"/>
                          </a:solidFill>
                          <a:effectLst/>
                          <a:latin typeface="Arial Narrow" pitchFamily="34" charset="0"/>
                          <a:cs typeface="Times New Roman" pitchFamily="18" charset="0"/>
                        </a:rPr>
                        <a:t>2</a:t>
                      </a:r>
                      <a:r>
                        <a:rPr kumimoji="0" lang="en-US" sz="2800" b="0" i="0" u="none" strike="noStrike" cap="none" normalizeH="0" baseline="0" smtClean="0">
                          <a:ln>
                            <a:noFill/>
                          </a:ln>
                          <a:solidFill>
                            <a:srgbClr val="0066FF"/>
                          </a:solidFill>
                          <a:effectLst/>
                          <a:latin typeface="Arial Narrow" pitchFamily="34" charset="0"/>
                          <a:cs typeface="Times New Roman" pitchFamily="18" charset="0"/>
                        </a:rPr>
                        <a:t> +    NO → NO</a:t>
                      </a:r>
                      <a:r>
                        <a:rPr kumimoji="0" lang="en-US" sz="2800" b="0" i="0" u="none" strike="noStrike" cap="none" normalizeH="0" baseline="-25000" smtClean="0">
                          <a:ln>
                            <a:noFill/>
                          </a:ln>
                          <a:solidFill>
                            <a:srgbClr val="0066FF"/>
                          </a:solidFill>
                          <a:effectLst/>
                          <a:latin typeface="Arial Narrow" pitchFamily="34" charset="0"/>
                          <a:cs typeface="Times New Roman" pitchFamily="18" charset="0"/>
                        </a:rPr>
                        <a:t>3</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US" sz="2800" b="0" i="0" u="none" strike="noStrike" cap="none" normalizeH="0" baseline="0" smtClean="0">
                          <a:ln>
                            <a:noFill/>
                          </a:ln>
                          <a:solidFill>
                            <a:srgbClr val="0066FF"/>
                          </a:solidFill>
                          <a:effectLst/>
                          <a:latin typeface="Arial Narrow" pitchFamily="34" charset="0"/>
                        </a:rPr>
                        <a:t>SLOW</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38200">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US" sz="2800" b="0" i="0" u="none" strike="noStrike" cap="none" normalizeH="0" baseline="0" smtClean="0">
                          <a:ln>
                            <a:noFill/>
                          </a:ln>
                          <a:solidFill>
                            <a:srgbClr val="0066FF"/>
                          </a:solidFill>
                          <a:effectLst/>
                          <a:latin typeface="Arial Narrow" pitchFamily="34" charset="0"/>
                        </a:rPr>
                        <a:t>Step 2:   </a:t>
                      </a:r>
                      <a:r>
                        <a:rPr kumimoji="0" lang="en-US" sz="2800" b="0" i="0" u="none" strike="noStrike" cap="none" normalizeH="0" baseline="0" smtClean="0">
                          <a:ln>
                            <a:noFill/>
                          </a:ln>
                          <a:solidFill>
                            <a:srgbClr val="0066FF"/>
                          </a:solidFill>
                          <a:effectLst/>
                          <a:latin typeface="Arial Narrow" pitchFamily="34" charset="0"/>
                          <a:cs typeface="Times New Roman" pitchFamily="18" charset="0"/>
                        </a:rPr>
                        <a:t>NO +  NO</a:t>
                      </a:r>
                      <a:r>
                        <a:rPr kumimoji="0" lang="en-US" sz="2800" b="0" i="0" u="none" strike="noStrike" cap="none" normalizeH="0" baseline="-25000" smtClean="0">
                          <a:ln>
                            <a:noFill/>
                          </a:ln>
                          <a:solidFill>
                            <a:srgbClr val="0066FF"/>
                          </a:solidFill>
                          <a:effectLst/>
                          <a:latin typeface="Arial Narrow" pitchFamily="34" charset="0"/>
                          <a:cs typeface="Times New Roman" pitchFamily="18" charset="0"/>
                        </a:rPr>
                        <a:t>3</a:t>
                      </a:r>
                      <a:r>
                        <a:rPr kumimoji="0" lang="en-US" sz="2800" b="0" i="0" u="none" strike="noStrike" cap="none" normalizeH="0" baseline="0" smtClean="0">
                          <a:ln>
                            <a:noFill/>
                          </a:ln>
                          <a:solidFill>
                            <a:srgbClr val="0066FF"/>
                          </a:solidFill>
                          <a:effectLst/>
                          <a:latin typeface="Arial Narrow" pitchFamily="34" charset="0"/>
                          <a:cs typeface="Times New Roman" pitchFamily="18" charset="0"/>
                        </a:rPr>
                        <a:t>  → N</a:t>
                      </a:r>
                      <a:r>
                        <a:rPr kumimoji="0" lang="en-US" sz="2800" b="0" i="0" u="none" strike="noStrike" cap="none" normalizeH="0" baseline="-25000" smtClean="0">
                          <a:ln>
                            <a:noFill/>
                          </a:ln>
                          <a:solidFill>
                            <a:srgbClr val="0066FF"/>
                          </a:solidFill>
                          <a:effectLst/>
                          <a:latin typeface="Arial Narrow" pitchFamily="34" charset="0"/>
                          <a:cs typeface="Times New Roman" pitchFamily="18" charset="0"/>
                        </a:rPr>
                        <a:t>2</a:t>
                      </a:r>
                      <a:r>
                        <a:rPr kumimoji="0" lang="en-US" sz="2800" b="0" i="0" u="none" strike="noStrike" cap="none" normalizeH="0" baseline="0" smtClean="0">
                          <a:ln>
                            <a:noFill/>
                          </a:ln>
                          <a:solidFill>
                            <a:srgbClr val="0066FF"/>
                          </a:solidFill>
                          <a:effectLst/>
                          <a:latin typeface="Arial Narrow" pitchFamily="34" charset="0"/>
                          <a:cs typeface="Times New Roman" pitchFamily="18" charset="0"/>
                        </a:rPr>
                        <a:t>O</a:t>
                      </a:r>
                      <a:r>
                        <a:rPr kumimoji="0" lang="en-US" sz="2800" b="0" i="0" u="none" strike="noStrike" cap="none" normalizeH="0" baseline="-25000" smtClean="0">
                          <a:ln>
                            <a:noFill/>
                          </a:ln>
                          <a:solidFill>
                            <a:srgbClr val="0066FF"/>
                          </a:solidFill>
                          <a:effectLst/>
                          <a:latin typeface="Arial Narrow" pitchFamily="34" charset="0"/>
                          <a:cs typeface="Times New Roman" pitchFamily="18" charset="0"/>
                        </a:rPr>
                        <a:t>4</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US" sz="2800" b="0" i="0" u="none" strike="noStrike" cap="none" normalizeH="0" baseline="0" smtClean="0">
                          <a:ln>
                            <a:noFill/>
                          </a:ln>
                          <a:solidFill>
                            <a:srgbClr val="0066FF"/>
                          </a:solidFill>
                          <a:effectLst/>
                          <a:latin typeface="Arial Narrow" pitchFamily="34" charset="0"/>
                        </a:rPr>
                        <a:t>FAST</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38200">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US" sz="2800" b="0" i="0" u="none" strike="noStrike" cap="none" normalizeH="0" baseline="0" smtClean="0">
                          <a:ln>
                            <a:noFill/>
                          </a:ln>
                          <a:solidFill>
                            <a:srgbClr val="0066FF"/>
                          </a:solidFill>
                          <a:effectLst/>
                          <a:latin typeface="Arial Narrow" pitchFamily="34" charset="0"/>
                        </a:rPr>
                        <a:t>Step 3:   H</a:t>
                      </a:r>
                      <a:r>
                        <a:rPr kumimoji="0" lang="en-US" sz="2800" b="0" i="0" u="none" strike="noStrike" cap="none" normalizeH="0" baseline="-25000" smtClean="0">
                          <a:ln>
                            <a:noFill/>
                          </a:ln>
                          <a:solidFill>
                            <a:srgbClr val="0066FF"/>
                          </a:solidFill>
                          <a:effectLst/>
                          <a:latin typeface="Arial Narrow" pitchFamily="34" charset="0"/>
                        </a:rPr>
                        <a:t>2 </a:t>
                      </a:r>
                      <a:r>
                        <a:rPr kumimoji="0" lang="en-US" sz="2800" b="0" i="0" u="none" strike="noStrike" cap="none" normalizeH="0" baseline="0" smtClean="0">
                          <a:ln>
                            <a:noFill/>
                          </a:ln>
                          <a:solidFill>
                            <a:srgbClr val="0066FF"/>
                          </a:solidFill>
                          <a:effectLst/>
                          <a:latin typeface="Arial Narrow" pitchFamily="34" charset="0"/>
                        </a:rPr>
                        <a:t>+ </a:t>
                      </a:r>
                      <a:r>
                        <a:rPr kumimoji="0" lang="en-US" sz="2800" b="0" i="0" u="none" strike="noStrike" cap="none" normalizeH="0" baseline="0" smtClean="0">
                          <a:ln>
                            <a:noFill/>
                          </a:ln>
                          <a:solidFill>
                            <a:srgbClr val="0066FF"/>
                          </a:solidFill>
                          <a:effectLst/>
                          <a:latin typeface="Arial Narrow" pitchFamily="34" charset="0"/>
                          <a:cs typeface="Times New Roman" pitchFamily="18" charset="0"/>
                        </a:rPr>
                        <a:t>N</a:t>
                      </a:r>
                      <a:r>
                        <a:rPr kumimoji="0" lang="en-US" sz="2800" b="0" i="0" u="none" strike="noStrike" cap="none" normalizeH="0" baseline="-25000" smtClean="0">
                          <a:ln>
                            <a:noFill/>
                          </a:ln>
                          <a:solidFill>
                            <a:srgbClr val="0066FF"/>
                          </a:solidFill>
                          <a:effectLst/>
                          <a:latin typeface="Arial Narrow" pitchFamily="34" charset="0"/>
                          <a:cs typeface="Times New Roman" pitchFamily="18" charset="0"/>
                        </a:rPr>
                        <a:t>2</a:t>
                      </a:r>
                      <a:r>
                        <a:rPr kumimoji="0" lang="en-US" sz="2800" b="0" i="0" u="none" strike="noStrike" cap="none" normalizeH="0" baseline="0" smtClean="0">
                          <a:ln>
                            <a:noFill/>
                          </a:ln>
                          <a:solidFill>
                            <a:srgbClr val="0066FF"/>
                          </a:solidFill>
                          <a:effectLst/>
                          <a:latin typeface="Arial Narrow" pitchFamily="34" charset="0"/>
                          <a:cs typeface="Times New Roman" pitchFamily="18" charset="0"/>
                        </a:rPr>
                        <a:t>O</a:t>
                      </a:r>
                      <a:r>
                        <a:rPr kumimoji="0" lang="en-US" sz="2800" b="0" i="0" u="none" strike="noStrike" cap="none" normalizeH="0" baseline="-25000" smtClean="0">
                          <a:ln>
                            <a:noFill/>
                          </a:ln>
                          <a:solidFill>
                            <a:srgbClr val="0066FF"/>
                          </a:solidFill>
                          <a:effectLst/>
                          <a:latin typeface="Arial Narrow" pitchFamily="34" charset="0"/>
                          <a:cs typeface="Times New Roman" pitchFamily="18" charset="0"/>
                        </a:rPr>
                        <a:t>4</a:t>
                      </a:r>
                      <a:r>
                        <a:rPr kumimoji="0" lang="en-US" sz="2800" b="0" i="0" u="none" strike="noStrike" cap="none" normalizeH="0" baseline="0" smtClean="0">
                          <a:ln>
                            <a:noFill/>
                          </a:ln>
                          <a:solidFill>
                            <a:srgbClr val="0066FF"/>
                          </a:solidFill>
                          <a:effectLst/>
                          <a:latin typeface="Arial Narrow" pitchFamily="34" charset="0"/>
                          <a:cs typeface="Times New Roman" pitchFamily="18" charset="0"/>
                        </a:rPr>
                        <a:t> → 2 HNO</a:t>
                      </a:r>
                      <a:r>
                        <a:rPr kumimoji="0" lang="en-US" sz="2800" b="0" i="0" u="none" strike="noStrike" cap="none" normalizeH="0" baseline="-25000" smtClean="0">
                          <a:ln>
                            <a:noFill/>
                          </a:ln>
                          <a:solidFill>
                            <a:srgbClr val="0066FF"/>
                          </a:solidFill>
                          <a:effectLst/>
                          <a:latin typeface="Arial Narrow" pitchFamily="34" charset="0"/>
                          <a:cs typeface="Times New Roman" pitchFamily="18" charset="0"/>
                        </a:rPr>
                        <a:t>2</a:t>
                      </a:r>
                      <a:endParaRPr kumimoji="0" lang="en-US" sz="2800" b="0" i="0" u="none" strike="noStrike" cap="none" normalizeH="0" baseline="0" smtClean="0">
                        <a:ln>
                          <a:noFill/>
                        </a:ln>
                        <a:solidFill>
                          <a:srgbClr val="0066FF"/>
                        </a:solidFill>
                        <a:effectLst/>
                        <a:latin typeface="Arial Narrow" pitchFamily="34" charset="0"/>
                        <a:cs typeface="Times New Roman" pitchFamily="18" charset="0"/>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US" sz="2800" b="0" i="0" u="none" strike="noStrike" cap="none" normalizeH="0" baseline="0" smtClean="0">
                          <a:ln>
                            <a:noFill/>
                          </a:ln>
                          <a:solidFill>
                            <a:srgbClr val="0066FF"/>
                          </a:solidFill>
                          <a:effectLst/>
                          <a:latin typeface="Arial Narrow" pitchFamily="34" charset="0"/>
                        </a:rPr>
                        <a:t>FAST</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6866" name="Slide Number Placeholder 3"/>
          <p:cNvSpPr>
            <a:spLocks noGrp="1"/>
          </p:cNvSpPr>
          <p:nvPr>
            <p:ph type="sldNum" sz="quarter" idx="10"/>
          </p:nvPr>
        </p:nvSpPr>
        <p:spPr>
          <a:noFill/>
        </p:spPr>
        <p:txBody>
          <a:bodyPr/>
          <a:lstStyle/>
          <a:p>
            <a:fld id="{AB9F391E-2E74-461B-897D-07F0B4386C37}" type="slidenum">
              <a:rPr lang="en-US" smtClean="0"/>
              <a:pPr/>
              <a:t>34</a:t>
            </a:fld>
            <a:endParaRPr lang="en-US" smtClean="0"/>
          </a:p>
        </p:txBody>
      </p:sp>
      <p:sp>
        <p:nvSpPr>
          <p:cNvPr id="18530" name="Rectangle 98"/>
          <p:cNvSpPr>
            <a:spLocks noChangeArrowheads="1"/>
          </p:cNvSpPr>
          <p:nvPr/>
        </p:nvSpPr>
        <p:spPr bwMode="auto">
          <a:xfrm>
            <a:off x="228600" y="4495800"/>
            <a:ext cx="8763000" cy="2062103"/>
          </a:xfrm>
          <a:prstGeom prst="rect">
            <a:avLst/>
          </a:prstGeom>
          <a:noFill/>
          <a:ln w="9525">
            <a:noFill/>
            <a:miter lim="800000"/>
            <a:headEnd/>
            <a:tailEnd/>
          </a:ln>
        </p:spPr>
        <p:txBody>
          <a:bodyPr>
            <a:spAutoFit/>
          </a:bodyPr>
          <a:lstStyle/>
          <a:p>
            <a:r>
              <a:rPr lang="en-US" sz="3200" dirty="0">
                <a:cs typeface="Times New Roman" pitchFamily="18" charset="0"/>
              </a:rPr>
              <a:t>If these steps represent the true mechanism, and Step 1 is the SLOW step (RDS), then:</a:t>
            </a:r>
            <a:br>
              <a:rPr lang="en-US" sz="3200" dirty="0">
                <a:cs typeface="Times New Roman" pitchFamily="18" charset="0"/>
              </a:rPr>
            </a:br>
            <a:endParaRPr lang="en-US" sz="3200" b="1" dirty="0">
              <a:cs typeface="Times New Roman" pitchFamily="18" charset="0"/>
            </a:endParaRPr>
          </a:p>
          <a:p>
            <a:r>
              <a:rPr lang="en-US" sz="3200" b="1" dirty="0">
                <a:cs typeface="Times New Roman" pitchFamily="18" charset="0"/>
              </a:rPr>
              <a:t>			Rate = k </a:t>
            </a:r>
            <a:r>
              <a:rPr lang="en-US" sz="3200" b="1" dirty="0">
                <a:solidFill>
                  <a:srgbClr val="FF0000"/>
                </a:solidFill>
                <a:cs typeface="Times New Roman" pitchFamily="18" charset="0"/>
              </a:rPr>
              <a:t>[O</a:t>
            </a:r>
            <a:r>
              <a:rPr lang="en-US" sz="3200" b="1" baseline="-25000" dirty="0">
                <a:solidFill>
                  <a:srgbClr val="FF0000"/>
                </a:solidFill>
                <a:cs typeface="Times New Roman" pitchFamily="18" charset="0"/>
              </a:rPr>
              <a:t>2</a:t>
            </a:r>
            <a:r>
              <a:rPr lang="en-US" sz="3200" b="1" dirty="0">
                <a:solidFill>
                  <a:srgbClr val="FF0000"/>
                </a:solidFill>
                <a:cs typeface="Times New Roman" pitchFamily="18" charset="0"/>
              </a:rPr>
              <a:t>]</a:t>
            </a:r>
            <a:r>
              <a:rPr lang="en-US" sz="3200" b="1" baseline="30000" dirty="0">
                <a:solidFill>
                  <a:srgbClr val="FF0000"/>
                </a:solidFill>
                <a:cs typeface="Times New Roman" pitchFamily="18" charset="0"/>
              </a:rPr>
              <a:t>1 </a:t>
            </a:r>
            <a:r>
              <a:rPr lang="en-US" sz="3200" b="1" dirty="0">
                <a:solidFill>
                  <a:srgbClr val="669900"/>
                </a:solidFill>
                <a:cs typeface="Times New Roman" pitchFamily="18" charset="0"/>
              </a:rPr>
              <a:t>[NO]</a:t>
            </a:r>
            <a:r>
              <a:rPr lang="en-US" sz="3200" b="1" baseline="30000" dirty="0">
                <a:solidFill>
                  <a:srgbClr val="669900"/>
                </a:solidFill>
                <a:cs typeface="Times New Roman" pitchFamily="18" charset="0"/>
              </a:rPr>
              <a:t>1</a:t>
            </a:r>
          </a:p>
        </p:txBody>
      </p:sp>
      <p:sp>
        <p:nvSpPr>
          <p:cNvPr id="32774" name="Text Box 1030"/>
          <p:cNvSpPr txBox="1">
            <a:spLocks noChangeArrowheads="1"/>
          </p:cNvSpPr>
          <p:nvPr/>
        </p:nvSpPr>
        <p:spPr bwMode="auto">
          <a:xfrm>
            <a:off x="1117600" y="1765300"/>
            <a:ext cx="304800" cy="519113"/>
          </a:xfrm>
          <a:prstGeom prst="rect">
            <a:avLst/>
          </a:prstGeom>
          <a:noFill/>
          <a:ln w="9525">
            <a:noFill/>
            <a:miter lim="800000"/>
            <a:headEnd/>
            <a:tailEnd/>
          </a:ln>
        </p:spPr>
        <p:txBody>
          <a:bodyPr>
            <a:spAutoFit/>
          </a:bodyPr>
          <a:lstStyle/>
          <a:p>
            <a:pPr>
              <a:spcBef>
                <a:spcPct val="50000"/>
              </a:spcBef>
            </a:pPr>
            <a:r>
              <a:rPr lang="en-US" sz="2800">
                <a:solidFill>
                  <a:srgbClr val="FF0000"/>
                </a:solidFill>
              </a:rPr>
              <a:t>1</a:t>
            </a:r>
          </a:p>
        </p:txBody>
      </p:sp>
      <p:sp>
        <p:nvSpPr>
          <p:cNvPr id="32775" name="Line 1031"/>
          <p:cNvSpPr>
            <a:spLocks noChangeShapeType="1"/>
          </p:cNvSpPr>
          <p:nvPr/>
        </p:nvSpPr>
        <p:spPr bwMode="auto">
          <a:xfrm flipH="1" flipV="1">
            <a:off x="1371600" y="2286000"/>
            <a:ext cx="3505200" cy="3733800"/>
          </a:xfrm>
          <a:prstGeom prst="line">
            <a:avLst/>
          </a:prstGeom>
          <a:noFill/>
          <a:ln w="9525">
            <a:solidFill>
              <a:srgbClr val="FF0000"/>
            </a:solidFill>
            <a:round/>
            <a:headEnd/>
            <a:tailEnd type="triangle" w="med" len="med"/>
          </a:ln>
        </p:spPr>
        <p:txBody>
          <a:bodyPr wrap="none"/>
          <a:lstStyle/>
          <a:p>
            <a:endParaRPr lang="en-US"/>
          </a:p>
        </p:txBody>
      </p:sp>
      <p:sp>
        <p:nvSpPr>
          <p:cNvPr id="32776" name="Text Box 1032"/>
          <p:cNvSpPr txBox="1">
            <a:spLocks noChangeArrowheads="1"/>
          </p:cNvSpPr>
          <p:nvPr/>
        </p:nvSpPr>
        <p:spPr bwMode="auto">
          <a:xfrm>
            <a:off x="2057400" y="1766888"/>
            <a:ext cx="304800" cy="519112"/>
          </a:xfrm>
          <a:prstGeom prst="rect">
            <a:avLst/>
          </a:prstGeom>
          <a:noFill/>
          <a:ln w="9525">
            <a:noFill/>
            <a:miter lim="800000"/>
            <a:headEnd/>
            <a:tailEnd/>
          </a:ln>
        </p:spPr>
        <p:txBody>
          <a:bodyPr>
            <a:spAutoFit/>
          </a:bodyPr>
          <a:lstStyle/>
          <a:p>
            <a:pPr>
              <a:spcBef>
                <a:spcPct val="50000"/>
              </a:spcBef>
            </a:pPr>
            <a:r>
              <a:rPr lang="en-US" sz="2800">
                <a:solidFill>
                  <a:srgbClr val="669900"/>
                </a:solidFill>
              </a:rPr>
              <a:t>1</a:t>
            </a:r>
          </a:p>
        </p:txBody>
      </p:sp>
      <p:sp>
        <p:nvSpPr>
          <p:cNvPr id="32777" name="Line 1033"/>
          <p:cNvSpPr>
            <a:spLocks noChangeShapeType="1"/>
          </p:cNvSpPr>
          <p:nvPr/>
        </p:nvSpPr>
        <p:spPr bwMode="auto">
          <a:xfrm flipH="1" flipV="1">
            <a:off x="2209800" y="2311400"/>
            <a:ext cx="3505200" cy="3733800"/>
          </a:xfrm>
          <a:prstGeom prst="line">
            <a:avLst/>
          </a:prstGeom>
          <a:noFill/>
          <a:ln w="9525">
            <a:solidFill>
              <a:srgbClr val="669900"/>
            </a:solidFill>
            <a:round/>
            <a:headEnd/>
            <a:tailEnd type="triangle" w="med" len="med"/>
          </a:ln>
        </p:spPr>
        <p:txBody>
          <a:bodyPr wrap="none"/>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8530">
                                            <p:txEl>
                                              <p:pRg st="0" end="0"/>
                                            </p:txEl>
                                          </p:spTgt>
                                        </p:tgtEl>
                                        <p:attrNameLst>
                                          <p:attrName>style.visibility</p:attrName>
                                        </p:attrNameLst>
                                      </p:cBhvr>
                                      <p:to>
                                        <p:strVal val="visible"/>
                                      </p:to>
                                    </p:set>
                                    <p:animEffect transition="in" filter="wipe(left)">
                                      <p:cBhvr>
                                        <p:cTn id="7" dur="500"/>
                                        <p:tgtEl>
                                          <p:spTgt spid="1853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8530">
                                            <p:txEl>
                                              <p:pRg st="1" end="1"/>
                                            </p:txEl>
                                          </p:spTgt>
                                        </p:tgtEl>
                                        <p:attrNameLst>
                                          <p:attrName>style.visibility</p:attrName>
                                        </p:attrNameLst>
                                      </p:cBhvr>
                                      <p:to>
                                        <p:strVal val="visible"/>
                                      </p:to>
                                    </p:set>
                                    <p:animEffect transition="in" filter="wipe(left)">
                                      <p:cBhvr>
                                        <p:cTn id="12" dur="500"/>
                                        <p:tgtEl>
                                          <p:spTgt spid="1853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2" fill="hold" grpId="0" nodeType="clickEffect">
                                  <p:stCondLst>
                                    <p:cond delay="0"/>
                                  </p:stCondLst>
                                  <p:childTnLst>
                                    <p:set>
                                      <p:cBhvr>
                                        <p:cTn id="16" dur="1" fill="hold">
                                          <p:stCondLst>
                                            <p:cond delay="0"/>
                                          </p:stCondLst>
                                        </p:cTn>
                                        <p:tgtEl>
                                          <p:spTgt spid="32775"/>
                                        </p:tgtEl>
                                        <p:attrNameLst>
                                          <p:attrName>style.visibility</p:attrName>
                                        </p:attrNameLst>
                                      </p:cBhvr>
                                      <p:to>
                                        <p:strVal val="visible"/>
                                      </p:to>
                                    </p:set>
                                    <p:animEffect transition="in" filter="wipe(right)">
                                      <p:cBhvr>
                                        <p:cTn id="17" dur="500"/>
                                        <p:tgtEl>
                                          <p:spTgt spid="32775"/>
                                        </p:tgtEl>
                                      </p:cBhvr>
                                    </p:animEffect>
                                  </p:childTnLst>
                                </p:cTn>
                              </p:par>
                            </p:childTnLst>
                          </p:cTn>
                        </p:par>
                        <p:par>
                          <p:cTn id="18" fill="hold">
                            <p:stCondLst>
                              <p:cond delay="500"/>
                            </p:stCondLst>
                            <p:childTnLst>
                              <p:par>
                                <p:cTn id="19" presetID="22" presetClass="entr" presetSubtype="2" fill="hold" grpId="0" nodeType="afterEffect">
                                  <p:stCondLst>
                                    <p:cond delay="0"/>
                                  </p:stCondLst>
                                  <p:childTnLst>
                                    <p:set>
                                      <p:cBhvr>
                                        <p:cTn id="20" dur="1" fill="hold">
                                          <p:stCondLst>
                                            <p:cond delay="0"/>
                                          </p:stCondLst>
                                        </p:cTn>
                                        <p:tgtEl>
                                          <p:spTgt spid="32774"/>
                                        </p:tgtEl>
                                        <p:attrNameLst>
                                          <p:attrName>style.visibility</p:attrName>
                                        </p:attrNameLst>
                                      </p:cBhvr>
                                      <p:to>
                                        <p:strVal val="visible"/>
                                      </p:to>
                                    </p:set>
                                    <p:animEffect transition="in" filter="wipe(right)">
                                      <p:cBhvr>
                                        <p:cTn id="21" dur="500"/>
                                        <p:tgtEl>
                                          <p:spTgt spid="32774"/>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2" fill="hold" grpId="0" nodeType="clickEffect">
                                  <p:stCondLst>
                                    <p:cond delay="0"/>
                                  </p:stCondLst>
                                  <p:childTnLst>
                                    <p:set>
                                      <p:cBhvr>
                                        <p:cTn id="25" dur="1" fill="hold">
                                          <p:stCondLst>
                                            <p:cond delay="0"/>
                                          </p:stCondLst>
                                        </p:cTn>
                                        <p:tgtEl>
                                          <p:spTgt spid="32777"/>
                                        </p:tgtEl>
                                        <p:attrNameLst>
                                          <p:attrName>style.visibility</p:attrName>
                                        </p:attrNameLst>
                                      </p:cBhvr>
                                      <p:to>
                                        <p:strVal val="visible"/>
                                      </p:to>
                                    </p:set>
                                    <p:animEffect transition="in" filter="wipe(right)">
                                      <p:cBhvr>
                                        <p:cTn id="26" dur="500"/>
                                        <p:tgtEl>
                                          <p:spTgt spid="32777"/>
                                        </p:tgtEl>
                                      </p:cBhvr>
                                    </p:animEffect>
                                  </p:childTnLst>
                                </p:cTn>
                              </p:par>
                            </p:childTnLst>
                          </p:cTn>
                        </p:par>
                        <p:par>
                          <p:cTn id="27" fill="hold">
                            <p:stCondLst>
                              <p:cond delay="500"/>
                            </p:stCondLst>
                            <p:childTnLst>
                              <p:par>
                                <p:cTn id="28" presetID="22" presetClass="entr" presetSubtype="2" fill="hold" grpId="0" nodeType="afterEffect">
                                  <p:stCondLst>
                                    <p:cond delay="0"/>
                                  </p:stCondLst>
                                  <p:childTnLst>
                                    <p:set>
                                      <p:cBhvr>
                                        <p:cTn id="29" dur="1" fill="hold">
                                          <p:stCondLst>
                                            <p:cond delay="0"/>
                                          </p:stCondLst>
                                        </p:cTn>
                                        <p:tgtEl>
                                          <p:spTgt spid="32776"/>
                                        </p:tgtEl>
                                        <p:attrNameLst>
                                          <p:attrName>style.visibility</p:attrName>
                                        </p:attrNameLst>
                                      </p:cBhvr>
                                      <p:to>
                                        <p:strVal val="visible"/>
                                      </p:to>
                                    </p:set>
                                    <p:animEffect transition="in" filter="wipe(right)">
                                      <p:cBhvr>
                                        <p:cTn id="30" dur="500"/>
                                        <p:tgtEl>
                                          <p:spTgt spid="327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530" grpId="0" build="p" autoUpdateAnimBg="0"/>
      <p:bldP spid="32774" grpId="0"/>
      <p:bldP spid="32775" grpId="0" animBg="1"/>
      <p:bldP spid="32776" grpId="0"/>
      <p:bldP spid="32777"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514" name="Group 34"/>
          <p:cNvGraphicFramePr>
            <a:graphicFrameLocks noGrp="1"/>
          </p:cNvGraphicFramePr>
          <p:nvPr>
            <p:ph type="tbl" idx="1"/>
          </p:nvPr>
        </p:nvGraphicFramePr>
        <p:xfrm>
          <a:off x="152400" y="152400"/>
          <a:ext cx="8763000" cy="3977640"/>
        </p:xfrm>
        <a:graphic>
          <a:graphicData uri="http://schemas.openxmlformats.org/drawingml/2006/table">
            <a:tbl>
              <a:tblPr/>
              <a:tblGrid>
                <a:gridCol w="4953000"/>
                <a:gridCol w="3810000"/>
              </a:tblGrid>
              <a:tr h="457200">
                <a:tc gridSpan="2">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US" sz="2800" b="0" i="1" u="none" strike="noStrike" cap="none" normalizeH="0" baseline="0" dirty="0" smtClean="0">
                          <a:ln>
                            <a:noFill/>
                          </a:ln>
                          <a:solidFill>
                            <a:schemeClr val="tx1"/>
                          </a:solidFill>
                          <a:effectLst/>
                          <a:latin typeface="Arial Narrow" pitchFamily="34" charset="0"/>
                          <a:cs typeface="Times New Roman" pitchFamily="18" charset="0"/>
                        </a:rPr>
                        <a:t>Figure 3: Example reaction:    O</a:t>
                      </a:r>
                      <a:r>
                        <a:rPr kumimoji="0" lang="en-US" sz="2800" b="0" i="1" u="none" strike="noStrike" cap="none" normalizeH="0" baseline="-25000" dirty="0" smtClean="0">
                          <a:ln>
                            <a:noFill/>
                          </a:ln>
                          <a:solidFill>
                            <a:schemeClr val="tx1"/>
                          </a:solidFill>
                          <a:effectLst/>
                          <a:latin typeface="Arial Narrow" pitchFamily="34" charset="0"/>
                          <a:cs typeface="Times New Roman" pitchFamily="18" charset="0"/>
                        </a:rPr>
                        <a:t>2</a:t>
                      </a:r>
                      <a:r>
                        <a:rPr kumimoji="0" lang="en-US" sz="2800" b="0" i="1" u="none" strike="noStrike" cap="none" normalizeH="0" baseline="0" dirty="0" smtClean="0">
                          <a:ln>
                            <a:noFill/>
                          </a:ln>
                          <a:solidFill>
                            <a:schemeClr val="tx1"/>
                          </a:solidFill>
                          <a:effectLst/>
                          <a:latin typeface="Arial Narrow" pitchFamily="34" charset="0"/>
                          <a:cs typeface="Times New Roman" pitchFamily="18" charset="0"/>
                        </a:rPr>
                        <a:t> + 2 NO + H</a:t>
                      </a:r>
                      <a:r>
                        <a:rPr kumimoji="0" lang="en-US" sz="2800" b="0" i="1" u="none" strike="noStrike" cap="none" normalizeH="0" baseline="-25000" dirty="0" smtClean="0">
                          <a:ln>
                            <a:noFill/>
                          </a:ln>
                          <a:solidFill>
                            <a:schemeClr val="tx1"/>
                          </a:solidFill>
                          <a:effectLst/>
                          <a:latin typeface="Arial Narrow" pitchFamily="34" charset="0"/>
                          <a:cs typeface="Times New Roman" pitchFamily="18" charset="0"/>
                        </a:rPr>
                        <a:t>2 </a:t>
                      </a:r>
                      <a:r>
                        <a:rPr kumimoji="0" lang="en-US" sz="2800" b="0" i="1" u="none" strike="noStrike" cap="none" normalizeH="0" baseline="0" dirty="0" smtClean="0">
                          <a:ln>
                            <a:noFill/>
                          </a:ln>
                          <a:solidFill>
                            <a:schemeClr val="tx1"/>
                          </a:solidFill>
                          <a:effectLst/>
                          <a:latin typeface="Arial Narrow" pitchFamily="34" charset="0"/>
                          <a:cs typeface="Times New Roman" pitchFamily="18" charset="0"/>
                        </a:rPr>
                        <a:t>→ 2 HNO</a:t>
                      </a:r>
                      <a:r>
                        <a:rPr kumimoji="0" lang="en-US" sz="2800" b="0" i="1" u="none" strike="noStrike" cap="none" normalizeH="0" baseline="-25000" dirty="0" smtClean="0">
                          <a:ln>
                            <a:noFill/>
                          </a:ln>
                          <a:solidFill>
                            <a:schemeClr val="tx1"/>
                          </a:solidFill>
                          <a:effectLst/>
                          <a:latin typeface="Arial Narrow" pitchFamily="34" charset="0"/>
                          <a:cs typeface="Times New Roman" pitchFamily="18" charset="0"/>
                        </a:rPr>
                        <a:t>2</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r>
              <a:tr h="473075">
                <a:tc>
                  <a:txBody>
                    <a:bodyPr/>
                    <a:lstStyle/>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US" sz="2800" b="1" i="0" u="none" strike="noStrike" cap="none" normalizeH="0" baseline="0" smtClean="0">
                          <a:ln>
                            <a:noFill/>
                          </a:ln>
                          <a:solidFill>
                            <a:schemeClr val="tx1"/>
                          </a:solidFill>
                          <a:effectLst/>
                          <a:latin typeface="Arial Narrow" pitchFamily="34" charset="0"/>
                          <a:cs typeface="Times New Roman" pitchFamily="18" charset="0"/>
                        </a:rPr>
                        <a:t>Proposed mechanism</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US" sz="2800" b="1" i="0" u="none" strike="noStrike" cap="none" normalizeH="0" baseline="0" dirty="0" smtClean="0">
                          <a:ln>
                            <a:noFill/>
                          </a:ln>
                          <a:solidFill>
                            <a:schemeClr val="tx1"/>
                          </a:solidFill>
                          <a:effectLst/>
                          <a:latin typeface="Arial Narrow" pitchFamily="34" charset="0"/>
                          <a:cs typeface="Times New Roman" pitchFamily="18" charset="0"/>
                        </a:rPr>
                        <a:t>Rate-Determining Step Possibility #2</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38200">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US" sz="2800" b="0" i="0" u="none" strike="noStrike" cap="none" normalizeH="0" baseline="0" smtClean="0">
                          <a:ln>
                            <a:noFill/>
                          </a:ln>
                          <a:solidFill>
                            <a:srgbClr val="0066FF"/>
                          </a:solidFill>
                          <a:effectLst/>
                          <a:latin typeface="Arial Narrow" pitchFamily="34" charset="0"/>
                          <a:cs typeface="Times New Roman" pitchFamily="18" charset="0"/>
                        </a:rPr>
                        <a:t>Step 1:   O</a:t>
                      </a:r>
                      <a:r>
                        <a:rPr kumimoji="0" lang="en-US" sz="2800" b="0" i="0" u="none" strike="noStrike" cap="none" normalizeH="0" baseline="-25000" smtClean="0">
                          <a:ln>
                            <a:noFill/>
                          </a:ln>
                          <a:solidFill>
                            <a:srgbClr val="0066FF"/>
                          </a:solidFill>
                          <a:effectLst/>
                          <a:latin typeface="Arial Narrow" pitchFamily="34" charset="0"/>
                          <a:cs typeface="Times New Roman" pitchFamily="18" charset="0"/>
                        </a:rPr>
                        <a:t>2</a:t>
                      </a:r>
                      <a:r>
                        <a:rPr kumimoji="0" lang="en-US" sz="2800" b="0" i="0" u="none" strike="noStrike" cap="none" normalizeH="0" baseline="0" smtClean="0">
                          <a:ln>
                            <a:noFill/>
                          </a:ln>
                          <a:solidFill>
                            <a:srgbClr val="0066FF"/>
                          </a:solidFill>
                          <a:effectLst/>
                          <a:latin typeface="Arial Narrow" pitchFamily="34" charset="0"/>
                          <a:cs typeface="Times New Roman" pitchFamily="18" charset="0"/>
                        </a:rPr>
                        <a:t> +    NO → NO</a:t>
                      </a:r>
                      <a:r>
                        <a:rPr kumimoji="0" lang="en-US" sz="2800" b="0" i="0" u="none" strike="noStrike" cap="none" normalizeH="0" baseline="-25000" smtClean="0">
                          <a:ln>
                            <a:noFill/>
                          </a:ln>
                          <a:solidFill>
                            <a:srgbClr val="0066FF"/>
                          </a:solidFill>
                          <a:effectLst/>
                          <a:latin typeface="Arial Narrow" pitchFamily="34" charset="0"/>
                          <a:cs typeface="Times New Roman" pitchFamily="18" charset="0"/>
                        </a:rPr>
                        <a:t>3</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US" sz="2800" b="0" i="0" u="none" strike="noStrike" cap="none" normalizeH="0" baseline="0" smtClean="0">
                          <a:ln>
                            <a:noFill/>
                          </a:ln>
                          <a:solidFill>
                            <a:srgbClr val="0066FF"/>
                          </a:solidFill>
                          <a:effectLst/>
                          <a:latin typeface="Arial Narrow" pitchFamily="34" charset="0"/>
                        </a:rPr>
                        <a:t>FAST</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38200">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US" sz="2800" b="0" i="0" u="none" strike="noStrike" cap="none" normalizeH="0" baseline="0" smtClean="0">
                          <a:ln>
                            <a:noFill/>
                          </a:ln>
                          <a:solidFill>
                            <a:srgbClr val="0066FF"/>
                          </a:solidFill>
                          <a:effectLst/>
                          <a:latin typeface="Arial Narrow" pitchFamily="34" charset="0"/>
                        </a:rPr>
                        <a:t>Step 2:   </a:t>
                      </a:r>
                      <a:r>
                        <a:rPr kumimoji="0" lang="en-US" sz="2800" b="0" i="0" u="none" strike="noStrike" cap="none" normalizeH="0" baseline="0" smtClean="0">
                          <a:ln>
                            <a:noFill/>
                          </a:ln>
                          <a:solidFill>
                            <a:srgbClr val="0066FF"/>
                          </a:solidFill>
                          <a:effectLst/>
                          <a:latin typeface="Arial Narrow" pitchFamily="34" charset="0"/>
                          <a:cs typeface="Times New Roman" pitchFamily="18" charset="0"/>
                        </a:rPr>
                        <a:t>NO +  NO</a:t>
                      </a:r>
                      <a:r>
                        <a:rPr kumimoji="0" lang="en-US" sz="2800" b="0" i="0" u="none" strike="noStrike" cap="none" normalizeH="0" baseline="-25000" smtClean="0">
                          <a:ln>
                            <a:noFill/>
                          </a:ln>
                          <a:solidFill>
                            <a:srgbClr val="0066FF"/>
                          </a:solidFill>
                          <a:effectLst/>
                          <a:latin typeface="Arial Narrow" pitchFamily="34" charset="0"/>
                          <a:cs typeface="Times New Roman" pitchFamily="18" charset="0"/>
                        </a:rPr>
                        <a:t>3</a:t>
                      </a:r>
                      <a:r>
                        <a:rPr kumimoji="0" lang="en-US" sz="2800" b="0" i="0" u="none" strike="noStrike" cap="none" normalizeH="0" baseline="0" smtClean="0">
                          <a:ln>
                            <a:noFill/>
                          </a:ln>
                          <a:solidFill>
                            <a:srgbClr val="0066FF"/>
                          </a:solidFill>
                          <a:effectLst/>
                          <a:latin typeface="Arial Narrow" pitchFamily="34" charset="0"/>
                          <a:cs typeface="Times New Roman" pitchFamily="18" charset="0"/>
                        </a:rPr>
                        <a:t>  → N</a:t>
                      </a:r>
                      <a:r>
                        <a:rPr kumimoji="0" lang="en-US" sz="2800" b="0" i="0" u="none" strike="noStrike" cap="none" normalizeH="0" baseline="-25000" smtClean="0">
                          <a:ln>
                            <a:noFill/>
                          </a:ln>
                          <a:solidFill>
                            <a:srgbClr val="0066FF"/>
                          </a:solidFill>
                          <a:effectLst/>
                          <a:latin typeface="Arial Narrow" pitchFamily="34" charset="0"/>
                          <a:cs typeface="Times New Roman" pitchFamily="18" charset="0"/>
                        </a:rPr>
                        <a:t>2</a:t>
                      </a:r>
                      <a:r>
                        <a:rPr kumimoji="0" lang="en-US" sz="2800" b="0" i="0" u="none" strike="noStrike" cap="none" normalizeH="0" baseline="0" smtClean="0">
                          <a:ln>
                            <a:noFill/>
                          </a:ln>
                          <a:solidFill>
                            <a:srgbClr val="0066FF"/>
                          </a:solidFill>
                          <a:effectLst/>
                          <a:latin typeface="Arial Narrow" pitchFamily="34" charset="0"/>
                          <a:cs typeface="Times New Roman" pitchFamily="18" charset="0"/>
                        </a:rPr>
                        <a:t>O</a:t>
                      </a:r>
                      <a:r>
                        <a:rPr kumimoji="0" lang="en-US" sz="2800" b="0" i="0" u="none" strike="noStrike" cap="none" normalizeH="0" baseline="-25000" smtClean="0">
                          <a:ln>
                            <a:noFill/>
                          </a:ln>
                          <a:solidFill>
                            <a:srgbClr val="0066FF"/>
                          </a:solidFill>
                          <a:effectLst/>
                          <a:latin typeface="Arial Narrow" pitchFamily="34" charset="0"/>
                          <a:cs typeface="Times New Roman" pitchFamily="18" charset="0"/>
                        </a:rPr>
                        <a:t>4</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US" sz="2800" b="0" i="0" u="none" strike="noStrike" cap="none" normalizeH="0" baseline="0" smtClean="0">
                          <a:ln>
                            <a:noFill/>
                          </a:ln>
                          <a:solidFill>
                            <a:srgbClr val="0066FF"/>
                          </a:solidFill>
                          <a:effectLst/>
                          <a:latin typeface="Arial Narrow" pitchFamily="34" charset="0"/>
                        </a:rPr>
                        <a:t>SLOW</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38200">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US" sz="2800" b="0" i="0" u="none" strike="noStrike" cap="none" normalizeH="0" baseline="0" smtClean="0">
                          <a:ln>
                            <a:noFill/>
                          </a:ln>
                          <a:solidFill>
                            <a:srgbClr val="0066FF"/>
                          </a:solidFill>
                          <a:effectLst/>
                          <a:latin typeface="Arial Narrow" pitchFamily="34" charset="0"/>
                        </a:rPr>
                        <a:t>Step 3:   H</a:t>
                      </a:r>
                      <a:r>
                        <a:rPr kumimoji="0" lang="en-US" sz="2800" b="0" i="0" u="none" strike="noStrike" cap="none" normalizeH="0" baseline="-25000" smtClean="0">
                          <a:ln>
                            <a:noFill/>
                          </a:ln>
                          <a:solidFill>
                            <a:srgbClr val="0066FF"/>
                          </a:solidFill>
                          <a:effectLst/>
                          <a:latin typeface="Arial Narrow" pitchFamily="34" charset="0"/>
                        </a:rPr>
                        <a:t>2 </a:t>
                      </a:r>
                      <a:r>
                        <a:rPr kumimoji="0" lang="en-US" sz="2800" b="0" i="0" u="none" strike="noStrike" cap="none" normalizeH="0" baseline="0" smtClean="0">
                          <a:ln>
                            <a:noFill/>
                          </a:ln>
                          <a:solidFill>
                            <a:srgbClr val="0066FF"/>
                          </a:solidFill>
                          <a:effectLst/>
                          <a:latin typeface="Arial Narrow" pitchFamily="34" charset="0"/>
                        </a:rPr>
                        <a:t>+ </a:t>
                      </a:r>
                      <a:r>
                        <a:rPr kumimoji="0" lang="en-US" sz="2800" b="0" i="0" u="none" strike="noStrike" cap="none" normalizeH="0" baseline="0" smtClean="0">
                          <a:ln>
                            <a:noFill/>
                          </a:ln>
                          <a:solidFill>
                            <a:srgbClr val="0066FF"/>
                          </a:solidFill>
                          <a:effectLst/>
                          <a:latin typeface="Arial Narrow" pitchFamily="34" charset="0"/>
                          <a:cs typeface="Times New Roman" pitchFamily="18" charset="0"/>
                        </a:rPr>
                        <a:t>N</a:t>
                      </a:r>
                      <a:r>
                        <a:rPr kumimoji="0" lang="en-US" sz="2800" b="0" i="0" u="none" strike="noStrike" cap="none" normalizeH="0" baseline="-25000" smtClean="0">
                          <a:ln>
                            <a:noFill/>
                          </a:ln>
                          <a:solidFill>
                            <a:srgbClr val="0066FF"/>
                          </a:solidFill>
                          <a:effectLst/>
                          <a:latin typeface="Arial Narrow" pitchFamily="34" charset="0"/>
                          <a:cs typeface="Times New Roman" pitchFamily="18" charset="0"/>
                        </a:rPr>
                        <a:t>2</a:t>
                      </a:r>
                      <a:r>
                        <a:rPr kumimoji="0" lang="en-US" sz="2800" b="0" i="0" u="none" strike="noStrike" cap="none" normalizeH="0" baseline="0" smtClean="0">
                          <a:ln>
                            <a:noFill/>
                          </a:ln>
                          <a:solidFill>
                            <a:srgbClr val="0066FF"/>
                          </a:solidFill>
                          <a:effectLst/>
                          <a:latin typeface="Arial Narrow" pitchFamily="34" charset="0"/>
                          <a:cs typeface="Times New Roman" pitchFamily="18" charset="0"/>
                        </a:rPr>
                        <a:t>O</a:t>
                      </a:r>
                      <a:r>
                        <a:rPr kumimoji="0" lang="en-US" sz="2800" b="0" i="0" u="none" strike="noStrike" cap="none" normalizeH="0" baseline="-25000" smtClean="0">
                          <a:ln>
                            <a:noFill/>
                          </a:ln>
                          <a:solidFill>
                            <a:srgbClr val="0066FF"/>
                          </a:solidFill>
                          <a:effectLst/>
                          <a:latin typeface="Arial Narrow" pitchFamily="34" charset="0"/>
                          <a:cs typeface="Times New Roman" pitchFamily="18" charset="0"/>
                        </a:rPr>
                        <a:t>4</a:t>
                      </a:r>
                      <a:r>
                        <a:rPr kumimoji="0" lang="en-US" sz="2800" b="0" i="0" u="none" strike="noStrike" cap="none" normalizeH="0" baseline="0" smtClean="0">
                          <a:ln>
                            <a:noFill/>
                          </a:ln>
                          <a:solidFill>
                            <a:srgbClr val="0066FF"/>
                          </a:solidFill>
                          <a:effectLst/>
                          <a:latin typeface="Arial Narrow" pitchFamily="34" charset="0"/>
                          <a:cs typeface="Times New Roman" pitchFamily="18" charset="0"/>
                        </a:rPr>
                        <a:t> → 2 HNO</a:t>
                      </a:r>
                      <a:r>
                        <a:rPr kumimoji="0" lang="en-US" sz="2800" b="0" i="0" u="none" strike="noStrike" cap="none" normalizeH="0" baseline="-25000" smtClean="0">
                          <a:ln>
                            <a:noFill/>
                          </a:ln>
                          <a:solidFill>
                            <a:srgbClr val="0066FF"/>
                          </a:solidFill>
                          <a:effectLst/>
                          <a:latin typeface="Arial Narrow" pitchFamily="34" charset="0"/>
                          <a:cs typeface="Times New Roman" pitchFamily="18" charset="0"/>
                        </a:rPr>
                        <a:t>2</a:t>
                      </a:r>
                      <a:endParaRPr kumimoji="0" lang="en-US" sz="2800" b="0" i="0" u="none" strike="noStrike" cap="none" normalizeH="0" baseline="0" smtClean="0">
                        <a:ln>
                          <a:noFill/>
                        </a:ln>
                        <a:solidFill>
                          <a:srgbClr val="0066FF"/>
                        </a:solidFill>
                        <a:effectLst/>
                        <a:latin typeface="Arial Narrow" pitchFamily="34" charset="0"/>
                        <a:cs typeface="Times New Roman" pitchFamily="18" charset="0"/>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US" sz="2800" b="0" i="0" u="none" strike="noStrike" cap="none" normalizeH="0" baseline="0" smtClean="0">
                          <a:ln>
                            <a:noFill/>
                          </a:ln>
                          <a:solidFill>
                            <a:srgbClr val="0066FF"/>
                          </a:solidFill>
                          <a:effectLst/>
                          <a:latin typeface="Arial Narrow" pitchFamily="34" charset="0"/>
                        </a:rPr>
                        <a:t>FAST</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7890" name="Slide Number Placeholder 3"/>
          <p:cNvSpPr>
            <a:spLocks noGrp="1"/>
          </p:cNvSpPr>
          <p:nvPr>
            <p:ph type="sldNum" sz="quarter" idx="10"/>
          </p:nvPr>
        </p:nvSpPr>
        <p:spPr>
          <a:noFill/>
        </p:spPr>
        <p:txBody>
          <a:bodyPr/>
          <a:lstStyle/>
          <a:p>
            <a:fld id="{FA8214C1-9065-4DB3-9B26-C75DECBFDF74}" type="slidenum">
              <a:rPr lang="en-US" smtClean="0"/>
              <a:pPr/>
              <a:t>35</a:t>
            </a:fld>
            <a:endParaRPr lang="en-US" smtClean="0"/>
          </a:p>
        </p:txBody>
      </p:sp>
      <p:sp>
        <p:nvSpPr>
          <p:cNvPr id="20506" name="Rectangle 26"/>
          <p:cNvSpPr>
            <a:spLocks noChangeArrowheads="1"/>
          </p:cNvSpPr>
          <p:nvPr/>
        </p:nvSpPr>
        <p:spPr bwMode="auto">
          <a:xfrm>
            <a:off x="228600" y="4495800"/>
            <a:ext cx="8763000" cy="2062103"/>
          </a:xfrm>
          <a:prstGeom prst="rect">
            <a:avLst/>
          </a:prstGeom>
          <a:noFill/>
          <a:ln w="9525">
            <a:noFill/>
            <a:miter lim="800000"/>
            <a:headEnd/>
            <a:tailEnd/>
          </a:ln>
        </p:spPr>
        <p:txBody>
          <a:bodyPr>
            <a:spAutoFit/>
          </a:bodyPr>
          <a:lstStyle/>
          <a:p>
            <a:r>
              <a:rPr lang="en-US" sz="3200" dirty="0">
                <a:cs typeface="Times New Roman" pitchFamily="18" charset="0"/>
              </a:rPr>
              <a:t>If these steps represent the true mechanism, and Step 2 is the SLOW step (RDS), then:</a:t>
            </a:r>
            <a:br>
              <a:rPr lang="en-US" sz="3200" dirty="0">
                <a:cs typeface="Times New Roman" pitchFamily="18" charset="0"/>
              </a:rPr>
            </a:br>
            <a:endParaRPr lang="en-US" sz="3200" b="1" dirty="0">
              <a:cs typeface="Times New Roman" pitchFamily="18" charset="0"/>
            </a:endParaRPr>
          </a:p>
          <a:p>
            <a:r>
              <a:rPr lang="en-US" sz="3200" b="1" dirty="0">
                <a:cs typeface="Times New Roman" pitchFamily="18" charset="0"/>
              </a:rPr>
              <a:t>			Rate = k </a:t>
            </a:r>
            <a:r>
              <a:rPr lang="en-US" sz="3200" b="1" dirty="0">
                <a:solidFill>
                  <a:srgbClr val="FF0000"/>
                </a:solidFill>
                <a:cs typeface="Times New Roman" pitchFamily="18" charset="0"/>
              </a:rPr>
              <a:t>[O</a:t>
            </a:r>
            <a:r>
              <a:rPr lang="en-US" sz="3200" b="1" baseline="-25000" dirty="0">
                <a:solidFill>
                  <a:srgbClr val="FF0000"/>
                </a:solidFill>
                <a:cs typeface="Times New Roman" pitchFamily="18" charset="0"/>
              </a:rPr>
              <a:t>2</a:t>
            </a:r>
            <a:r>
              <a:rPr lang="en-US" sz="3200" b="1" dirty="0">
                <a:solidFill>
                  <a:srgbClr val="FF0000"/>
                </a:solidFill>
                <a:cs typeface="Times New Roman" pitchFamily="18" charset="0"/>
              </a:rPr>
              <a:t>]</a:t>
            </a:r>
            <a:r>
              <a:rPr lang="en-US" sz="3200" b="1" baseline="30000" dirty="0">
                <a:solidFill>
                  <a:srgbClr val="FF0000"/>
                </a:solidFill>
                <a:cs typeface="Times New Roman" pitchFamily="18" charset="0"/>
              </a:rPr>
              <a:t>1 </a:t>
            </a:r>
            <a:r>
              <a:rPr lang="en-US" sz="3200" b="1" dirty="0">
                <a:solidFill>
                  <a:srgbClr val="669900"/>
                </a:solidFill>
                <a:cs typeface="Times New Roman" pitchFamily="18" charset="0"/>
              </a:rPr>
              <a:t>[NO]</a:t>
            </a:r>
            <a:r>
              <a:rPr lang="en-US" sz="3200" b="1" baseline="30000" dirty="0">
                <a:solidFill>
                  <a:srgbClr val="669900"/>
                </a:solidFill>
                <a:cs typeface="Times New Roman" pitchFamily="18" charset="0"/>
              </a:rPr>
              <a:t>2</a:t>
            </a:r>
          </a:p>
        </p:txBody>
      </p:sp>
      <p:sp>
        <p:nvSpPr>
          <p:cNvPr id="20507" name="Text Box 27"/>
          <p:cNvSpPr txBox="1">
            <a:spLocks noChangeArrowheads="1"/>
          </p:cNvSpPr>
          <p:nvPr/>
        </p:nvSpPr>
        <p:spPr bwMode="auto">
          <a:xfrm>
            <a:off x="1117600" y="1765300"/>
            <a:ext cx="304800" cy="519113"/>
          </a:xfrm>
          <a:prstGeom prst="rect">
            <a:avLst/>
          </a:prstGeom>
          <a:noFill/>
          <a:ln w="9525">
            <a:noFill/>
            <a:miter lim="800000"/>
            <a:headEnd/>
            <a:tailEnd/>
          </a:ln>
        </p:spPr>
        <p:txBody>
          <a:bodyPr>
            <a:spAutoFit/>
          </a:bodyPr>
          <a:lstStyle/>
          <a:p>
            <a:pPr>
              <a:spcBef>
                <a:spcPct val="50000"/>
              </a:spcBef>
            </a:pPr>
            <a:r>
              <a:rPr lang="en-US" sz="2800">
                <a:solidFill>
                  <a:srgbClr val="FF0000"/>
                </a:solidFill>
              </a:rPr>
              <a:t>1</a:t>
            </a:r>
          </a:p>
        </p:txBody>
      </p:sp>
      <p:sp>
        <p:nvSpPr>
          <p:cNvPr id="20508" name="Line 28"/>
          <p:cNvSpPr>
            <a:spLocks noChangeShapeType="1"/>
          </p:cNvSpPr>
          <p:nvPr/>
        </p:nvSpPr>
        <p:spPr bwMode="auto">
          <a:xfrm flipH="1" flipV="1">
            <a:off x="1371600" y="2286000"/>
            <a:ext cx="3505200" cy="3733800"/>
          </a:xfrm>
          <a:prstGeom prst="line">
            <a:avLst/>
          </a:prstGeom>
          <a:noFill/>
          <a:ln w="9525">
            <a:solidFill>
              <a:srgbClr val="FF0000"/>
            </a:solidFill>
            <a:round/>
            <a:headEnd/>
            <a:tailEnd type="triangle" w="med" len="med"/>
          </a:ln>
        </p:spPr>
        <p:txBody>
          <a:bodyPr wrap="none"/>
          <a:lstStyle/>
          <a:p>
            <a:endParaRPr lang="en-US"/>
          </a:p>
        </p:txBody>
      </p:sp>
      <p:sp>
        <p:nvSpPr>
          <p:cNvPr id="20509" name="Text Box 29"/>
          <p:cNvSpPr txBox="1">
            <a:spLocks noChangeArrowheads="1"/>
          </p:cNvSpPr>
          <p:nvPr/>
        </p:nvSpPr>
        <p:spPr bwMode="auto">
          <a:xfrm>
            <a:off x="2057400" y="1766888"/>
            <a:ext cx="304800" cy="519112"/>
          </a:xfrm>
          <a:prstGeom prst="rect">
            <a:avLst/>
          </a:prstGeom>
          <a:noFill/>
          <a:ln w="9525">
            <a:noFill/>
            <a:miter lim="800000"/>
            <a:headEnd/>
            <a:tailEnd/>
          </a:ln>
        </p:spPr>
        <p:txBody>
          <a:bodyPr>
            <a:spAutoFit/>
          </a:bodyPr>
          <a:lstStyle/>
          <a:p>
            <a:pPr>
              <a:spcBef>
                <a:spcPct val="50000"/>
              </a:spcBef>
            </a:pPr>
            <a:r>
              <a:rPr lang="en-US" sz="2800">
                <a:solidFill>
                  <a:srgbClr val="669900"/>
                </a:solidFill>
              </a:rPr>
              <a:t>1</a:t>
            </a:r>
          </a:p>
        </p:txBody>
      </p:sp>
      <p:sp>
        <p:nvSpPr>
          <p:cNvPr id="20510" name="Line 30"/>
          <p:cNvSpPr>
            <a:spLocks noChangeShapeType="1"/>
          </p:cNvSpPr>
          <p:nvPr/>
        </p:nvSpPr>
        <p:spPr bwMode="auto">
          <a:xfrm flipH="1" flipV="1">
            <a:off x="2209800" y="2311400"/>
            <a:ext cx="3505200" cy="3733800"/>
          </a:xfrm>
          <a:prstGeom prst="line">
            <a:avLst/>
          </a:prstGeom>
          <a:noFill/>
          <a:ln w="9525">
            <a:solidFill>
              <a:srgbClr val="669900"/>
            </a:solidFill>
            <a:round/>
            <a:headEnd/>
            <a:tailEnd type="triangle" w="med" len="med"/>
          </a:ln>
        </p:spPr>
        <p:txBody>
          <a:bodyPr wrap="none"/>
          <a:lstStyle/>
          <a:p>
            <a:endParaRPr lang="en-US"/>
          </a:p>
        </p:txBody>
      </p:sp>
      <p:sp>
        <p:nvSpPr>
          <p:cNvPr id="20511" name="Text Box 31"/>
          <p:cNvSpPr txBox="1">
            <a:spLocks noChangeArrowheads="1"/>
          </p:cNvSpPr>
          <p:nvPr/>
        </p:nvSpPr>
        <p:spPr bwMode="auto">
          <a:xfrm>
            <a:off x="1117600" y="2603500"/>
            <a:ext cx="304800" cy="519113"/>
          </a:xfrm>
          <a:prstGeom prst="rect">
            <a:avLst/>
          </a:prstGeom>
          <a:noFill/>
          <a:ln w="9525">
            <a:noFill/>
            <a:miter lim="800000"/>
            <a:headEnd/>
            <a:tailEnd/>
          </a:ln>
        </p:spPr>
        <p:txBody>
          <a:bodyPr>
            <a:spAutoFit/>
          </a:bodyPr>
          <a:lstStyle/>
          <a:p>
            <a:pPr>
              <a:spcBef>
                <a:spcPct val="50000"/>
              </a:spcBef>
            </a:pPr>
            <a:r>
              <a:rPr lang="en-US" sz="2800">
                <a:solidFill>
                  <a:srgbClr val="669900"/>
                </a:solidFill>
              </a:rPr>
              <a:t>1</a:t>
            </a:r>
          </a:p>
        </p:txBody>
      </p:sp>
      <p:sp>
        <p:nvSpPr>
          <p:cNvPr id="20512" name="Line 32"/>
          <p:cNvSpPr>
            <a:spLocks noChangeShapeType="1"/>
          </p:cNvSpPr>
          <p:nvPr/>
        </p:nvSpPr>
        <p:spPr bwMode="auto">
          <a:xfrm flipH="1" flipV="1">
            <a:off x="1371600" y="3124200"/>
            <a:ext cx="4191000" cy="2895600"/>
          </a:xfrm>
          <a:prstGeom prst="line">
            <a:avLst/>
          </a:prstGeom>
          <a:noFill/>
          <a:ln w="9525">
            <a:solidFill>
              <a:srgbClr val="669900"/>
            </a:solidFill>
            <a:round/>
            <a:headEnd/>
            <a:tailEnd type="triangle" w="med" len="med"/>
          </a:ln>
        </p:spPr>
        <p:txBody>
          <a:bodyPr wrap="none"/>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0506">
                                            <p:txEl>
                                              <p:pRg st="0" end="0"/>
                                            </p:txEl>
                                          </p:spTgt>
                                        </p:tgtEl>
                                        <p:attrNameLst>
                                          <p:attrName>style.visibility</p:attrName>
                                        </p:attrNameLst>
                                      </p:cBhvr>
                                      <p:to>
                                        <p:strVal val="visible"/>
                                      </p:to>
                                    </p:set>
                                    <p:animEffect transition="in" filter="wipe(left)">
                                      <p:cBhvr>
                                        <p:cTn id="7" dur="500"/>
                                        <p:tgtEl>
                                          <p:spTgt spid="2050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0506">
                                            <p:txEl>
                                              <p:pRg st="1" end="1"/>
                                            </p:txEl>
                                          </p:spTgt>
                                        </p:tgtEl>
                                        <p:attrNameLst>
                                          <p:attrName>style.visibility</p:attrName>
                                        </p:attrNameLst>
                                      </p:cBhvr>
                                      <p:to>
                                        <p:strVal val="visible"/>
                                      </p:to>
                                    </p:set>
                                    <p:animEffect transition="in" filter="wipe(left)">
                                      <p:cBhvr>
                                        <p:cTn id="12" dur="500"/>
                                        <p:tgtEl>
                                          <p:spTgt spid="2050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2" fill="hold" grpId="0" nodeType="clickEffect">
                                  <p:stCondLst>
                                    <p:cond delay="0"/>
                                  </p:stCondLst>
                                  <p:childTnLst>
                                    <p:set>
                                      <p:cBhvr>
                                        <p:cTn id="16" dur="1" fill="hold">
                                          <p:stCondLst>
                                            <p:cond delay="0"/>
                                          </p:stCondLst>
                                        </p:cTn>
                                        <p:tgtEl>
                                          <p:spTgt spid="20508"/>
                                        </p:tgtEl>
                                        <p:attrNameLst>
                                          <p:attrName>style.visibility</p:attrName>
                                        </p:attrNameLst>
                                      </p:cBhvr>
                                      <p:to>
                                        <p:strVal val="visible"/>
                                      </p:to>
                                    </p:set>
                                    <p:animEffect transition="in" filter="wipe(right)">
                                      <p:cBhvr>
                                        <p:cTn id="17" dur="500"/>
                                        <p:tgtEl>
                                          <p:spTgt spid="20508"/>
                                        </p:tgtEl>
                                      </p:cBhvr>
                                    </p:animEffect>
                                  </p:childTnLst>
                                </p:cTn>
                              </p:par>
                            </p:childTnLst>
                          </p:cTn>
                        </p:par>
                        <p:par>
                          <p:cTn id="18" fill="hold">
                            <p:stCondLst>
                              <p:cond delay="500"/>
                            </p:stCondLst>
                            <p:childTnLst>
                              <p:par>
                                <p:cTn id="19" presetID="22" presetClass="entr" presetSubtype="2" fill="hold" grpId="0" nodeType="afterEffect">
                                  <p:stCondLst>
                                    <p:cond delay="0"/>
                                  </p:stCondLst>
                                  <p:childTnLst>
                                    <p:set>
                                      <p:cBhvr>
                                        <p:cTn id="20" dur="1" fill="hold">
                                          <p:stCondLst>
                                            <p:cond delay="0"/>
                                          </p:stCondLst>
                                        </p:cTn>
                                        <p:tgtEl>
                                          <p:spTgt spid="20507"/>
                                        </p:tgtEl>
                                        <p:attrNameLst>
                                          <p:attrName>style.visibility</p:attrName>
                                        </p:attrNameLst>
                                      </p:cBhvr>
                                      <p:to>
                                        <p:strVal val="visible"/>
                                      </p:to>
                                    </p:set>
                                    <p:animEffect transition="in" filter="wipe(right)">
                                      <p:cBhvr>
                                        <p:cTn id="21" dur="500"/>
                                        <p:tgtEl>
                                          <p:spTgt spid="20507"/>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2" fill="hold" grpId="0" nodeType="clickEffect">
                                  <p:stCondLst>
                                    <p:cond delay="0"/>
                                  </p:stCondLst>
                                  <p:childTnLst>
                                    <p:set>
                                      <p:cBhvr>
                                        <p:cTn id="25" dur="1" fill="hold">
                                          <p:stCondLst>
                                            <p:cond delay="0"/>
                                          </p:stCondLst>
                                        </p:cTn>
                                        <p:tgtEl>
                                          <p:spTgt spid="20510"/>
                                        </p:tgtEl>
                                        <p:attrNameLst>
                                          <p:attrName>style.visibility</p:attrName>
                                        </p:attrNameLst>
                                      </p:cBhvr>
                                      <p:to>
                                        <p:strVal val="visible"/>
                                      </p:to>
                                    </p:set>
                                    <p:animEffect transition="in" filter="wipe(right)">
                                      <p:cBhvr>
                                        <p:cTn id="26" dur="500"/>
                                        <p:tgtEl>
                                          <p:spTgt spid="20510"/>
                                        </p:tgtEl>
                                      </p:cBhvr>
                                    </p:animEffect>
                                  </p:childTnLst>
                                </p:cTn>
                              </p:par>
                            </p:childTnLst>
                          </p:cTn>
                        </p:par>
                        <p:par>
                          <p:cTn id="27" fill="hold">
                            <p:stCondLst>
                              <p:cond delay="500"/>
                            </p:stCondLst>
                            <p:childTnLst>
                              <p:par>
                                <p:cTn id="28" presetID="22" presetClass="entr" presetSubtype="2" fill="hold" grpId="0" nodeType="afterEffect">
                                  <p:stCondLst>
                                    <p:cond delay="0"/>
                                  </p:stCondLst>
                                  <p:childTnLst>
                                    <p:set>
                                      <p:cBhvr>
                                        <p:cTn id="29" dur="1" fill="hold">
                                          <p:stCondLst>
                                            <p:cond delay="0"/>
                                          </p:stCondLst>
                                        </p:cTn>
                                        <p:tgtEl>
                                          <p:spTgt spid="20509"/>
                                        </p:tgtEl>
                                        <p:attrNameLst>
                                          <p:attrName>style.visibility</p:attrName>
                                        </p:attrNameLst>
                                      </p:cBhvr>
                                      <p:to>
                                        <p:strVal val="visible"/>
                                      </p:to>
                                    </p:set>
                                    <p:animEffect transition="in" filter="wipe(right)">
                                      <p:cBhvr>
                                        <p:cTn id="30" dur="500"/>
                                        <p:tgtEl>
                                          <p:spTgt spid="20509"/>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2" fill="hold" grpId="0" nodeType="clickEffect">
                                  <p:stCondLst>
                                    <p:cond delay="0"/>
                                  </p:stCondLst>
                                  <p:childTnLst>
                                    <p:set>
                                      <p:cBhvr>
                                        <p:cTn id="34" dur="1" fill="hold">
                                          <p:stCondLst>
                                            <p:cond delay="0"/>
                                          </p:stCondLst>
                                        </p:cTn>
                                        <p:tgtEl>
                                          <p:spTgt spid="20512"/>
                                        </p:tgtEl>
                                        <p:attrNameLst>
                                          <p:attrName>style.visibility</p:attrName>
                                        </p:attrNameLst>
                                      </p:cBhvr>
                                      <p:to>
                                        <p:strVal val="visible"/>
                                      </p:to>
                                    </p:set>
                                    <p:animEffect transition="in" filter="wipe(right)">
                                      <p:cBhvr>
                                        <p:cTn id="35" dur="500"/>
                                        <p:tgtEl>
                                          <p:spTgt spid="20512"/>
                                        </p:tgtEl>
                                      </p:cBhvr>
                                    </p:animEffect>
                                  </p:childTnLst>
                                </p:cTn>
                              </p:par>
                            </p:childTnLst>
                          </p:cTn>
                        </p:par>
                        <p:par>
                          <p:cTn id="36" fill="hold">
                            <p:stCondLst>
                              <p:cond delay="500"/>
                            </p:stCondLst>
                            <p:childTnLst>
                              <p:par>
                                <p:cTn id="37" presetID="22" presetClass="entr" presetSubtype="2" fill="hold" grpId="0" nodeType="afterEffect">
                                  <p:stCondLst>
                                    <p:cond delay="0"/>
                                  </p:stCondLst>
                                  <p:childTnLst>
                                    <p:set>
                                      <p:cBhvr>
                                        <p:cTn id="38" dur="1" fill="hold">
                                          <p:stCondLst>
                                            <p:cond delay="0"/>
                                          </p:stCondLst>
                                        </p:cTn>
                                        <p:tgtEl>
                                          <p:spTgt spid="20511"/>
                                        </p:tgtEl>
                                        <p:attrNameLst>
                                          <p:attrName>style.visibility</p:attrName>
                                        </p:attrNameLst>
                                      </p:cBhvr>
                                      <p:to>
                                        <p:strVal val="visible"/>
                                      </p:to>
                                    </p:set>
                                    <p:animEffect transition="in" filter="wipe(right)">
                                      <p:cBhvr>
                                        <p:cTn id="39" dur="500"/>
                                        <p:tgtEl>
                                          <p:spTgt spid="205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6" grpId="0" build="p" autoUpdateAnimBg="0"/>
      <p:bldP spid="20507" grpId="0"/>
      <p:bldP spid="20508" grpId="0" animBg="1"/>
      <p:bldP spid="20509" grpId="0"/>
      <p:bldP spid="20510" grpId="0" animBg="1"/>
      <p:bldP spid="20511" grpId="0"/>
      <p:bldP spid="20512"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531" name="Group 27"/>
          <p:cNvGraphicFramePr>
            <a:graphicFrameLocks noGrp="1"/>
          </p:cNvGraphicFramePr>
          <p:nvPr>
            <p:ph type="tbl" idx="1"/>
          </p:nvPr>
        </p:nvGraphicFramePr>
        <p:xfrm>
          <a:off x="152400" y="152400"/>
          <a:ext cx="8763000" cy="3977640"/>
        </p:xfrm>
        <a:graphic>
          <a:graphicData uri="http://schemas.openxmlformats.org/drawingml/2006/table">
            <a:tbl>
              <a:tblPr/>
              <a:tblGrid>
                <a:gridCol w="4953000"/>
                <a:gridCol w="3810000"/>
              </a:tblGrid>
              <a:tr h="457200">
                <a:tc gridSpan="2">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US" sz="2800" b="0" i="1" u="none" strike="noStrike" cap="none" normalizeH="0" baseline="0" dirty="0" smtClean="0">
                          <a:ln>
                            <a:noFill/>
                          </a:ln>
                          <a:solidFill>
                            <a:schemeClr val="tx1"/>
                          </a:solidFill>
                          <a:effectLst/>
                          <a:latin typeface="Arial Narrow" pitchFamily="34" charset="0"/>
                          <a:cs typeface="Times New Roman" pitchFamily="18" charset="0"/>
                        </a:rPr>
                        <a:t>Figure 3: Example reaction:    O</a:t>
                      </a:r>
                      <a:r>
                        <a:rPr kumimoji="0" lang="en-US" sz="2800" b="0" i="1" u="none" strike="noStrike" cap="none" normalizeH="0" baseline="-25000" dirty="0" smtClean="0">
                          <a:ln>
                            <a:noFill/>
                          </a:ln>
                          <a:solidFill>
                            <a:schemeClr val="tx1"/>
                          </a:solidFill>
                          <a:effectLst/>
                          <a:latin typeface="Arial Narrow" pitchFamily="34" charset="0"/>
                          <a:cs typeface="Times New Roman" pitchFamily="18" charset="0"/>
                        </a:rPr>
                        <a:t>2</a:t>
                      </a:r>
                      <a:r>
                        <a:rPr kumimoji="0" lang="en-US" sz="2800" b="0" i="1" u="none" strike="noStrike" cap="none" normalizeH="0" baseline="0" dirty="0" smtClean="0">
                          <a:ln>
                            <a:noFill/>
                          </a:ln>
                          <a:solidFill>
                            <a:schemeClr val="tx1"/>
                          </a:solidFill>
                          <a:effectLst/>
                          <a:latin typeface="Arial Narrow" pitchFamily="34" charset="0"/>
                          <a:cs typeface="Times New Roman" pitchFamily="18" charset="0"/>
                        </a:rPr>
                        <a:t> + 2 NO + H</a:t>
                      </a:r>
                      <a:r>
                        <a:rPr kumimoji="0" lang="en-US" sz="2800" b="0" i="1" u="none" strike="noStrike" cap="none" normalizeH="0" baseline="-25000" dirty="0" smtClean="0">
                          <a:ln>
                            <a:noFill/>
                          </a:ln>
                          <a:solidFill>
                            <a:schemeClr val="tx1"/>
                          </a:solidFill>
                          <a:effectLst/>
                          <a:latin typeface="Arial Narrow" pitchFamily="34" charset="0"/>
                          <a:cs typeface="Times New Roman" pitchFamily="18" charset="0"/>
                        </a:rPr>
                        <a:t>2 </a:t>
                      </a:r>
                      <a:r>
                        <a:rPr kumimoji="0" lang="en-US" sz="2800" b="0" i="1" u="none" strike="noStrike" cap="none" normalizeH="0" baseline="0" dirty="0" smtClean="0">
                          <a:ln>
                            <a:noFill/>
                          </a:ln>
                          <a:solidFill>
                            <a:schemeClr val="tx1"/>
                          </a:solidFill>
                          <a:effectLst/>
                          <a:latin typeface="Arial Narrow" pitchFamily="34" charset="0"/>
                          <a:cs typeface="Times New Roman" pitchFamily="18" charset="0"/>
                        </a:rPr>
                        <a:t>→ 2 HNO</a:t>
                      </a:r>
                      <a:r>
                        <a:rPr kumimoji="0" lang="en-US" sz="2800" b="0" i="1" u="none" strike="noStrike" cap="none" normalizeH="0" baseline="-25000" dirty="0" smtClean="0">
                          <a:ln>
                            <a:noFill/>
                          </a:ln>
                          <a:solidFill>
                            <a:schemeClr val="tx1"/>
                          </a:solidFill>
                          <a:effectLst/>
                          <a:latin typeface="Arial Narrow" pitchFamily="34" charset="0"/>
                          <a:cs typeface="Times New Roman" pitchFamily="18" charset="0"/>
                        </a:rPr>
                        <a:t>2</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r>
              <a:tr h="473075">
                <a:tc>
                  <a:txBody>
                    <a:bodyPr/>
                    <a:lstStyle/>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US" sz="2800" b="1" i="0" u="none" strike="noStrike" cap="none" normalizeH="0" baseline="0" dirty="0" smtClean="0">
                          <a:ln>
                            <a:noFill/>
                          </a:ln>
                          <a:solidFill>
                            <a:schemeClr val="tx1"/>
                          </a:solidFill>
                          <a:effectLst/>
                          <a:latin typeface="Arial Narrow" pitchFamily="34" charset="0"/>
                          <a:cs typeface="Times New Roman" pitchFamily="18" charset="0"/>
                        </a:rPr>
                        <a:t>Proposed mechanism</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US" sz="2800" b="1" i="0" u="none" strike="noStrike" cap="none" normalizeH="0" baseline="0" dirty="0" smtClean="0">
                          <a:ln>
                            <a:noFill/>
                          </a:ln>
                          <a:solidFill>
                            <a:schemeClr val="tx1"/>
                          </a:solidFill>
                          <a:effectLst/>
                          <a:latin typeface="Arial Narrow" pitchFamily="34" charset="0"/>
                          <a:cs typeface="Times New Roman" pitchFamily="18" charset="0"/>
                        </a:rPr>
                        <a:t>Rate-Determining Step Possibility #3</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38200">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US" sz="2800" b="0" i="0" u="none" strike="noStrike" cap="none" normalizeH="0" baseline="0" smtClean="0">
                          <a:ln>
                            <a:noFill/>
                          </a:ln>
                          <a:solidFill>
                            <a:srgbClr val="0066FF"/>
                          </a:solidFill>
                          <a:effectLst/>
                          <a:latin typeface="Arial Narrow" pitchFamily="34" charset="0"/>
                          <a:cs typeface="Times New Roman" pitchFamily="18" charset="0"/>
                        </a:rPr>
                        <a:t>Step 1:   O</a:t>
                      </a:r>
                      <a:r>
                        <a:rPr kumimoji="0" lang="en-US" sz="2800" b="0" i="0" u="none" strike="noStrike" cap="none" normalizeH="0" baseline="-25000" smtClean="0">
                          <a:ln>
                            <a:noFill/>
                          </a:ln>
                          <a:solidFill>
                            <a:srgbClr val="0066FF"/>
                          </a:solidFill>
                          <a:effectLst/>
                          <a:latin typeface="Arial Narrow" pitchFamily="34" charset="0"/>
                          <a:cs typeface="Times New Roman" pitchFamily="18" charset="0"/>
                        </a:rPr>
                        <a:t>2</a:t>
                      </a:r>
                      <a:r>
                        <a:rPr kumimoji="0" lang="en-US" sz="2800" b="0" i="0" u="none" strike="noStrike" cap="none" normalizeH="0" baseline="0" smtClean="0">
                          <a:ln>
                            <a:noFill/>
                          </a:ln>
                          <a:solidFill>
                            <a:srgbClr val="0066FF"/>
                          </a:solidFill>
                          <a:effectLst/>
                          <a:latin typeface="Arial Narrow" pitchFamily="34" charset="0"/>
                          <a:cs typeface="Times New Roman" pitchFamily="18" charset="0"/>
                        </a:rPr>
                        <a:t> +    NO → NO</a:t>
                      </a:r>
                      <a:r>
                        <a:rPr kumimoji="0" lang="en-US" sz="2800" b="0" i="0" u="none" strike="noStrike" cap="none" normalizeH="0" baseline="-25000" smtClean="0">
                          <a:ln>
                            <a:noFill/>
                          </a:ln>
                          <a:solidFill>
                            <a:srgbClr val="0066FF"/>
                          </a:solidFill>
                          <a:effectLst/>
                          <a:latin typeface="Arial Narrow" pitchFamily="34" charset="0"/>
                          <a:cs typeface="Times New Roman" pitchFamily="18" charset="0"/>
                        </a:rPr>
                        <a:t>3</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US" sz="2800" b="0" i="0" u="none" strike="noStrike" cap="none" normalizeH="0" baseline="0" smtClean="0">
                          <a:ln>
                            <a:noFill/>
                          </a:ln>
                          <a:solidFill>
                            <a:srgbClr val="0066FF"/>
                          </a:solidFill>
                          <a:effectLst/>
                          <a:latin typeface="Arial Narrow" pitchFamily="34" charset="0"/>
                        </a:rPr>
                        <a:t>FAST</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38200">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US" sz="2800" b="0" i="0" u="none" strike="noStrike" cap="none" normalizeH="0" baseline="0" smtClean="0">
                          <a:ln>
                            <a:noFill/>
                          </a:ln>
                          <a:solidFill>
                            <a:srgbClr val="0066FF"/>
                          </a:solidFill>
                          <a:effectLst/>
                          <a:latin typeface="Arial Narrow" pitchFamily="34" charset="0"/>
                        </a:rPr>
                        <a:t>Step 2:   </a:t>
                      </a:r>
                      <a:r>
                        <a:rPr kumimoji="0" lang="en-US" sz="2800" b="0" i="0" u="none" strike="noStrike" cap="none" normalizeH="0" baseline="0" smtClean="0">
                          <a:ln>
                            <a:noFill/>
                          </a:ln>
                          <a:solidFill>
                            <a:srgbClr val="0066FF"/>
                          </a:solidFill>
                          <a:effectLst/>
                          <a:latin typeface="Arial Narrow" pitchFamily="34" charset="0"/>
                          <a:cs typeface="Times New Roman" pitchFamily="18" charset="0"/>
                        </a:rPr>
                        <a:t>NO +  NO</a:t>
                      </a:r>
                      <a:r>
                        <a:rPr kumimoji="0" lang="en-US" sz="2800" b="0" i="0" u="none" strike="noStrike" cap="none" normalizeH="0" baseline="-25000" smtClean="0">
                          <a:ln>
                            <a:noFill/>
                          </a:ln>
                          <a:solidFill>
                            <a:srgbClr val="0066FF"/>
                          </a:solidFill>
                          <a:effectLst/>
                          <a:latin typeface="Arial Narrow" pitchFamily="34" charset="0"/>
                          <a:cs typeface="Times New Roman" pitchFamily="18" charset="0"/>
                        </a:rPr>
                        <a:t>3</a:t>
                      </a:r>
                      <a:r>
                        <a:rPr kumimoji="0" lang="en-US" sz="2800" b="0" i="0" u="none" strike="noStrike" cap="none" normalizeH="0" baseline="0" smtClean="0">
                          <a:ln>
                            <a:noFill/>
                          </a:ln>
                          <a:solidFill>
                            <a:srgbClr val="0066FF"/>
                          </a:solidFill>
                          <a:effectLst/>
                          <a:latin typeface="Arial Narrow" pitchFamily="34" charset="0"/>
                          <a:cs typeface="Times New Roman" pitchFamily="18" charset="0"/>
                        </a:rPr>
                        <a:t>  → N</a:t>
                      </a:r>
                      <a:r>
                        <a:rPr kumimoji="0" lang="en-US" sz="2800" b="0" i="0" u="none" strike="noStrike" cap="none" normalizeH="0" baseline="-25000" smtClean="0">
                          <a:ln>
                            <a:noFill/>
                          </a:ln>
                          <a:solidFill>
                            <a:srgbClr val="0066FF"/>
                          </a:solidFill>
                          <a:effectLst/>
                          <a:latin typeface="Arial Narrow" pitchFamily="34" charset="0"/>
                          <a:cs typeface="Times New Roman" pitchFamily="18" charset="0"/>
                        </a:rPr>
                        <a:t>2</a:t>
                      </a:r>
                      <a:r>
                        <a:rPr kumimoji="0" lang="en-US" sz="2800" b="0" i="0" u="none" strike="noStrike" cap="none" normalizeH="0" baseline="0" smtClean="0">
                          <a:ln>
                            <a:noFill/>
                          </a:ln>
                          <a:solidFill>
                            <a:srgbClr val="0066FF"/>
                          </a:solidFill>
                          <a:effectLst/>
                          <a:latin typeface="Arial Narrow" pitchFamily="34" charset="0"/>
                          <a:cs typeface="Times New Roman" pitchFamily="18" charset="0"/>
                        </a:rPr>
                        <a:t>O</a:t>
                      </a:r>
                      <a:r>
                        <a:rPr kumimoji="0" lang="en-US" sz="2800" b="0" i="0" u="none" strike="noStrike" cap="none" normalizeH="0" baseline="-25000" smtClean="0">
                          <a:ln>
                            <a:noFill/>
                          </a:ln>
                          <a:solidFill>
                            <a:srgbClr val="0066FF"/>
                          </a:solidFill>
                          <a:effectLst/>
                          <a:latin typeface="Arial Narrow" pitchFamily="34" charset="0"/>
                          <a:cs typeface="Times New Roman" pitchFamily="18" charset="0"/>
                        </a:rPr>
                        <a:t>4</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US" sz="2800" b="0" i="0" u="none" strike="noStrike" cap="none" normalizeH="0" baseline="0" smtClean="0">
                          <a:ln>
                            <a:noFill/>
                          </a:ln>
                          <a:solidFill>
                            <a:srgbClr val="0066FF"/>
                          </a:solidFill>
                          <a:effectLst/>
                          <a:latin typeface="Arial Narrow" pitchFamily="34" charset="0"/>
                        </a:rPr>
                        <a:t>FAST</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38200">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US" sz="2800" b="0" i="0" u="none" strike="noStrike" cap="none" normalizeH="0" baseline="0" dirty="0" smtClean="0">
                          <a:ln>
                            <a:noFill/>
                          </a:ln>
                          <a:solidFill>
                            <a:srgbClr val="0066FF"/>
                          </a:solidFill>
                          <a:effectLst/>
                          <a:latin typeface="Arial Narrow" pitchFamily="34" charset="0"/>
                        </a:rPr>
                        <a:t>Step 3:   H</a:t>
                      </a:r>
                      <a:r>
                        <a:rPr kumimoji="0" lang="en-US" sz="2800" b="0" i="0" u="none" strike="noStrike" cap="none" normalizeH="0" baseline="-25000" dirty="0" smtClean="0">
                          <a:ln>
                            <a:noFill/>
                          </a:ln>
                          <a:solidFill>
                            <a:srgbClr val="0066FF"/>
                          </a:solidFill>
                          <a:effectLst/>
                          <a:latin typeface="Arial Narrow" pitchFamily="34" charset="0"/>
                        </a:rPr>
                        <a:t>2 </a:t>
                      </a:r>
                      <a:r>
                        <a:rPr kumimoji="0" lang="en-US" sz="2800" b="0" i="0" u="none" strike="noStrike" cap="none" normalizeH="0" baseline="0" dirty="0" smtClean="0">
                          <a:ln>
                            <a:noFill/>
                          </a:ln>
                          <a:solidFill>
                            <a:srgbClr val="0066FF"/>
                          </a:solidFill>
                          <a:effectLst/>
                          <a:latin typeface="Arial Narrow" pitchFamily="34" charset="0"/>
                        </a:rPr>
                        <a:t>+ </a:t>
                      </a:r>
                      <a:r>
                        <a:rPr kumimoji="0" lang="en-US" sz="2800" b="0" i="0" u="none" strike="noStrike" cap="none" normalizeH="0" baseline="0" dirty="0" smtClean="0">
                          <a:ln>
                            <a:noFill/>
                          </a:ln>
                          <a:solidFill>
                            <a:srgbClr val="0066FF"/>
                          </a:solidFill>
                          <a:effectLst/>
                          <a:latin typeface="Arial Narrow" pitchFamily="34" charset="0"/>
                          <a:cs typeface="Times New Roman" pitchFamily="18" charset="0"/>
                        </a:rPr>
                        <a:t>N</a:t>
                      </a:r>
                      <a:r>
                        <a:rPr kumimoji="0" lang="en-US" sz="2800" b="0" i="0" u="none" strike="noStrike" cap="none" normalizeH="0" baseline="-25000" dirty="0" smtClean="0">
                          <a:ln>
                            <a:noFill/>
                          </a:ln>
                          <a:solidFill>
                            <a:srgbClr val="0066FF"/>
                          </a:solidFill>
                          <a:effectLst/>
                          <a:latin typeface="Arial Narrow" pitchFamily="34" charset="0"/>
                          <a:cs typeface="Times New Roman" pitchFamily="18" charset="0"/>
                        </a:rPr>
                        <a:t>2</a:t>
                      </a:r>
                      <a:r>
                        <a:rPr kumimoji="0" lang="en-US" sz="2800" b="0" i="0" u="none" strike="noStrike" cap="none" normalizeH="0" baseline="0" dirty="0" smtClean="0">
                          <a:ln>
                            <a:noFill/>
                          </a:ln>
                          <a:solidFill>
                            <a:srgbClr val="0066FF"/>
                          </a:solidFill>
                          <a:effectLst/>
                          <a:latin typeface="Arial Narrow" pitchFamily="34" charset="0"/>
                          <a:cs typeface="Times New Roman" pitchFamily="18" charset="0"/>
                        </a:rPr>
                        <a:t>O</a:t>
                      </a:r>
                      <a:r>
                        <a:rPr kumimoji="0" lang="en-US" sz="2800" b="0" i="0" u="none" strike="noStrike" cap="none" normalizeH="0" baseline="-25000" dirty="0" smtClean="0">
                          <a:ln>
                            <a:noFill/>
                          </a:ln>
                          <a:solidFill>
                            <a:srgbClr val="0066FF"/>
                          </a:solidFill>
                          <a:effectLst/>
                          <a:latin typeface="Arial Narrow" pitchFamily="34" charset="0"/>
                          <a:cs typeface="Times New Roman" pitchFamily="18" charset="0"/>
                        </a:rPr>
                        <a:t>4</a:t>
                      </a:r>
                      <a:r>
                        <a:rPr kumimoji="0" lang="en-US" sz="2800" b="0" i="0" u="none" strike="noStrike" cap="none" normalizeH="0" baseline="0" dirty="0" smtClean="0">
                          <a:ln>
                            <a:noFill/>
                          </a:ln>
                          <a:solidFill>
                            <a:srgbClr val="0066FF"/>
                          </a:solidFill>
                          <a:effectLst/>
                          <a:latin typeface="Arial Narrow" pitchFamily="34" charset="0"/>
                          <a:cs typeface="Times New Roman" pitchFamily="18" charset="0"/>
                        </a:rPr>
                        <a:t> → 2 HNO</a:t>
                      </a:r>
                      <a:r>
                        <a:rPr kumimoji="0" lang="en-US" sz="2800" b="0" i="0" u="none" strike="noStrike" cap="none" normalizeH="0" baseline="-25000" dirty="0" smtClean="0">
                          <a:ln>
                            <a:noFill/>
                          </a:ln>
                          <a:solidFill>
                            <a:srgbClr val="0066FF"/>
                          </a:solidFill>
                          <a:effectLst/>
                          <a:latin typeface="Arial Narrow" pitchFamily="34" charset="0"/>
                          <a:cs typeface="Times New Roman" pitchFamily="18" charset="0"/>
                        </a:rPr>
                        <a:t>2</a:t>
                      </a:r>
                      <a:endParaRPr kumimoji="0" lang="en-US" sz="2800" b="0" i="0" u="none" strike="noStrike" cap="none" normalizeH="0" baseline="0" dirty="0" smtClean="0">
                        <a:ln>
                          <a:noFill/>
                        </a:ln>
                        <a:solidFill>
                          <a:srgbClr val="0066FF"/>
                        </a:solidFill>
                        <a:effectLst/>
                        <a:latin typeface="Arial Narrow" pitchFamily="34" charset="0"/>
                        <a:cs typeface="Times New Roman" pitchFamily="18" charset="0"/>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US" sz="2800" b="0" i="0" u="none" strike="noStrike" cap="none" normalizeH="0" baseline="0" smtClean="0">
                          <a:ln>
                            <a:noFill/>
                          </a:ln>
                          <a:solidFill>
                            <a:srgbClr val="0066FF"/>
                          </a:solidFill>
                          <a:effectLst/>
                          <a:latin typeface="Arial Narrow" pitchFamily="34" charset="0"/>
                        </a:rPr>
                        <a:t>SLOW</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8914" name="Slide Number Placeholder 3"/>
          <p:cNvSpPr>
            <a:spLocks noGrp="1"/>
          </p:cNvSpPr>
          <p:nvPr>
            <p:ph type="sldNum" sz="quarter" idx="10"/>
          </p:nvPr>
        </p:nvSpPr>
        <p:spPr>
          <a:noFill/>
        </p:spPr>
        <p:txBody>
          <a:bodyPr/>
          <a:lstStyle/>
          <a:p>
            <a:fld id="{DED72398-3A94-4E01-937B-FB24004184B9}" type="slidenum">
              <a:rPr lang="en-US" smtClean="0"/>
              <a:pPr/>
              <a:t>36</a:t>
            </a:fld>
            <a:endParaRPr lang="en-US" smtClean="0"/>
          </a:p>
        </p:txBody>
      </p:sp>
      <p:sp>
        <p:nvSpPr>
          <p:cNvPr id="21532" name="Rectangle 28"/>
          <p:cNvSpPr>
            <a:spLocks noChangeArrowheads="1"/>
          </p:cNvSpPr>
          <p:nvPr/>
        </p:nvSpPr>
        <p:spPr bwMode="auto">
          <a:xfrm>
            <a:off x="228600" y="4495800"/>
            <a:ext cx="8763000" cy="2062103"/>
          </a:xfrm>
          <a:prstGeom prst="rect">
            <a:avLst/>
          </a:prstGeom>
          <a:noFill/>
          <a:ln w="9525">
            <a:noFill/>
            <a:miter lim="800000"/>
            <a:headEnd/>
            <a:tailEnd/>
          </a:ln>
        </p:spPr>
        <p:txBody>
          <a:bodyPr>
            <a:spAutoFit/>
          </a:bodyPr>
          <a:lstStyle/>
          <a:p>
            <a:r>
              <a:rPr lang="en-US" sz="3200" dirty="0">
                <a:cs typeface="Times New Roman" pitchFamily="18" charset="0"/>
              </a:rPr>
              <a:t>If these steps represent the true mechanism, and Step 3 is the SLOW step (RDS), then:</a:t>
            </a:r>
            <a:br>
              <a:rPr lang="en-US" sz="3200" dirty="0">
                <a:cs typeface="Times New Roman" pitchFamily="18" charset="0"/>
              </a:rPr>
            </a:br>
            <a:endParaRPr lang="en-US" sz="3200" b="1" dirty="0">
              <a:cs typeface="Times New Roman" pitchFamily="18" charset="0"/>
            </a:endParaRPr>
          </a:p>
          <a:p>
            <a:r>
              <a:rPr lang="en-US" sz="3200" b="1" dirty="0">
                <a:cs typeface="Times New Roman" pitchFamily="18" charset="0"/>
              </a:rPr>
              <a:t>			Rate = k </a:t>
            </a:r>
            <a:r>
              <a:rPr lang="en-US" sz="3200" b="1" dirty="0">
                <a:solidFill>
                  <a:srgbClr val="FF0000"/>
                </a:solidFill>
                <a:cs typeface="Times New Roman" pitchFamily="18" charset="0"/>
              </a:rPr>
              <a:t>[O</a:t>
            </a:r>
            <a:r>
              <a:rPr lang="en-US" sz="3200" b="1" baseline="-25000" dirty="0">
                <a:solidFill>
                  <a:srgbClr val="FF0000"/>
                </a:solidFill>
                <a:cs typeface="Times New Roman" pitchFamily="18" charset="0"/>
              </a:rPr>
              <a:t>2</a:t>
            </a:r>
            <a:r>
              <a:rPr lang="en-US" sz="3200" b="1" dirty="0">
                <a:solidFill>
                  <a:srgbClr val="FF0000"/>
                </a:solidFill>
                <a:cs typeface="Times New Roman" pitchFamily="18" charset="0"/>
              </a:rPr>
              <a:t>]</a:t>
            </a:r>
            <a:r>
              <a:rPr lang="en-US" sz="3200" b="1" baseline="30000" dirty="0">
                <a:solidFill>
                  <a:srgbClr val="FF0000"/>
                </a:solidFill>
                <a:cs typeface="Times New Roman" pitchFamily="18" charset="0"/>
              </a:rPr>
              <a:t>1 </a:t>
            </a:r>
            <a:r>
              <a:rPr lang="en-US" sz="3200" b="1" dirty="0">
                <a:solidFill>
                  <a:srgbClr val="669900"/>
                </a:solidFill>
                <a:cs typeface="Times New Roman" pitchFamily="18" charset="0"/>
              </a:rPr>
              <a:t>[NO]</a:t>
            </a:r>
            <a:r>
              <a:rPr lang="en-US" sz="3200" b="1" baseline="30000" dirty="0">
                <a:solidFill>
                  <a:srgbClr val="669900"/>
                </a:solidFill>
                <a:cs typeface="Times New Roman" pitchFamily="18" charset="0"/>
              </a:rPr>
              <a:t>2</a:t>
            </a:r>
            <a:r>
              <a:rPr lang="en-US" sz="3200" b="1" dirty="0">
                <a:solidFill>
                  <a:srgbClr val="669900"/>
                </a:solidFill>
                <a:cs typeface="Times New Roman" pitchFamily="18" charset="0"/>
              </a:rPr>
              <a:t> </a:t>
            </a:r>
            <a:r>
              <a:rPr lang="en-US" sz="3200" b="1" dirty="0">
                <a:solidFill>
                  <a:srgbClr val="FFFF00"/>
                </a:solidFill>
                <a:cs typeface="Times New Roman" pitchFamily="18" charset="0"/>
              </a:rPr>
              <a:t>[H</a:t>
            </a:r>
            <a:r>
              <a:rPr lang="en-US" sz="3200" b="1" baseline="-25000" dirty="0">
                <a:solidFill>
                  <a:srgbClr val="FFFF00"/>
                </a:solidFill>
                <a:cs typeface="Times New Roman" pitchFamily="18" charset="0"/>
              </a:rPr>
              <a:t>2</a:t>
            </a:r>
            <a:r>
              <a:rPr lang="en-US" sz="3200" b="1" dirty="0">
                <a:solidFill>
                  <a:srgbClr val="FFFF00"/>
                </a:solidFill>
                <a:cs typeface="Times New Roman" pitchFamily="18" charset="0"/>
              </a:rPr>
              <a:t>]</a:t>
            </a:r>
            <a:r>
              <a:rPr lang="en-US" sz="3200" b="1" baseline="30000" dirty="0">
                <a:solidFill>
                  <a:srgbClr val="FFFF00"/>
                </a:solidFill>
                <a:cs typeface="Times New Roman" pitchFamily="18" charset="0"/>
              </a:rPr>
              <a:t>1</a:t>
            </a:r>
            <a:endParaRPr lang="en-US" b="1" dirty="0">
              <a:solidFill>
                <a:srgbClr val="FFFF00"/>
              </a:solidFill>
            </a:endParaRPr>
          </a:p>
        </p:txBody>
      </p:sp>
      <p:sp>
        <p:nvSpPr>
          <p:cNvPr id="21533" name="Text Box 29"/>
          <p:cNvSpPr txBox="1">
            <a:spLocks noChangeArrowheads="1"/>
          </p:cNvSpPr>
          <p:nvPr/>
        </p:nvSpPr>
        <p:spPr bwMode="auto">
          <a:xfrm>
            <a:off x="1117600" y="1765300"/>
            <a:ext cx="304800" cy="519113"/>
          </a:xfrm>
          <a:prstGeom prst="rect">
            <a:avLst/>
          </a:prstGeom>
          <a:noFill/>
          <a:ln w="9525">
            <a:noFill/>
            <a:miter lim="800000"/>
            <a:headEnd/>
            <a:tailEnd/>
          </a:ln>
        </p:spPr>
        <p:txBody>
          <a:bodyPr>
            <a:spAutoFit/>
          </a:bodyPr>
          <a:lstStyle/>
          <a:p>
            <a:pPr>
              <a:spcBef>
                <a:spcPct val="50000"/>
              </a:spcBef>
            </a:pPr>
            <a:r>
              <a:rPr lang="en-US" sz="2800">
                <a:solidFill>
                  <a:srgbClr val="FF0000"/>
                </a:solidFill>
              </a:rPr>
              <a:t>1</a:t>
            </a:r>
          </a:p>
        </p:txBody>
      </p:sp>
      <p:sp>
        <p:nvSpPr>
          <p:cNvPr id="21534" name="Line 30"/>
          <p:cNvSpPr>
            <a:spLocks noChangeShapeType="1"/>
          </p:cNvSpPr>
          <p:nvPr/>
        </p:nvSpPr>
        <p:spPr bwMode="auto">
          <a:xfrm flipH="1" flipV="1">
            <a:off x="1371600" y="2286000"/>
            <a:ext cx="3505200" cy="3733800"/>
          </a:xfrm>
          <a:prstGeom prst="line">
            <a:avLst/>
          </a:prstGeom>
          <a:noFill/>
          <a:ln w="9525">
            <a:solidFill>
              <a:srgbClr val="FF0000"/>
            </a:solidFill>
            <a:round/>
            <a:headEnd/>
            <a:tailEnd type="triangle" w="med" len="med"/>
          </a:ln>
        </p:spPr>
        <p:txBody>
          <a:bodyPr wrap="none"/>
          <a:lstStyle/>
          <a:p>
            <a:endParaRPr lang="en-US"/>
          </a:p>
        </p:txBody>
      </p:sp>
      <p:sp>
        <p:nvSpPr>
          <p:cNvPr id="21535" name="Text Box 31"/>
          <p:cNvSpPr txBox="1">
            <a:spLocks noChangeArrowheads="1"/>
          </p:cNvSpPr>
          <p:nvPr/>
        </p:nvSpPr>
        <p:spPr bwMode="auto">
          <a:xfrm>
            <a:off x="2057400" y="1766888"/>
            <a:ext cx="304800" cy="519112"/>
          </a:xfrm>
          <a:prstGeom prst="rect">
            <a:avLst/>
          </a:prstGeom>
          <a:noFill/>
          <a:ln w="9525">
            <a:noFill/>
            <a:miter lim="800000"/>
            <a:headEnd/>
            <a:tailEnd/>
          </a:ln>
        </p:spPr>
        <p:txBody>
          <a:bodyPr>
            <a:spAutoFit/>
          </a:bodyPr>
          <a:lstStyle/>
          <a:p>
            <a:pPr>
              <a:spcBef>
                <a:spcPct val="50000"/>
              </a:spcBef>
            </a:pPr>
            <a:r>
              <a:rPr lang="en-US" sz="2800">
                <a:solidFill>
                  <a:srgbClr val="669900"/>
                </a:solidFill>
              </a:rPr>
              <a:t>1</a:t>
            </a:r>
          </a:p>
        </p:txBody>
      </p:sp>
      <p:sp>
        <p:nvSpPr>
          <p:cNvPr id="21536" name="Line 32"/>
          <p:cNvSpPr>
            <a:spLocks noChangeShapeType="1"/>
          </p:cNvSpPr>
          <p:nvPr/>
        </p:nvSpPr>
        <p:spPr bwMode="auto">
          <a:xfrm flipH="1" flipV="1">
            <a:off x="2209800" y="2311400"/>
            <a:ext cx="3505200" cy="3733800"/>
          </a:xfrm>
          <a:prstGeom prst="line">
            <a:avLst/>
          </a:prstGeom>
          <a:noFill/>
          <a:ln w="9525">
            <a:solidFill>
              <a:srgbClr val="669900"/>
            </a:solidFill>
            <a:round/>
            <a:headEnd/>
            <a:tailEnd type="triangle" w="med" len="med"/>
          </a:ln>
        </p:spPr>
        <p:txBody>
          <a:bodyPr wrap="none"/>
          <a:lstStyle/>
          <a:p>
            <a:endParaRPr lang="en-US"/>
          </a:p>
        </p:txBody>
      </p:sp>
      <p:sp>
        <p:nvSpPr>
          <p:cNvPr id="21537" name="Text Box 33"/>
          <p:cNvSpPr txBox="1">
            <a:spLocks noChangeArrowheads="1"/>
          </p:cNvSpPr>
          <p:nvPr/>
        </p:nvSpPr>
        <p:spPr bwMode="auto">
          <a:xfrm>
            <a:off x="1117600" y="2603500"/>
            <a:ext cx="304800" cy="519113"/>
          </a:xfrm>
          <a:prstGeom prst="rect">
            <a:avLst/>
          </a:prstGeom>
          <a:noFill/>
          <a:ln w="9525">
            <a:noFill/>
            <a:miter lim="800000"/>
            <a:headEnd/>
            <a:tailEnd/>
          </a:ln>
        </p:spPr>
        <p:txBody>
          <a:bodyPr>
            <a:spAutoFit/>
          </a:bodyPr>
          <a:lstStyle/>
          <a:p>
            <a:pPr>
              <a:spcBef>
                <a:spcPct val="50000"/>
              </a:spcBef>
            </a:pPr>
            <a:r>
              <a:rPr lang="en-US" sz="2800">
                <a:solidFill>
                  <a:srgbClr val="669900"/>
                </a:solidFill>
              </a:rPr>
              <a:t>1</a:t>
            </a:r>
          </a:p>
        </p:txBody>
      </p:sp>
      <p:sp>
        <p:nvSpPr>
          <p:cNvPr id="21538" name="Line 34"/>
          <p:cNvSpPr>
            <a:spLocks noChangeShapeType="1"/>
          </p:cNvSpPr>
          <p:nvPr/>
        </p:nvSpPr>
        <p:spPr bwMode="auto">
          <a:xfrm flipH="1" flipV="1">
            <a:off x="1371600" y="3124200"/>
            <a:ext cx="4191000" cy="2895600"/>
          </a:xfrm>
          <a:prstGeom prst="line">
            <a:avLst/>
          </a:prstGeom>
          <a:noFill/>
          <a:ln w="9525">
            <a:solidFill>
              <a:srgbClr val="669900"/>
            </a:solidFill>
            <a:round/>
            <a:headEnd/>
            <a:tailEnd type="triangle" w="med" len="med"/>
          </a:ln>
        </p:spPr>
        <p:txBody>
          <a:bodyPr wrap="none"/>
          <a:lstStyle/>
          <a:p>
            <a:endParaRPr lang="en-US"/>
          </a:p>
        </p:txBody>
      </p:sp>
      <p:sp>
        <p:nvSpPr>
          <p:cNvPr id="21539" name="Text Box 35"/>
          <p:cNvSpPr txBox="1">
            <a:spLocks noChangeArrowheads="1"/>
          </p:cNvSpPr>
          <p:nvPr/>
        </p:nvSpPr>
        <p:spPr bwMode="auto">
          <a:xfrm>
            <a:off x="1130300" y="3441700"/>
            <a:ext cx="304800" cy="519113"/>
          </a:xfrm>
          <a:prstGeom prst="rect">
            <a:avLst/>
          </a:prstGeom>
          <a:noFill/>
          <a:ln w="9525">
            <a:noFill/>
            <a:miter lim="800000"/>
            <a:headEnd/>
            <a:tailEnd/>
          </a:ln>
        </p:spPr>
        <p:txBody>
          <a:bodyPr>
            <a:spAutoFit/>
          </a:bodyPr>
          <a:lstStyle/>
          <a:p>
            <a:pPr>
              <a:spcBef>
                <a:spcPct val="50000"/>
              </a:spcBef>
            </a:pPr>
            <a:r>
              <a:rPr lang="en-US" sz="2800">
                <a:solidFill>
                  <a:srgbClr val="FFFF00"/>
                </a:solidFill>
              </a:rPr>
              <a:t>1</a:t>
            </a:r>
          </a:p>
        </p:txBody>
      </p:sp>
      <p:sp>
        <p:nvSpPr>
          <p:cNvPr id="21540" name="Line 36"/>
          <p:cNvSpPr>
            <a:spLocks noChangeShapeType="1"/>
          </p:cNvSpPr>
          <p:nvPr/>
        </p:nvSpPr>
        <p:spPr bwMode="auto">
          <a:xfrm flipH="1" flipV="1">
            <a:off x="1384300" y="3962400"/>
            <a:ext cx="4864100" cy="2057400"/>
          </a:xfrm>
          <a:prstGeom prst="line">
            <a:avLst/>
          </a:prstGeom>
          <a:noFill/>
          <a:ln w="9525">
            <a:solidFill>
              <a:srgbClr val="FFFF00"/>
            </a:solidFill>
            <a:round/>
            <a:headEnd/>
            <a:tailEnd type="triangle" w="med" len="med"/>
          </a:ln>
        </p:spPr>
        <p:txBody>
          <a:bodyPr wrap="none"/>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1532">
                                            <p:txEl>
                                              <p:pRg st="0" end="0"/>
                                            </p:txEl>
                                          </p:spTgt>
                                        </p:tgtEl>
                                        <p:attrNameLst>
                                          <p:attrName>style.visibility</p:attrName>
                                        </p:attrNameLst>
                                      </p:cBhvr>
                                      <p:to>
                                        <p:strVal val="visible"/>
                                      </p:to>
                                    </p:set>
                                    <p:animEffect transition="in" filter="wipe(left)">
                                      <p:cBhvr>
                                        <p:cTn id="7" dur="500"/>
                                        <p:tgtEl>
                                          <p:spTgt spid="2153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1532">
                                            <p:txEl>
                                              <p:pRg st="1" end="1"/>
                                            </p:txEl>
                                          </p:spTgt>
                                        </p:tgtEl>
                                        <p:attrNameLst>
                                          <p:attrName>style.visibility</p:attrName>
                                        </p:attrNameLst>
                                      </p:cBhvr>
                                      <p:to>
                                        <p:strVal val="visible"/>
                                      </p:to>
                                    </p:set>
                                    <p:animEffect transition="in" filter="wipe(left)">
                                      <p:cBhvr>
                                        <p:cTn id="12" dur="500"/>
                                        <p:tgtEl>
                                          <p:spTgt spid="2153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2" fill="hold" grpId="0" nodeType="clickEffect">
                                  <p:stCondLst>
                                    <p:cond delay="0"/>
                                  </p:stCondLst>
                                  <p:childTnLst>
                                    <p:set>
                                      <p:cBhvr>
                                        <p:cTn id="16" dur="1" fill="hold">
                                          <p:stCondLst>
                                            <p:cond delay="0"/>
                                          </p:stCondLst>
                                        </p:cTn>
                                        <p:tgtEl>
                                          <p:spTgt spid="21534"/>
                                        </p:tgtEl>
                                        <p:attrNameLst>
                                          <p:attrName>style.visibility</p:attrName>
                                        </p:attrNameLst>
                                      </p:cBhvr>
                                      <p:to>
                                        <p:strVal val="visible"/>
                                      </p:to>
                                    </p:set>
                                    <p:animEffect transition="in" filter="wipe(right)">
                                      <p:cBhvr>
                                        <p:cTn id="17" dur="500"/>
                                        <p:tgtEl>
                                          <p:spTgt spid="21534"/>
                                        </p:tgtEl>
                                      </p:cBhvr>
                                    </p:animEffect>
                                  </p:childTnLst>
                                </p:cTn>
                              </p:par>
                            </p:childTnLst>
                          </p:cTn>
                        </p:par>
                        <p:par>
                          <p:cTn id="18" fill="hold">
                            <p:stCondLst>
                              <p:cond delay="500"/>
                            </p:stCondLst>
                            <p:childTnLst>
                              <p:par>
                                <p:cTn id="19" presetID="22" presetClass="entr" presetSubtype="2" fill="hold" grpId="0" nodeType="afterEffect">
                                  <p:stCondLst>
                                    <p:cond delay="0"/>
                                  </p:stCondLst>
                                  <p:childTnLst>
                                    <p:set>
                                      <p:cBhvr>
                                        <p:cTn id="20" dur="1" fill="hold">
                                          <p:stCondLst>
                                            <p:cond delay="0"/>
                                          </p:stCondLst>
                                        </p:cTn>
                                        <p:tgtEl>
                                          <p:spTgt spid="21533"/>
                                        </p:tgtEl>
                                        <p:attrNameLst>
                                          <p:attrName>style.visibility</p:attrName>
                                        </p:attrNameLst>
                                      </p:cBhvr>
                                      <p:to>
                                        <p:strVal val="visible"/>
                                      </p:to>
                                    </p:set>
                                    <p:animEffect transition="in" filter="wipe(right)">
                                      <p:cBhvr>
                                        <p:cTn id="21" dur="500"/>
                                        <p:tgtEl>
                                          <p:spTgt spid="21533"/>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2" fill="hold" grpId="0" nodeType="clickEffect">
                                  <p:stCondLst>
                                    <p:cond delay="0"/>
                                  </p:stCondLst>
                                  <p:childTnLst>
                                    <p:set>
                                      <p:cBhvr>
                                        <p:cTn id="25" dur="1" fill="hold">
                                          <p:stCondLst>
                                            <p:cond delay="0"/>
                                          </p:stCondLst>
                                        </p:cTn>
                                        <p:tgtEl>
                                          <p:spTgt spid="21536"/>
                                        </p:tgtEl>
                                        <p:attrNameLst>
                                          <p:attrName>style.visibility</p:attrName>
                                        </p:attrNameLst>
                                      </p:cBhvr>
                                      <p:to>
                                        <p:strVal val="visible"/>
                                      </p:to>
                                    </p:set>
                                    <p:animEffect transition="in" filter="wipe(right)">
                                      <p:cBhvr>
                                        <p:cTn id="26" dur="500"/>
                                        <p:tgtEl>
                                          <p:spTgt spid="21536"/>
                                        </p:tgtEl>
                                      </p:cBhvr>
                                    </p:animEffect>
                                  </p:childTnLst>
                                </p:cTn>
                              </p:par>
                            </p:childTnLst>
                          </p:cTn>
                        </p:par>
                        <p:par>
                          <p:cTn id="27" fill="hold">
                            <p:stCondLst>
                              <p:cond delay="500"/>
                            </p:stCondLst>
                            <p:childTnLst>
                              <p:par>
                                <p:cTn id="28" presetID="22" presetClass="entr" presetSubtype="2" fill="hold" grpId="0" nodeType="afterEffect">
                                  <p:stCondLst>
                                    <p:cond delay="0"/>
                                  </p:stCondLst>
                                  <p:childTnLst>
                                    <p:set>
                                      <p:cBhvr>
                                        <p:cTn id="29" dur="1" fill="hold">
                                          <p:stCondLst>
                                            <p:cond delay="0"/>
                                          </p:stCondLst>
                                        </p:cTn>
                                        <p:tgtEl>
                                          <p:spTgt spid="21535"/>
                                        </p:tgtEl>
                                        <p:attrNameLst>
                                          <p:attrName>style.visibility</p:attrName>
                                        </p:attrNameLst>
                                      </p:cBhvr>
                                      <p:to>
                                        <p:strVal val="visible"/>
                                      </p:to>
                                    </p:set>
                                    <p:animEffect transition="in" filter="wipe(right)">
                                      <p:cBhvr>
                                        <p:cTn id="30" dur="500"/>
                                        <p:tgtEl>
                                          <p:spTgt spid="21535"/>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2" fill="hold" grpId="0" nodeType="clickEffect">
                                  <p:stCondLst>
                                    <p:cond delay="0"/>
                                  </p:stCondLst>
                                  <p:childTnLst>
                                    <p:set>
                                      <p:cBhvr>
                                        <p:cTn id="34" dur="1" fill="hold">
                                          <p:stCondLst>
                                            <p:cond delay="0"/>
                                          </p:stCondLst>
                                        </p:cTn>
                                        <p:tgtEl>
                                          <p:spTgt spid="21538"/>
                                        </p:tgtEl>
                                        <p:attrNameLst>
                                          <p:attrName>style.visibility</p:attrName>
                                        </p:attrNameLst>
                                      </p:cBhvr>
                                      <p:to>
                                        <p:strVal val="visible"/>
                                      </p:to>
                                    </p:set>
                                    <p:animEffect transition="in" filter="wipe(right)">
                                      <p:cBhvr>
                                        <p:cTn id="35" dur="500"/>
                                        <p:tgtEl>
                                          <p:spTgt spid="21538"/>
                                        </p:tgtEl>
                                      </p:cBhvr>
                                    </p:animEffect>
                                  </p:childTnLst>
                                </p:cTn>
                              </p:par>
                            </p:childTnLst>
                          </p:cTn>
                        </p:par>
                        <p:par>
                          <p:cTn id="36" fill="hold">
                            <p:stCondLst>
                              <p:cond delay="500"/>
                            </p:stCondLst>
                            <p:childTnLst>
                              <p:par>
                                <p:cTn id="37" presetID="22" presetClass="entr" presetSubtype="2" fill="hold" grpId="0" nodeType="afterEffect">
                                  <p:stCondLst>
                                    <p:cond delay="0"/>
                                  </p:stCondLst>
                                  <p:childTnLst>
                                    <p:set>
                                      <p:cBhvr>
                                        <p:cTn id="38" dur="1" fill="hold">
                                          <p:stCondLst>
                                            <p:cond delay="0"/>
                                          </p:stCondLst>
                                        </p:cTn>
                                        <p:tgtEl>
                                          <p:spTgt spid="21537"/>
                                        </p:tgtEl>
                                        <p:attrNameLst>
                                          <p:attrName>style.visibility</p:attrName>
                                        </p:attrNameLst>
                                      </p:cBhvr>
                                      <p:to>
                                        <p:strVal val="visible"/>
                                      </p:to>
                                    </p:set>
                                    <p:animEffect transition="in" filter="wipe(right)">
                                      <p:cBhvr>
                                        <p:cTn id="39" dur="500"/>
                                        <p:tgtEl>
                                          <p:spTgt spid="21537"/>
                                        </p:tgtEl>
                                      </p:cBhvr>
                                    </p:animEffect>
                                  </p:childTnLst>
                                </p:cTn>
                              </p:par>
                            </p:childTnLst>
                          </p:cTn>
                        </p:par>
                      </p:childTnLst>
                    </p:cTn>
                  </p:par>
                  <p:par>
                    <p:cTn id="40" fill="hold">
                      <p:stCondLst>
                        <p:cond delay="indefinite"/>
                      </p:stCondLst>
                      <p:childTnLst>
                        <p:par>
                          <p:cTn id="41" fill="hold">
                            <p:stCondLst>
                              <p:cond delay="0"/>
                            </p:stCondLst>
                            <p:childTnLst>
                              <p:par>
                                <p:cTn id="42" presetID="22" presetClass="entr" presetSubtype="2" fill="hold" grpId="0" nodeType="clickEffect">
                                  <p:stCondLst>
                                    <p:cond delay="0"/>
                                  </p:stCondLst>
                                  <p:childTnLst>
                                    <p:set>
                                      <p:cBhvr>
                                        <p:cTn id="43" dur="1" fill="hold">
                                          <p:stCondLst>
                                            <p:cond delay="0"/>
                                          </p:stCondLst>
                                        </p:cTn>
                                        <p:tgtEl>
                                          <p:spTgt spid="21540"/>
                                        </p:tgtEl>
                                        <p:attrNameLst>
                                          <p:attrName>style.visibility</p:attrName>
                                        </p:attrNameLst>
                                      </p:cBhvr>
                                      <p:to>
                                        <p:strVal val="visible"/>
                                      </p:to>
                                    </p:set>
                                    <p:animEffect transition="in" filter="wipe(right)">
                                      <p:cBhvr>
                                        <p:cTn id="44" dur="500"/>
                                        <p:tgtEl>
                                          <p:spTgt spid="21540"/>
                                        </p:tgtEl>
                                      </p:cBhvr>
                                    </p:animEffect>
                                  </p:childTnLst>
                                </p:cTn>
                              </p:par>
                            </p:childTnLst>
                          </p:cTn>
                        </p:par>
                        <p:par>
                          <p:cTn id="45" fill="hold">
                            <p:stCondLst>
                              <p:cond delay="500"/>
                            </p:stCondLst>
                            <p:childTnLst>
                              <p:par>
                                <p:cTn id="46" presetID="22" presetClass="entr" presetSubtype="2" fill="hold" grpId="0" nodeType="afterEffect">
                                  <p:stCondLst>
                                    <p:cond delay="0"/>
                                  </p:stCondLst>
                                  <p:childTnLst>
                                    <p:set>
                                      <p:cBhvr>
                                        <p:cTn id="47" dur="1" fill="hold">
                                          <p:stCondLst>
                                            <p:cond delay="0"/>
                                          </p:stCondLst>
                                        </p:cTn>
                                        <p:tgtEl>
                                          <p:spTgt spid="21539"/>
                                        </p:tgtEl>
                                        <p:attrNameLst>
                                          <p:attrName>style.visibility</p:attrName>
                                        </p:attrNameLst>
                                      </p:cBhvr>
                                      <p:to>
                                        <p:strVal val="visible"/>
                                      </p:to>
                                    </p:set>
                                    <p:animEffect transition="in" filter="wipe(right)">
                                      <p:cBhvr>
                                        <p:cTn id="48" dur="500"/>
                                        <p:tgtEl>
                                          <p:spTgt spid="215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32" grpId="0" build="p" autoUpdateAnimBg="0"/>
      <p:bldP spid="21533" grpId="0"/>
      <p:bldP spid="21534" grpId="0" animBg="1"/>
      <p:bldP spid="21535" grpId="0"/>
      <p:bldP spid="21536" grpId="0" animBg="1"/>
      <p:bldP spid="21537" grpId="0"/>
      <p:bldP spid="21538" grpId="0" animBg="1"/>
      <p:bldP spid="21539" grpId="0"/>
      <p:bldP spid="21540"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457200" y="0"/>
            <a:ext cx="8229600" cy="914400"/>
          </a:xfrm>
        </p:spPr>
        <p:txBody>
          <a:bodyPr>
            <a:normAutofit/>
          </a:bodyPr>
          <a:lstStyle/>
          <a:p>
            <a:pPr eaLnBrk="1" hangingPunct="1">
              <a:defRPr/>
            </a:pPr>
            <a:r>
              <a:rPr lang="en-US" dirty="0" smtClean="0"/>
              <a:t>14.6: Catalysts</a:t>
            </a:r>
          </a:p>
        </p:txBody>
      </p:sp>
      <p:sp>
        <p:nvSpPr>
          <p:cNvPr id="39940" name="Rectangle 3"/>
          <p:cNvSpPr>
            <a:spLocks noGrp="1" noChangeArrowheads="1"/>
          </p:cNvSpPr>
          <p:nvPr>
            <p:ph idx="1"/>
          </p:nvPr>
        </p:nvSpPr>
        <p:spPr>
          <a:xfrm>
            <a:off x="457200" y="914400"/>
            <a:ext cx="8229600" cy="5410200"/>
          </a:xfrm>
        </p:spPr>
        <p:txBody>
          <a:bodyPr/>
          <a:lstStyle/>
          <a:p>
            <a:pPr eaLnBrk="1" hangingPunct="1"/>
            <a:r>
              <a:rPr lang="en-US" b="1" dirty="0" smtClean="0"/>
              <a:t>Substance that changes the rate of a reaction without undergoing a permanent chemical change itself</a:t>
            </a:r>
          </a:p>
          <a:p>
            <a:pPr lvl="1" eaLnBrk="1" hangingPunct="1"/>
            <a:r>
              <a:rPr lang="en-US" sz="3200" dirty="0" smtClean="0"/>
              <a:t>Generally, lowers the activation energy</a:t>
            </a:r>
          </a:p>
          <a:p>
            <a:pPr lvl="1" eaLnBrk="1" hangingPunct="1"/>
            <a:r>
              <a:rPr lang="en-US" sz="3200" dirty="0" smtClean="0"/>
              <a:t>Typically works by adsorption, which brings reactant molecules close to each other</a:t>
            </a:r>
          </a:p>
        </p:txBody>
      </p:sp>
      <p:sp>
        <p:nvSpPr>
          <p:cNvPr id="39938" name="Slide Number Placeholder 3"/>
          <p:cNvSpPr>
            <a:spLocks noGrp="1"/>
          </p:cNvSpPr>
          <p:nvPr>
            <p:ph type="sldNum" sz="quarter" idx="12"/>
          </p:nvPr>
        </p:nvSpPr>
        <p:spPr>
          <a:noFill/>
        </p:spPr>
        <p:txBody>
          <a:bodyPr/>
          <a:lstStyle/>
          <a:p>
            <a:fld id="{C2377B6C-53F6-452E-BA97-3B7D114C436D}" type="slidenum">
              <a:rPr lang="en-US" smtClean="0"/>
              <a:pPr/>
              <a:t>37</a:t>
            </a:fld>
            <a:endParaRPr lang="en-US" smtClean="0"/>
          </a:p>
        </p:txBody>
      </p:sp>
      <p:sp>
        <p:nvSpPr>
          <p:cNvPr id="39941" name="Line 4"/>
          <p:cNvSpPr>
            <a:spLocks noChangeShapeType="1"/>
          </p:cNvSpPr>
          <p:nvPr/>
        </p:nvSpPr>
        <p:spPr bwMode="auto">
          <a:xfrm>
            <a:off x="2073275" y="4017963"/>
            <a:ext cx="1588" cy="2278062"/>
          </a:xfrm>
          <a:prstGeom prst="line">
            <a:avLst/>
          </a:prstGeom>
          <a:noFill/>
          <a:ln w="28575">
            <a:solidFill>
              <a:srgbClr val="000000"/>
            </a:solidFill>
            <a:round/>
            <a:headEnd/>
            <a:tailEnd/>
          </a:ln>
        </p:spPr>
        <p:txBody>
          <a:bodyPr/>
          <a:lstStyle/>
          <a:p>
            <a:endParaRPr lang="en-US"/>
          </a:p>
        </p:txBody>
      </p:sp>
      <p:sp>
        <p:nvSpPr>
          <p:cNvPr id="39942" name="Freeform 5"/>
          <p:cNvSpPr>
            <a:spLocks/>
          </p:cNvSpPr>
          <p:nvPr/>
        </p:nvSpPr>
        <p:spPr bwMode="auto">
          <a:xfrm>
            <a:off x="2073275" y="4038600"/>
            <a:ext cx="5089525" cy="1981200"/>
          </a:xfrm>
          <a:custGeom>
            <a:avLst/>
            <a:gdLst>
              <a:gd name="T0" fmla="*/ 0 w 3780"/>
              <a:gd name="T1" fmla="*/ 2147483647 h 1800"/>
              <a:gd name="T2" fmla="*/ 2147483647 w 3780"/>
              <a:gd name="T3" fmla="*/ 2147483647 h 1800"/>
              <a:gd name="T4" fmla="*/ 2147483647 w 3780"/>
              <a:gd name="T5" fmla="*/ 2147483647 h 1800"/>
              <a:gd name="T6" fmla="*/ 2147483647 w 3780"/>
              <a:gd name="T7" fmla="*/ 2147483647 h 1800"/>
              <a:gd name="T8" fmla="*/ 2147483647 w 3780"/>
              <a:gd name="T9" fmla="*/ 2147483647 h 1800"/>
              <a:gd name="T10" fmla="*/ 2147483647 w 3780"/>
              <a:gd name="T11" fmla="*/ 2147483647 h 1800"/>
              <a:gd name="T12" fmla="*/ 2147483647 w 3780"/>
              <a:gd name="T13" fmla="*/ 2147483647 h 1800"/>
              <a:gd name="T14" fmla="*/ 2147483647 w 3780"/>
              <a:gd name="T15" fmla="*/ 2147483647 h 1800"/>
              <a:gd name="T16" fmla="*/ 2147483647 w 3780"/>
              <a:gd name="T17" fmla="*/ 2147483647 h 1800"/>
              <a:gd name="T18" fmla="*/ 2147483647 w 3780"/>
              <a:gd name="T19" fmla="*/ 2147483647 h 1800"/>
              <a:gd name="T20" fmla="*/ 2147483647 w 3780"/>
              <a:gd name="T21" fmla="*/ 2147483647 h 180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3780"/>
              <a:gd name="T34" fmla="*/ 0 h 1800"/>
              <a:gd name="T35" fmla="*/ 3780 w 3780"/>
              <a:gd name="T36" fmla="*/ 1800 h 1800"/>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3780" h="1800">
                <a:moveTo>
                  <a:pt x="0" y="870"/>
                </a:moveTo>
                <a:cubicBezTo>
                  <a:pt x="180" y="870"/>
                  <a:pt x="360" y="870"/>
                  <a:pt x="540" y="870"/>
                </a:cubicBezTo>
                <a:cubicBezTo>
                  <a:pt x="720" y="870"/>
                  <a:pt x="960" y="900"/>
                  <a:pt x="1080" y="870"/>
                </a:cubicBezTo>
                <a:cubicBezTo>
                  <a:pt x="1200" y="840"/>
                  <a:pt x="1170" y="810"/>
                  <a:pt x="1260" y="690"/>
                </a:cubicBezTo>
                <a:cubicBezTo>
                  <a:pt x="1350" y="570"/>
                  <a:pt x="1500" y="240"/>
                  <a:pt x="1620" y="150"/>
                </a:cubicBezTo>
                <a:cubicBezTo>
                  <a:pt x="1740" y="60"/>
                  <a:pt x="1860" y="0"/>
                  <a:pt x="1980" y="150"/>
                </a:cubicBezTo>
                <a:cubicBezTo>
                  <a:pt x="2100" y="300"/>
                  <a:pt x="2250" y="810"/>
                  <a:pt x="2340" y="1050"/>
                </a:cubicBezTo>
                <a:cubicBezTo>
                  <a:pt x="2430" y="1290"/>
                  <a:pt x="2430" y="1470"/>
                  <a:pt x="2520" y="1590"/>
                </a:cubicBezTo>
                <a:cubicBezTo>
                  <a:pt x="2610" y="1710"/>
                  <a:pt x="2730" y="1740"/>
                  <a:pt x="2880" y="1770"/>
                </a:cubicBezTo>
                <a:cubicBezTo>
                  <a:pt x="3030" y="1800"/>
                  <a:pt x="3270" y="1770"/>
                  <a:pt x="3420" y="1770"/>
                </a:cubicBezTo>
                <a:cubicBezTo>
                  <a:pt x="3570" y="1770"/>
                  <a:pt x="3675" y="1770"/>
                  <a:pt x="3780" y="1770"/>
                </a:cubicBezTo>
              </a:path>
            </a:pathLst>
          </a:custGeom>
          <a:noFill/>
          <a:ln w="57150">
            <a:solidFill>
              <a:srgbClr val="000000"/>
            </a:solidFill>
            <a:round/>
            <a:headEnd/>
            <a:tailEnd/>
          </a:ln>
        </p:spPr>
        <p:txBody>
          <a:bodyPr/>
          <a:lstStyle/>
          <a:p>
            <a:endParaRPr lang="en-US"/>
          </a:p>
        </p:txBody>
      </p:sp>
      <p:sp>
        <p:nvSpPr>
          <p:cNvPr id="39943" name="Text Box 6"/>
          <p:cNvSpPr txBox="1">
            <a:spLocks noChangeArrowheads="1"/>
          </p:cNvSpPr>
          <p:nvPr/>
        </p:nvSpPr>
        <p:spPr bwMode="auto">
          <a:xfrm>
            <a:off x="1150938" y="4614863"/>
            <a:ext cx="1439862" cy="566737"/>
          </a:xfrm>
          <a:prstGeom prst="rect">
            <a:avLst/>
          </a:prstGeom>
          <a:noFill/>
          <a:ln w="9525">
            <a:noFill/>
            <a:miter lim="800000"/>
            <a:headEnd/>
            <a:tailEnd/>
          </a:ln>
        </p:spPr>
        <p:txBody>
          <a:bodyPr/>
          <a:lstStyle/>
          <a:p>
            <a:pPr eaLnBrk="0" hangingPunct="0"/>
            <a:r>
              <a:rPr lang="en-US" dirty="0">
                <a:solidFill>
                  <a:srgbClr val="FF0000"/>
                </a:solidFill>
              </a:rPr>
              <a:t>Energy</a:t>
            </a:r>
          </a:p>
        </p:txBody>
      </p:sp>
      <p:sp>
        <p:nvSpPr>
          <p:cNvPr id="39944" name="Text Box 7"/>
          <p:cNvSpPr txBox="1">
            <a:spLocks noChangeArrowheads="1"/>
          </p:cNvSpPr>
          <p:nvPr/>
        </p:nvSpPr>
        <p:spPr bwMode="auto">
          <a:xfrm>
            <a:off x="2286000" y="6248400"/>
            <a:ext cx="5257800" cy="457200"/>
          </a:xfrm>
          <a:prstGeom prst="rect">
            <a:avLst/>
          </a:prstGeom>
          <a:noFill/>
          <a:ln w="9525">
            <a:noFill/>
            <a:miter lim="800000"/>
            <a:headEnd/>
            <a:tailEnd/>
          </a:ln>
        </p:spPr>
        <p:txBody>
          <a:bodyPr/>
          <a:lstStyle/>
          <a:p>
            <a:pPr eaLnBrk="0" hangingPunct="0"/>
            <a:r>
              <a:rPr lang="en-US" dirty="0" err="1">
                <a:solidFill>
                  <a:srgbClr val="FF0000"/>
                </a:solidFill>
              </a:rPr>
              <a:t>Rxn</a:t>
            </a:r>
            <a:r>
              <a:rPr lang="en-US" dirty="0">
                <a:solidFill>
                  <a:srgbClr val="FF0000"/>
                </a:solidFill>
              </a:rPr>
              <a:t> coordinate</a:t>
            </a:r>
          </a:p>
        </p:txBody>
      </p:sp>
      <p:sp>
        <p:nvSpPr>
          <p:cNvPr id="39945" name="Line 11"/>
          <p:cNvSpPr>
            <a:spLocks noChangeShapeType="1"/>
          </p:cNvSpPr>
          <p:nvPr/>
        </p:nvSpPr>
        <p:spPr bwMode="auto">
          <a:xfrm>
            <a:off x="4464050" y="4086225"/>
            <a:ext cx="0" cy="942975"/>
          </a:xfrm>
          <a:prstGeom prst="line">
            <a:avLst/>
          </a:prstGeom>
          <a:noFill/>
          <a:ln w="38100">
            <a:solidFill>
              <a:schemeClr val="tx1"/>
            </a:solidFill>
            <a:round/>
            <a:headEnd type="triangle" w="med" len="med"/>
            <a:tailEnd type="triangle" w="med" len="med"/>
          </a:ln>
        </p:spPr>
        <p:txBody>
          <a:bodyPr/>
          <a:lstStyle/>
          <a:p>
            <a:endParaRPr lang="en-US"/>
          </a:p>
        </p:txBody>
      </p:sp>
      <p:sp>
        <p:nvSpPr>
          <p:cNvPr id="39946" name="Text Box 12"/>
          <p:cNvSpPr txBox="1">
            <a:spLocks noChangeArrowheads="1"/>
          </p:cNvSpPr>
          <p:nvPr/>
        </p:nvSpPr>
        <p:spPr bwMode="auto">
          <a:xfrm>
            <a:off x="5943600" y="3657600"/>
            <a:ext cx="1828800" cy="754063"/>
          </a:xfrm>
          <a:prstGeom prst="rect">
            <a:avLst/>
          </a:prstGeom>
          <a:noFill/>
          <a:ln w="9525">
            <a:noFill/>
            <a:miter lim="800000"/>
            <a:headEnd/>
            <a:tailEnd/>
          </a:ln>
        </p:spPr>
        <p:txBody>
          <a:bodyPr/>
          <a:lstStyle/>
          <a:p>
            <a:pPr eaLnBrk="0" hangingPunct="0"/>
            <a:r>
              <a:rPr lang="en-US" sz="2800" b="1"/>
              <a:t>E</a:t>
            </a:r>
            <a:r>
              <a:rPr lang="en-US" sz="2800" b="1" baseline="-25000"/>
              <a:t>a, uncatalyzed</a:t>
            </a:r>
          </a:p>
        </p:txBody>
      </p:sp>
      <p:sp>
        <p:nvSpPr>
          <p:cNvPr id="39947" name="Line 13"/>
          <p:cNvSpPr>
            <a:spLocks noChangeShapeType="1"/>
          </p:cNvSpPr>
          <p:nvPr/>
        </p:nvSpPr>
        <p:spPr bwMode="auto">
          <a:xfrm>
            <a:off x="4464050" y="5002213"/>
            <a:ext cx="0" cy="941387"/>
          </a:xfrm>
          <a:prstGeom prst="line">
            <a:avLst/>
          </a:prstGeom>
          <a:noFill/>
          <a:ln w="38100">
            <a:solidFill>
              <a:srgbClr val="FFFF00"/>
            </a:solidFill>
            <a:round/>
            <a:headEnd type="triangle" w="med" len="med"/>
            <a:tailEnd type="triangle" w="med" len="med"/>
          </a:ln>
        </p:spPr>
        <p:txBody>
          <a:bodyPr/>
          <a:lstStyle/>
          <a:p>
            <a:endParaRPr lang="en-US"/>
          </a:p>
        </p:txBody>
      </p:sp>
      <p:sp>
        <p:nvSpPr>
          <p:cNvPr id="39948" name="Text Box 14"/>
          <p:cNvSpPr txBox="1">
            <a:spLocks noChangeArrowheads="1"/>
          </p:cNvSpPr>
          <p:nvPr/>
        </p:nvSpPr>
        <p:spPr bwMode="auto">
          <a:xfrm>
            <a:off x="4479925" y="5341938"/>
            <a:ext cx="1235075" cy="754062"/>
          </a:xfrm>
          <a:prstGeom prst="rect">
            <a:avLst/>
          </a:prstGeom>
          <a:noFill/>
          <a:ln w="9525">
            <a:noFill/>
            <a:miter lim="800000"/>
            <a:headEnd/>
            <a:tailEnd/>
          </a:ln>
        </p:spPr>
        <p:txBody>
          <a:bodyPr/>
          <a:lstStyle/>
          <a:p>
            <a:pPr eaLnBrk="0" hangingPunct="0"/>
            <a:r>
              <a:rPr lang="en-US" sz="2800" b="1">
                <a:solidFill>
                  <a:srgbClr val="FFFF00"/>
                </a:solidFill>
                <a:latin typeface="Symbol" pitchFamily="18" charset="2"/>
              </a:rPr>
              <a:t>D</a:t>
            </a:r>
            <a:r>
              <a:rPr lang="en-US" sz="2800" b="1">
                <a:solidFill>
                  <a:srgbClr val="FFFF00"/>
                </a:solidFill>
              </a:rPr>
              <a:t>E</a:t>
            </a:r>
            <a:r>
              <a:rPr lang="en-US" sz="2800" b="1" baseline="-25000">
                <a:solidFill>
                  <a:srgbClr val="FFFF00"/>
                </a:solidFill>
              </a:rPr>
              <a:t>rxn</a:t>
            </a:r>
          </a:p>
        </p:txBody>
      </p:sp>
      <p:sp>
        <p:nvSpPr>
          <p:cNvPr id="39949" name="Line 15"/>
          <p:cNvSpPr>
            <a:spLocks noChangeShapeType="1"/>
          </p:cNvSpPr>
          <p:nvPr/>
        </p:nvSpPr>
        <p:spPr bwMode="auto">
          <a:xfrm>
            <a:off x="2057400" y="6292850"/>
            <a:ext cx="5181600" cy="0"/>
          </a:xfrm>
          <a:prstGeom prst="line">
            <a:avLst/>
          </a:prstGeom>
          <a:noFill/>
          <a:ln w="38100">
            <a:solidFill>
              <a:schemeClr val="bg2"/>
            </a:solidFill>
            <a:round/>
            <a:headEnd/>
            <a:tailEnd/>
          </a:ln>
        </p:spPr>
        <p:txBody>
          <a:bodyPr wrap="none"/>
          <a:lstStyle/>
          <a:p>
            <a:endParaRPr lang="en-US"/>
          </a:p>
        </p:txBody>
      </p:sp>
      <p:sp>
        <p:nvSpPr>
          <p:cNvPr id="22544" name="Text Box 16"/>
          <p:cNvSpPr txBox="1">
            <a:spLocks noChangeArrowheads="1"/>
          </p:cNvSpPr>
          <p:nvPr/>
        </p:nvSpPr>
        <p:spPr bwMode="auto">
          <a:xfrm>
            <a:off x="5943600" y="4419600"/>
            <a:ext cx="1981200" cy="754063"/>
          </a:xfrm>
          <a:prstGeom prst="rect">
            <a:avLst/>
          </a:prstGeom>
          <a:noFill/>
          <a:ln w="9525">
            <a:noFill/>
            <a:miter lim="800000"/>
            <a:headEnd/>
            <a:tailEnd/>
          </a:ln>
        </p:spPr>
        <p:txBody>
          <a:bodyPr/>
          <a:lstStyle/>
          <a:p>
            <a:pPr eaLnBrk="0" hangingPunct="0"/>
            <a:r>
              <a:rPr lang="en-US" sz="2800" b="1">
                <a:solidFill>
                  <a:srgbClr val="669900"/>
                </a:solidFill>
              </a:rPr>
              <a:t>E</a:t>
            </a:r>
            <a:r>
              <a:rPr lang="en-US" sz="2800" b="1" baseline="-25000">
                <a:solidFill>
                  <a:srgbClr val="669900"/>
                </a:solidFill>
              </a:rPr>
              <a:t>a, catalyzed</a:t>
            </a:r>
          </a:p>
        </p:txBody>
      </p:sp>
      <p:sp>
        <p:nvSpPr>
          <p:cNvPr id="39951" name="Line 17"/>
          <p:cNvSpPr>
            <a:spLocks noChangeShapeType="1"/>
          </p:cNvSpPr>
          <p:nvPr/>
        </p:nvSpPr>
        <p:spPr bwMode="auto">
          <a:xfrm flipV="1">
            <a:off x="4419600" y="3962400"/>
            <a:ext cx="1600200" cy="457200"/>
          </a:xfrm>
          <a:prstGeom prst="line">
            <a:avLst/>
          </a:prstGeom>
          <a:noFill/>
          <a:ln w="9525">
            <a:solidFill>
              <a:schemeClr val="tx1"/>
            </a:solidFill>
            <a:round/>
            <a:headEnd/>
            <a:tailEnd/>
          </a:ln>
        </p:spPr>
        <p:txBody>
          <a:bodyPr wrap="none"/>
          <a:lstStyle/>
          <a:p>
            <a:endParaRPr lang="en-US"/>
          </a:p>
        </p:txBody>
      </p:sp>
      <p:sp>
        <p:nvSpPr>
          <p:cNvPr id="22546" name="Line 18"/>
          <p:cNvSpPr>
            <a:spLocks noChangeShapeType="1"/>
          </p:cNvSpPr>
          <p:nvPr/>
        </p:nvSpPr>
        <p:spPr bwMode="auto">
          <a:xfrm flipH="1" flipV="1">
            <a:off x="4572000" y="4648200"/>
            <a:ext cx="1447800" cy="76200"/>
          </a:xfrm>
          <a:prstGeom prst="line">
            <a:avLst/>
          </a:prstGeom>
          <a:noFill/>
          <a:ln w="9525">
            <a:solidFill>
              <a:srgbClr val="669900"/>
            </a:solidFill>
            <a:round/>
            <a:headEnd/>
            <a:tailEnd/>
          </a:ln>
        </p:spPr>
        <p:txBody>
          <a:bodyPr wrap="none"/>
          <a:lstStyle/>
          <a:p>
            <a:endParaRPr lang="en-US"/>
          </a:p>
        </p:txBody>
      </p:sp>
      <p:sp>
        <p:nvSpPr>
          <p:cNvPr id="22547" name="Freeform 19"/>
          <p:cNvSpPr>
            <a:spLocks/>
          </p:cNvSpPr>
          <p:nvPr/>
        </p:nvSpPr>
        <p:spPr bwMode="auto">
          <a:xfrm>
            <a:off x="2057400" y="4456113"/>
            <a:ext cx="5089525" cy="1563687"/>
          </a:xfrm>
          <a:custGeom>
            <a:avLst/>
            <a:gdLst>
              <a:gd name="T0" fmla="*/ 0 w 3206"/>
              <a:gd name="T1" fmla="*/ 2147483647 h 985"/>
              <a:gd name="T2" fmla="*/ 2147483647 w 3206"/>
              <a:gd name="T3" fmla="*/ 2147483647 h 985"/>
              <a:gd name="T4" fmla="*/ 2147483647 w 3206"/>
              <a:gd name="T5" fmla="*/ 2147483647 h 985"/>
              <a:gd name="T6" fmla="*/ 2147483647 w 3206"/>
              <a:gd name="T7" fmla="*/ 2147483647 h 985"/>
              <a:gd name="T8" fmla="*/ 2147483647 w 3206"/>
              <a:gd name="T9" fmla="*/ 2147483647 h 985"/>
              <a:gd name="T10" fmla="*/ 2147483647 w 3206"/>
              <a:gd name="T11" fmla="*/ 2147483647 h 985"/>
              <a:gd name="T12" fmla="*/ 2147483647 w 3206"/>
              <a:gd name="T13" fmla="*/ 2147483647 h 985"/>
              <a:gd name="T14" fmla="*/ 2147483647 w 3206"/>
              <a:gd name="T15" fmla="*/ 2147483647 h 985"/>
              <a:gd name="T16" fmla="*/ 2147483647 w 3206"/>
              <a:gd name="T17" fmla="*/ 2147483647 h 985"/>
              <a:gd name="T18" fmla="*/ 2147483647 w 3206"/>
              <a:gd name="T19" fmla="*/ 2147483647 h 985"/>
              <a:gd name="T20" fmla="*/ 2147483647 w 3206"/>
              <a:gd name="T21" fmla="*/ 2147483647 h 985"/>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3206"/>
              <a:gd name="T34" fmla="*/ 0 h 985"/>
              <a:gd name="T35" fmla="*/ 3206 w 3206"/>
              <a:gd name="T36" fmla="*/ 985 h 985"/>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3206" h="985">
                <a:moveTo>
                  <a:pt x="0" y="340"/>
                </a:moveTo>
                <a:cubicBezTo>
                  <a:pt x="153" y="340"/>
                  <a:pt x="305" y="340"/>
                  <a:pt x="458" y="340"/>
                </a:cubicBezTo>
                <a:cubicBezTo>
                  <a:pt x="611" y="340"/>
                  <a:pt x="816" y="351"/>
                  <a:pt x="916" y="340"/>
                </a:cubicBezTo>
                <a:cubicBezTo>
                  <a:pt x="1016" y="329"/>
                  <a:pt x="979" y="324"/>
                  <a:pt x="1056" y="273"/>
                </a:cubicBezTo>
                <a:cubicBezTo>
                  <a:pt x="1133" y="222"/>
                  <a:pt x="1261" y="66"/>
                  <a:pt x="1376" y="33"/>
                </a:cubicBezTo>
                <a:cubicBezTo>
                  <a:pt x="1491" y="0"/>
                  <a:pt x="1643" y="1"/>
                  <a:pt x="1744" y="73"/>
                </a:cubicBezTo>
                <a:cubicBezTo>
                  <a:pt x="1845" y="145"/>
                  <a:pt x="1920" y="337"/>
                  <a:pt x="1985" y="465"/>
                </a:cubicBezTo>
                <a:cubicBezTo>
                  <a:pt x="2050" y="593"/>
                  <a:pt x="2061" y="756"/>
                  <a:pt x="2137" y="839"/>
                </a:cubicBezTo>
                <a:cubicBezTo>
                  <a:pt x="2214" y="923"/>
                  <a:pt x="2315" y="943"/>
                  <a:pt x="2443" y="964"/>
                </a:cubicBezTo>
                <a:cubicBezTo>
                  <a:pt x="2570" y="985"/>
                  <a:pt x="2773" y="964"/>
                  <a:pt x="2901" y="964"/>
                </a:cubicBezTo>
                <a:cubicBezTo>
                  <a:pt x="3028" y="964"/>
                  <a:pt x="3117" y="964"/>
                  <a:pt x="3206" y="964"/>
                </a:cubicBezTo>
              </a:path>
            </a:pathLst>
          </a:custGeom>
          <a:noFill/>
          <a:ln w="57150">
            <a:solidFill>
              <a:srgbClr val="000000"/>
            </a:solidFill>
            <a:prstDash val="sysDot"/>
            <a:round/>
            <a:headEnd/>
            <a:tailEnd/>
          </a:ln>
        </p:spPr>
        <p:txBody>
          <a:bodyPr/>
          <a:lstStyle/>
          <a:p>
            <a:endParaRPr lang="en-US"/>
          </a:p>
        </p:txBody>
      </p:sp>
      <p:sp>
        <p:nvSpPr>
          <p:cNvPr id="22548" name="Line 20"/>
          <p:cNvSpPr>
            <a:spLocks noChangeShapeType="1"/>
          </p:cNvSpPr>
          <p:nvPr/>
        </p:nvSpPr>
        <p:spPr bwMode="auto">
          <a:xfrm>
            <a:off x="4572000" y="4452938"/>
            <a:ext cx="0" cy="576262"/>
          </a:xfrm>
          <a:prstGeom prst="line">
            <a:avLst/>
          </a:prstGeom>
          <a:noFill/>
          <a:ln w="38100">
            <a:solidFill>
              <a:srgbClr val="669900"/>
            </a:solidFill>
            <a:round/>
            <a:headEnd type="triangle" w="med" len="med"/>
            <a:tailEnd type="triangle" w="med" len="med"/>
          </a:ln>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2547"/>
                                        </p:tgtEl>
                                        <p:attrNameLst>
                                          <p:attrName>style.visibility</p:attrName>
                                        </p:attrNameLst>
                                      </p:cBhvr>
                                      <p:to>
                                        <p:strVal val="visible"/>
                                      </p:to>
                                    </p:set>
                                    <p:animEffect transition="in" filter="wipe(left)">
                                      <p:cBhvr>
                                        <p:cTn id="7" dur="500"/>
                                        <p:tgtEl>
                                          <p:spTgt spid="22547"/>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22548"/>
                                        </p:tgtEl>
                                        <p:attrNameLst>
                                          <p:attrName>style.visibility</p:attrName>
                                        </p:attrNameLst>
                                      </p:cBhvr>
                                      <p:to>
                                        <p:strVal val="visible"/>
                                      </p:to>
                                    </p:set>
                                    <p:animEffect transition="in" filter="box(out)">
                                      <p:cBhvr>
                                        <p:cTn id="12" dur="500"/>
                                        <p:tgtEl>
                                          <p:spTgt spid="22548"/>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2546"/>
                                        </p:tgtEl>
                                        <p:attrNameLst>
                                          <p:attrName>style.visibility</p:attrName>
                                        </p:attrNameLst>
                                      </p:cBhvr>
                                      <p:to>
                                        <p:strVal val="visible"/>
                                      </p:to>
                                    </p:set>
                                    <p:animEffect transition="in" filter="wipe(left)">
                                      <p:cBhvr>
                                        <p:cTn id="17" dur="500"/>
                                        <p:tgtEl>
                                          <p:spTgt spid="22546"/>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22544"/>
                                        </p:tgtEl>
                                        <p:attrNameLst>
                                          <p:attrName>style.visibility</p:attrName>
                                        </p:attrNameLst>
                                      </p:cBhvr>
                                      <p:to>
                                        <p:strVal val="visible"/>
                                      </p:to>
                                    </p:set>
                                    <p:animEffect transition="in" filter="wipe(left)">
                                      <p:cBhvr>
                                        <p:cTn id="22" dur="500"/>
                                        <p:tgtEl>
                                          <p:spTgt spid="225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44" grpId="0"/>
      <p:bldP spid="22546" grpId="0" animBg="1"/>
      <p:bldP spid="22547" grpId="0" animBg="1"/>
      <p:bldP spid="22548"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228600"/>
            <a:ext cx="8229600" cy="591312"/>
          </a:xfrm>
        </p:spPr>
        <p:txBody>
          <a:bodyPr>
            <a:normAutofit fontScale="90000"/>
          </a:bodyPr>
          <a:lstStyle/>
          <a:p>
            <a:pPr eaLnBrk="1" hangingPunct="1">
              <a:defRPr/>
            </a:pPr>
            <a:r>
              <a:rPr lang="en-US" dirty="0" smtClean="0"/>
              <a:t>14.1: Reaction rates</a:t>
            </a:r>
          </a:p>
        </p:txBody>
      </p:sp>
      <p:sp>
        <p:nvSpPr>
          <p:cNvPr id="2056" name="Rectangle 3"/>
          <p:cNvSpPr>
            <a:spLocks noGrp="1" noChangeArrowheads="1"/>
          </p:cNvSpPr>
          <p:nvPr>
            <p:ph idx="1"/>
          </p:nvPr>
        </p:nvSpPr>
        <p:spPr>
          <a:xfrm>
            <a:off x="152400" y="762000"/>
            <a:ext cx="8763000" cy="5867400"/>
          </a:xfrm>
        </p:spPr>
        <p:txBody>
          <a:bodyPr/>
          <a:lstStyle/>
          <a:p>
            <a:pPr lvl="1" eaLnBrk="1" hangingPunct="1">
              <a:buFont typeface="Wingdings" pitchFamily="2" charset="2"/>
              <a:buNone/>
            </a:pPr>
            <a:r>
              <a:rPr lang="en-US" sz="3200" dirty="0" smtClean="0">
                <a:solidFill>
                  <a:srgbClr val="0066FF"/>
                </a:solidFill>
              </a:rPr>
              <a:t>Ex: Balance the following reaction, then determine how the rates of each compound are related:</a:t>
            </a:r>
          </a:p>
          <a:p>
            <a:pPr lvl="1" algn="ctr" eaLnBrk="1" hangingPunct="1">
              <a:buFont typeface="Wingdings" pitchFamily="2" charset="2"/>
              <a:buNone/>
            </a:pPr>
            <a:r>
              <a:rPr lang="en-US" sz="3200" dirty="0" smtClean="0">
                <a:solidFill>
                  <a:srgbClr val="0066FF"/>
                </a:solidFill>
              </a:rPr>
              <a:t>N</a:t>
            </a:r>
            <a:r>
              <a:rPr lang="en-US" sz="3200" baseline="-25000" dirty="0" smtClean="0">
                <a:solidFill>
                  <a:srgbClr val="0066FF"/>
                </a:solidFill>
              </a:rPr>
              <a:t>2</a:t>
            </a:r>
            <a:r>
              <a:rPr lang="en-US" sz="3200" dirty="0" smtClean="0">
                <a:solidFill>
                  <a:srgbClr val="0066FF"/>
                </a:solidFill>
              </a:rPr>
              <a:t>O</a:t>
            </a:r>
            <a:r>
              <a:rPr lang="en-US" sz="3200" baseline="-25000" dirty="0" smtClean="0">
                <a:solidFill>
                  <a:srgbClr val="0066FF"/>
                </a:solidFill>
              </a:rPr>
              <a:t>5</a:t>
            </a:r>
            <a:r>
              <a:rPr lang="en-US" sz="3200" dirty="0" smtClean="0">
                <a:solidFill>
                  <a:srgbClr val="0066FF"/>
                </a:solidFill>
              </a:rPr>
              <a:t> </a:t>
            </a:r>
            <a:r>
              <a:rPr lang="en-US" sz="3200" dirty="0" smtClean="0">
                <a:solidFill>
                  <a:srgbClr val="0066FF"/>
                </a:solidFill>
              </a:rPr>
              <a:t>(g) →    NO</a:t>
            </a:r>
            <a:r>
              <a:rPr lang="en-US" sz="3200" baseline="-25000" dirty="0" smtClean="0">
                <a:solidFill>
                  <a:srgbClr val="0066FF"/>
                </a:solidFill>
              </a:rPr>
              <a:t>2</a:t>
            </a:r>
            <a:r>
              <a:rPr lang="en-US" sz="3200" dirty="0" smtClean="0">
                <a:solidFill>
                  <a:srgbClr val="0066FF"/>
                </a:solidFill>
              </a:rPr>
              <a:t> (g) + O</a:t>
            </a:r>
            <a:r>
              <a:rPr lang="en-US" sz="3200" baseline="-25000" dirty="0" smtClean="0">
                <a:solidFill>
                  <a:srgbClr val="0066FF"/>
                </a:solidFill>
              </a:rPr>
              <a:t>2</a:t>
            </a:r>
            <a:r>
              <a:rPr lang="en-US" sz="3200" dirty="0" smtClean="0">
                <a:solidFill>
                  <a:srgbClr val="0066FF"/>
                </a:solidFill>
              </a:rPr>
              <a:t> (g)</a:t>
            </a:r>
          </a:p>
        </p:txBody>
      </p:sp>
      <p:sp>
        <p:nvSpPr>
          <p:cNvPr id="2054" name="Slide Number Placeholder 3"/>
          <p:cNvSpPr>
            <a:spLocks noGrp="1"/>
          </p:cNvSpPr>
          <p:nvPr>
            <p:ph type="sldNum" sz="quarter" idx="12"/>
          </p:nvPr>
        </p:nvSpPr>
        <p:spPr>
          <a:noFill/>
        </p:spPr>
        <p:txBody>
          <a:bodyPr/>
          <a:lstStyle/>
          <a:p>
            <a:fld id="{CE51F377-ED1F-4EDC-AF03-25E447F64ACB}" type="slidenum">
              <a:rPr lang="en-US" smtClean="0"/>
              <a:pPr/>
              <a:t>4</a:t>
            </a:fld>
            <a:endParaRPr lang="en-US" smtClean="0"/>
          </a:p>
        </p:txBody>
      </p:sp>
      <p:graphicFrame>
        <p:nvGraphicFramePr>
          <p:cNvPr id="34821" name="Object 5"/>
          <p:cNvGraphicFramePr>
            <a:graphicFrameLocks noChangeAspect="1"/>
          </p:cNvGraphicFramePr>
          <p:nvPr/>
        </p:nvGraphicFramePr>
        <p:xfrm>
          <a:off x="990600" y="3276600"/>
          <a:ext cx="2343150" cy="1084263"/>
        </p:xfrm>
        <a:graphic>
          <a:graphicData uri="http://schemas.openxmlformats.org/presentationml/2006/ole">
            <p:oleObj spid="_x0000_s2050" name="Equation" r:id="rId4" imgW="850680" imgH="393480" progId="Equation.3">
              <p:embed/>
            </p:oleObj>
          </a:graphicData>
        </a:graphic>
      </p:graphicFrame>
      <p:graphicFrame>
        <p:nvGraphicFramePr>
          <p:cNvPr id="34823" name="Object 7"/>
          <p:cNvGraphicFramePr>
            <a:graphicFrameLocks noChangeAspect="1"/>
          </p:cNvGraphicFramePr>
          <p:nvPr/>
        </p:nvGraphicFramePr>
        <p:xfrm>
          <a:off x="5562600" y="3276600"/>
          <a:ext cx="2484438" cy="1084263"/>
        </p:xfrm>
        <a:graphic>
          <a:graphicData uri="http://schemas.openxmlformats.org/presentationml/2006/ole">
            <p:oleObj spid="_x0000_s2051" name="Equation" r:id="rId5" imgW="901440" imgH="393480" progId="Equation.3">
              <p:embed/>
            </p:oleObj>
          </a:graphicData>
        </a:graphic>
      </p:graphicFrame>
      <p:graphicFrame>
        <p:nvGraphicFramePr>
          <p:cNvPr id="34824" name="Object 8"/>
          <p:cNvGraphicFramePr>
            <a:graphicFrameLocks noChangeAspect="1"/>
          </p:cNvGraphicFramePr>
          <p:nvPr/>
        </p:nvGraphicFramePr>
        <p:xfrm>
          <a:off x="3352800" y="3276600"/>
          <a:ext cx="2133600" cy="1084263"/>
        </p:xfrm>
        <a:graphic>
          <a:graphicData uri="http://schemas.openxmlformats.org/presentationml/2006/ole">
            <p:oleObj spid="_x0000_s2052" name="Equation" r:id="rId6" imgW="774360" imgH="393480" progId="Equation.3">
              <p:embed/>
            </p:oleObj>
          </a:graphicData>
        </a:graphic>
      </p:graphicFrame>
      <p:sp>
        <p:nvSpPr>
          <p:cNvPr id="34825" name="Text Box 9"/>
          <p:cNvSpPr txBox="1">
            <a:spLocks noChangeArrowheads="1"/>
          </p:cNvSpPr>
          <p:nvPr/>
        </p:nvSpPr>
        <p:spPr bwMode="auto">
          <a:xfrm>
            <a:off x="4038600" y="2286000"/>
            <a:ext cx="457200" cy="579437"/>
          </a:xfrm>
          <a:prstGeom prst="rect">
            <a:avLst/>
          </a:prstGeom>
          <a:noFill/>
          <a:ln w="9525">
            <a:noFill/>
            <a:miter lim="800000"/>
            <a:headEnd/>
            <a:tailEnd/>
          </a:ln>
        </p:spPr>
        <p:txBody>
          <a:bodyPr>
            <a:spAutoFit/>
          </a:bodyPr>
          <a:lstStyle/>
          <a:p>
            <a:pPr>
              <a:spcBef>
                <a:spcPct val="50000"/>
              </a:spcBef>
            </a:pPr>
            <a:r>
              <a:rPr lang="en-US" sz="3200" dirty="0">
                <a:solidFill>
                  <a:srgbClr val="FF0000"/>
                </a:solidFill>
              </a:rPr>
              <a:t>4</a:t>
            </a:r>
          </a:p>
        </p:txBody>
      </p:sp>
      <p:sp>
        <p:nvSpPr>
          <p:cNvPr id="34827" name="Text Box 11"/>
          <p:cNvSpPr txBox="1">
            <a:spLocks noChangeArrowheads="1"/>
          </p:cNvSpPr>
          <p:nvPr/>
        </p:nvSpPr>
        <p:spPr bwMode="auto">
          <a:xfrm>
            <a:off x="1447800" y="2286000"/>
            <a:ext cx="457200" cy="579437"/>
          </a:xfrm>
          <a:prstGeom prst="rect">
            <a:avLst/>
          </a:prstGeom>
          <a:noFill/>
          <a:ln w="9525">
            <a:noFill/>
            <a:miter lim="800000"/>
            <a:headEnd/>
            <a:tailEnd/>
          </a:ln>
        </p:spPr>
        <p:txBody>
          <a:bodyPr>
            <a:spAutoFit/>
          </a:bodyPr>
          <a:lstStyle/>
          <a:p>
            <a:pPr>
              <a:spcBef>
                <a:spcPct val="50000"/>
              </a:spcBef>
            </a:pPr>
            <a:r>
              <a:rPr lang="en-US" sz="3200" dirty="0">
                <a:solidFill>
                  <a:srgbClr val="FF0000"/>
                </a:solidFill>
              </a:rPr>
              <a:t>2</a:t>
            </a:r>
          </a:p>
        </p:txBody>
      </p:sp>
      <p:sp>
        <p:nvSpPr>
          <p:cNvPr id="2059" name="Text Box 12"/>
          <p:cNvSpPr txBox="1">
            <a:spLocks noChangeArrowheads="1"/>
          </p:cNvSpPr>
          <p:nvPr/>
        </p:nvSpPr>
        <p:spPr bwMode="auto">
          <a:xfrm>
            <a:off x="228600" y="4648200"/>
            <a:ext cx="8915400" cy="584775"/>
          </a:xfrm>
          <a:prstGeom prst="rect">
            <a:avLst/>
          </a:prstGeom>
          <a:noFill/>
          <a:ln w="9525">
            <a:noFill/>
            <a:miter lim="800000"/>
            <a:headEnd/>
            <a:tailEnd/>
          </a:ln>
        </p:spPr>
        <p:txBody>
          <a:bodyPr wrap="square">
            <a:spAutoFit/>
          </a:bodyPr>
          <a:lstStyle/>
          <a:p>
            <a:pPr>
              <a:spcBef>
                <a:spcPct val="50000"/>
              </a:spcBef>
              <a:buFontTx/>
              <a:buChar char="•"/>
            </a:pPr>
            <a:r>
              <a:rPr lang="en-US" sz="3200" dirty="0">
                <a:solidFill>
                  <a:schemeClr val="tx2">
                    <a:lumMod val="75000"/>
                  </a:schemeClr>
                </a:solidFill>
              </a:rPr>
              <a:t> If </a:t>
            </a:r>
            <a:r>
              <a:rPr lang="en-US" sz="3200" dirty="0">
                <a:solidFill>
                  <a:schemeClr val="tx2">
                    <a:lumMod val="75000"/>
                  </a:schemeClr>
                </a:solidFill>
                <a:latin typeface="Symbol" pitchFamily="18" charset="2"/>
              </a:rPr>
              <a:t>D</a:t>
            </a:r>
            <a:r>
              <a:rPr lang="en-US" sz="3200" dirty="0">
                <a:solidFill>
                  <a:schemeClr val="tx2">
                    <a:lumMod val="75000"/>
                  </a:schemeClr>
                </a:solidFill>
              </a:rPr>
              <a:t>[O</a:t>
            </a:r>
            <a:r>
              <a:rPr lang="en-US" sz="3200" baseline="-25000" dirty="0">
                <a:solidFill>
                  <a:schemeClr val="tx2">
                    <a:lumMod val="75000"/>
                  </a:schemeClr>
                </a:solidFill>
              </a:rPr>
              <a:t>2</a:t>
            </a:r>
            <a:r>
              <a:rPr lang="en-US" sz="3200" dirty="0">
                <a:solidFill>
                  <a:schemeClr val="tx2">
                    <a:lumMod val="75000"/>
                  </a:schemeClr>
                </a:solidFill>
              </a:rPr>
              <a:t>]/</a:t>
            </a:r>
            <a:r>
              <a:rPr lang="en-US" sz="3200" dirty="0" err="1">
                <a:solidFill>
                  <a:schemeClr val="tx2">
                    <a:lumMod val="75000"/>
                  </a:schemeClr>
                </a:solidFill>
                <a:latin typeface="Symbol" pitchFamily="18" charset="2"/>
              </a:rPr>
              <a:t>D</a:t>
            </a:r>
            <a:r>
              <a:rPr lang="en-US" sz="3200" dirty="0" err="1">
                <a:solidFill>
                  <a:schemeClr val="tx2">
                    <a:lumMod val="75000"/>
                  </a:schemeClr>
                </a:solidFill>
              </a:rPr>
              <a:t>t</a:t>
            </a:r>
            <a:r>
              <a:rPr lang="en-US" sz="3200" dirty="0">
                <a:solidFill>
                  <a:schemeClr val="tx2">
                    <a:lumMod val="75000"/>
                  </a:schemeClr>
                </a:solidFill>
              </a:rPr>
              <a:t> = 5.0 M/s, what is </a:t>
            </a:r>
            <a:r>
              <a:rPr lang="en-US" sz="3200" dirty="0">
                <a:solidFill>
                  <a:schemeClr val="tx2">
                    <a:lumMod val="75000"/>
                  </a:schemeClr>
                </a:solidFill>
                <a:latin typeface="Symbol" pitchFamily="18" charset="2"/>
              </a:rPr>
              <a:t>D</a:t>
            </a:r>
            <a:r>
              <a:rPr lang="en-US" sz="3200" dirty="0">
                <a:solidFill>
                  <a:schemeClr val="tx2">
                    <a:lumMod val="75000"/>
                  </a:schemeClr>
                </a:solidFill>
              </a:rPr>
              <a:t>[N</a:t>
            </a:r>
            <a:r>
              <a:rPr lang="en-US" sz="3200" baseline="-25000" dirty="0">
                <a:solidFill>
                  <a:schemeClr val="tx2">
                    <a:lumMod val="75000"/>
                  </a:schemeClr>
                </a:solidFill>
              </a:rPr>
              <a:t>2</a:t>
            </a:r>
            <a:r>
              <a:rPr lang="en-US" sz="3200" dirty="0">
                <a:solidFill>
                  <a:schemeClr val="tx2">
                    <a:lumMod val="75000"/>
                  </a:schemeClr>
                </a:solidFill>
              </a:rPr>
              <a:t>O</a:t>
            </a:r>
            <a:r>
              <a:rPr lang="en-US" sz="3200" baseline="-25000" dirty="0">
                <a:solidFill>
                  <a:schemeClr val="tx2">
                    <a:lumMod val="75000"/>
                  </a:schemeClr>
                </a:solidFill>
              </a:rPr>
              <a:t>5</a:t>
            </a:r>
            <a:r>
              <a:rPr lang="en-US" sz="3200" dirty="0">
                <a:solidFill>
                  <a:schemeClr val="tx2">
                    <a:lumMod val="75000"/>
                  </a:schemeClr>
                </a:solidFill>
              </a:rPr>
              <a:t>]/</a:t>
            </a:r>
            <a:r>
              <a:rPr lang="en-US" sz="3200" dirty="0" err="1">
                <a:solidFill>
                  <a:schemeClr val="tx2">
                    <a:lumMod val="75000"/>
                  </a:schemeClr>
                </a:solidFill>
                <a:latin typeface="Symbol" pitchFamily="18" charset="2"/>
              </a:rPr>
              <a:t>D</a:t>
            </a:r>
            <a:r>
              <a:rPr lang="en-US" sz="3200" dirty="0" err="1">
                <a:solidFill>
                  <a:schemeClr val="tx2">
                    <a:lumMod val="75000"/>
                  </a:schemeClr>
                </a:solidFill>
              </a:rPr>
              <a:t>t</a:t>
            </a:r>
            <a:r>
              <a:rPr lang="en-US" sz="3200" dirty="0">
                <a:solidFill>
                  <a:schemeClr val="tx2">
                    <a:lumMod val="75000"/>
                  </a:schemeClr>
                </a:solidFill>
              </a:rPr>
              <a:t>?</a:t>
            </a:r>
          </a:p>
        </p:txBody>
      </p:sp>
      <p:graphicFrame>
        <p:nvGraphicFramePr>
          <p:cNvPr id="34830" name="Object 14"/>
          <p:cNvGraphicFramePr>
            <a:graphicFrameLocks noChangeAspect="1"/>
          </p:cNvGraphicFramePr>
          <p:nvPr/>
        </p:nvGraphicFramePr>
        <p:xfrm>
          <a:off x="354013" y="5426075"/>
          <a:ext cx="8589962" cy="1127125"/>
        </p:xfrm>
        <a:graphic>
          <a:graphicData uri="http://schemas.openxmlformats.org/presentationml/2006/ole">
            <p:oleObj spid="_x0000_s2053" name="Equation" r:id="rId7" imgW="3288960" imgH="431640" progId="Equation.3">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4827"/>
                                        </p:tgtEl>
                                        <p:attrNameLst>
                                          <p:attrName>style.visibility</p:attrName>
                                        </p:attrNameLst>
                                      </p:cBhvr>
                                      <p:to>
                                        <p:strVal val="visible"/>
                                      </p:to>
                                    </p:set>
                                    <p:animEffect transition="in" filter="dissolve">
                                      <p:cBhvr>
                                        <p:cTn id="7" dur="500"/>
                                        <p:tgtEl>
                                          <p:spTgt spid="34827"/>
                                        </p:tgtEl>
                                      </p:cBhvr>
                                    </p:animEffect>
                                  </p:childTnLst>
                                </p:cTn>
                              </p:par>
                              <p:par>
                                <p:cTn id="8" presetID="9" presetClass="entr" presetSubtype="0" fill="hold" grpId="0" nodeType="withEffect">
                                  <p:stCondLst>
                                    <p:cond delay="0"/>
                                  </p:stCondLst>
                                  <p:childTnLst>
                                    <p:set>
                                      <p:cBhvr>
                                        <p:cTn id="9" dur="1" fill="hold">
                                          <p:stCondLst>
                                            <p:cond delay="0"/>
                                          </p:stCondLst>
                                        </p:cTn>
                                        <p:tgtEl>
                                          <p:spTgt spid="34825"/>
                                        </p:tgtEl>
                                        <p:attrNameLst>
                                          <p:attrName>style.visibility</p:attrName>
                                        </p:attrNameLst>
                                      </p:cBhvr>
                                      <p:to>
                                        <p:strVal val="visible"/>
                                      </p:to>
                                    </p:set>
                                    <p:animEffect transition="in" filter="dissolve">
                                      <p:cBhvr>
                                        <p:cTn id="10" dur="500"/>
                                        <p:tgtEl>
                                          <p:spTgt spid="34825"/>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nodeType="clickEffect">
                                  <p:stCondLst>
                                    <p:cond delay="0"/>
                                  </p:stCondLst>
                                  <p:childTnLst>
                                    <p:set>
                                      <p:cBhvr>
                                        <p:cTn id="14" dur="1" fill="hold">
                                          <p:stCondLst>
                                            <p:cond delay="0"/>
                                          </p:stCondLst>
                                        </p:cTn>
                                        <p:tgtEl>
                                          <p:spTgt spid="34821"/>
                                        </p:tgtEl>
                                        <p:attrNameLst>
                                          <p:attrName>style.visibility</p:attrName>
                                        </p:attrNameLst>
                                      </p:cBhvr>
                                      <p:to>
                                        <p:strVal val="visible"/>
                                      </p:to>
                                    </p:set>
                                    <p:animEffect transition="in" filter="wipe(left)">
                                      <p:cBhvr>
                                        <p:cTn id="15" dur="500"/>
                                        <p:tgtEl>
                                          <p:spTgt spid="34821"/>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8" fill="hold" nodeType="clickEffect">
                                  <p:stCondLst>
                                    <p:cond delay="0"/>
                                  </p:stCondLst>
                                  <p:childTnLst>
                                    <p:set>
                                      <p:cBhvr>
                                        <p:cTn id="19" dur="1" fill="hold">
                                          <p:stCondLst>
                                            <p:cond delay="0"/>
                                          </p:stCondLst>
                                        </p:cTn>
                                        <p:tgtEl>
                                          <p:spTgt spid="34824"/>
                                        </p:tgtEl>
                                        <p:attrNameLst>
                                          <p:attrName>style.visibility</p:attrName>
                                        </p:attrNameLst>
                                      </p:cBhvr>
                                      <p:to>
                                        <p:strVal val="visible"/>
                                      </p:to>
                                    </p:set>
                                    <p:animEffect transition="in" filter="wipe(left)">
                                      <p:cBhvr>
                                        <p:cTn id="20" dur="500"/>
                                        <p:tgtEl>
                                          <p:spTgt spid="34824"/>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8" fill="hold" nodeType="clickEffect">
                                  <p:stCondLst>
                                    <p:cond delay="0"/>
                                  </p:stCondLst>
                                  <p:childTnLst>
                                    <p:set>
                                      <p:cBhvr>
                                        <p:cTn id="24" dur="1" fill="hold">
                                          <p:stCondLst>
                                            <p:cond delay="0"/>
                                          </p:stCondLst>
                                        </p:cTn>
                                        <p:tgtEl>
                                          <p:spTgt spid="34823"/>
                                        </p:tgtEl>
                                        <p:attrNameLst>
                                          <p:attrName>style.visibility</p:attrName>
                                        </p:attrNameLst>
                                      </p:cBhvr>
                                      <p:to>
                                        <p:strVal val="visible"/>
                                      </p:to>
                                    </p:set>
                                    <p:animEffect transition="in" filter="wipe(left)">
                                      <p:cBhvr>
                                        <p:cTn id="25" dur="500"/>
                                        <p:tgtEl>
                                          <p:spTgt spid="34823"/>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8" fill="hold" nodeType="clickEffect">
                                  <p:stCondLst>
                                    <p:cond delay="0"/>
                                  </p:stCondLst>
                                  <p:childTnLst>
                                    <p:set>
                                      <p:cBhvr>
                                        <p:cTn id="29" dur="1" fill="hold">
                                          <p:stCondLst>
                                            <p:cond delay="0"/>
                                          </p:stCondLst>
                                        </p:cTn>
                                        <p:tgtEl>
                                          <p:spTgt spid="34830"/>
                                        </p:tgtEl>
                                        <p:attrNameLst>
                                          <p:attrName>style.visibility</p:attrName>
                                        </p:attrNameLst>
                                      </p:cBhvr>
                                      <p:to>
                                        <p:strVal val="visible"/>
                                      </p:to>
                                    </p:set>
                                    <p:animEffect transition="in" filter="wipe(left)">
                                      <p:cBhvr>
                                        <p:cTn id="30" dur="500"/>
                                        <p:tgtEl>
                                          <p:spTgt spid="348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25" grpId="0"/>
      <p:bldP spid="3482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a:xfrm>
            <a:off x="457200" y="0"/>
            <a:ext cx="8229600" cy="685800"/>
          </a:xfrm>
        </p:spPr>
        <p:txBody>
          <a:bodyPr>
            <a:normAutofit fontScale="90000"/>
          </a:bodyPr>
          <a:lstStyle/>
          <a:p>
            <a:pPr eaLnBrk="1" hangingPunct="1">
              <a:defRPr/>
            </a:pPr>
            <a:r>
              <a:rPr lang="en-US" dirty="0" smtClean="0"/>
              <a:t>Reaction Rates</a:t>
            </a:r>
          </a:p>
        </p:txBody>
      </p:sp>
      <p:sp>
        <p:nvSpPr>
          <p:cNvPr id="17412" name="Rectangle 3"/>
          <p:cNvSpPr>
            <a:spLocks noGrp="1" noChangeArrowheads="1"/>
          </p:cNvSpPr>
          <p:nvPr>
            <p:ph idx="1"/>
          </p:nvPr>
        </p:nvSpPr>
        <p:spPr>
          <a:xfrm>
            <a:off x="457200" y="609600"/>
            <a:ext cx="8229600" cy="5715000"/>
          </a:xfrm>
        </p:spPr>
        <p:txBody>
          <a:bodyPr>
            <a:noAutofit/>
          </a:bodyPr>
          <a:lstStyle/>
          <a:p>
            <a:pPr eaLnBrk="1" hangingPunct="1"/>
            <a:r>
              <a:rPr lang="en-US" b="1" dirty="0" smtClean="0"/>
              <a:t>Average Rate:</a:t>
            </a:r>
            <a:r>
              <a:rPr lang="en-US" dirty="0" smtClean="0"/>
              <a:t> Rate of a reaction over a given period of time. Since the rates of reactions vary with time, this rate only gives an average over a period of time. It can be calculated by calculating change in concentration with time.</a:t>
            </a:r>
          </a:p>
          <a:p>
            <a:pPr eaLnBrk="1" hangingPunct="1"/>
            <a:r>
              <a:rPr lang="en-US" b="1" dirty="0" smtClean="0"/>
              <a:t>Instantaneous Rate</a:t>
            </a:r>
            <a:r>
              <a:rPr lang="en-US" dirty="0" smtClean="0"/>
              <a:t>: Rate of reaction at ONE given point of time. It can be calculated from conc.- time graph by finding the tangent of the graph.</a:t>
            </a:r>
          </a:p>
          <a:p>
            <a:pPr eaLnBrk="1" hangingPunct="1"/>
            <a:r>
              <a:rPr lang="en-US" b="1" dirty="0" smtClean="0"/>
              <a:t>Initial Rate:</a:t>
            </a:r>
            <a:r>
              <a:rPr lang="en-US" dirty="0" smtClean="0"/>
              <a:t> Rate of reaction at t=0. (its instantaneous rate at t=0). It is used in rate law equation and to study most reactions. Since most reactions are reversible, to find rate of reaction, both forward and reverse rates should be taken into account, which can be complicated. By using initial rate that problem does not exist.</a:t>
            </a:r>
          </a:p>
        </p:txBody>
      </p:sp>
      <p:sp>
        <p:nvSpPr>
          <p:cNvPr id="17410" name="Slide Number Placeholder 3"/>
          <p:cNvSpPr>
            <a:spLocks noGrp="1"/>
          </p:cNvSpPr>
          <p:nvPr>
            <p:ph type="sldNum" sz="quarter" idx="12"/>
          </p:nvPr>
        </p:nvSpPr>
        <p:spPr>
          <a:noFill/>
        </p:spPr>
        <p:txBody>
          <a:bodyPr/>
          <a:lstStyle/>
          <a:p>
            <a:fld id="{96181148-8090-49CD-951F-40208AFBAF49}" type="slidenum">
              <a:rPr lang="en-US" smtClean="0"/>
              <a:pPr/>
              <a:t>5</a:t>
            </a:fld>
            <a:endParaRPr lang="en-US"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6" name="Rectangle 1026"/>
          <p:cNvSpPr>
            <a:spLocks noGrp="1" noChangeArrowheads="1"/>
          </p:cNvSpPr>
          <p:nvPr>
            <p:ph type="title"/>
          </p:nvPr>
        </p:nvSpPr>
        <p:spPr>
          <a:xfrm>
            <a:off x="457200" y="0"/>
            <a:ext cx="8229600" cy="762000"/>
          </a:xfrm>
        </p:spPr>
        <p:txBody>
          <a:bodyPr>
            <a:normAutofit fontScale="90000"/>
          </a:bodyPr>
          <a:lstStyle/>
          <a:p>
            <a:pPr eaLnBrk="1" hangingPunct="1">
              <a:defRPr/>
            </a:pPr>
            <a:r>
              <a:rPr lang="en-US" dirty="0" smtClean="0"/>
              <a:t>14.2: Rate &amp; concentration</a:t>
            </a:r>
          </a:p>
        </p:txBody>
      </p:sp>
      <p:sp>
        <p:nvSpPr>
          <p:cNvPr id="26627" name="Rectangle 1027"/>
          <p:cNvSpPr>
            <a:spLocks noGrp="1" noChangeArrowheads="1"/>
          </p:cNvSpPr>
          <p:nvPr>
            <p:ph idx="1"/>
          </p:nvPr>
        </p:nvSpPr>
        <p:spPr>
          <a:xfrm>
            <a:off x="152400" y="838200"/>
            <a:ext cx="8763000" cy="5791200"/>
          </a:xfrm>
        </p:spPr>
        <p:txBody>
          <a:bodyPr>
            <a:normAutofit/>
          </a:bodyPr>
          <a:lstStyle/>
          <a:p>
            <a:pPr eaLnBrk="1" hangingPunct="1">
              <a:lnSpc>
                <a:spcPct val="90000"/>
              </a:lnSpc>
            </a:pPr>
            <a:r>
              <a:rPr lang="en-US" sz="2800" b="1" i="1" dirty="0" smtClean="0"/>
              <a:t>Rate law:</a:t>
            </a:r>
            <a:r>
              <a:rPr lang="en-US" sz="2800" b="1" dirty="0" smtClean="0"/>
              <a:t> </a:t>
            </a:r>
            <a:r>
              <a:rPr lang="en-US" sz="2800" dirty="0" smtClean="0"/>
              <a:t>shows how the rate of reaction depends on the concentration of reactant(s).</a:t>
            </a:r>
          </a:p>
          <a:p>
            <a:pPr algn="ctr" eaLnBrk="1" hangingPunct="1">
              <a:lnSpc>
                <a:spcPct val="90000"/>
              </a:lnSpc>
              <a:buFont typeface="Wingdings" pitchFamily="2" charset="2"/>
              <a:buNone/>
            </a:pPr>
            <a:r>
              <a:rPr lang="en-US" sz="2800" dirty="0" smtClean="0">
                <a:solidFill>
                  <a:schemeClr val="tx2">
                    <a:lumMod val="75000"/>
                  </a:schemeClr>
                </a:solidFill>
              </a:rPr>
              <a:t>	</a:t>
            </a:r>
            <a:r>
              <a:rPr lang="en-US" sz="2800" dirty="0" err="1" smtClean="0">
                <a:solidFill>
                  <a:schemeClr val="tx2">
                    <a:lumMod val="75000"/>
                  </a:schemeClr>
                </a:solidFill>
              </a:rPr>
              <a:t>aA</a:t>
            </a:r>
            <a:r>
              <a:rPr lang="en-US" sz="2800" dirty="0" smtClean="0">
                <a:solidFill>
                  <a:schemeClr val="tx2">
                    <a:lumMod val="75000"/>
                  </a:schemeClr>
                </a:solidFill>
              </a:rPr>
              <a:t> + </a:t>
            </a:r>
            <a:r>
              <a:rPr lang="en-US" sz="2800" dirty="0" err="1" smtClean="0">
                <a:solidFill>
                  <a:schemeClr val="tx2">
                    <a:lumMod val="75000"/>
                  </a:schemeClr>
                </a:solidFill>
              </a:rPr>
              <a:t>bB</a:t>
            </a:r>
            <a:r>
              <a:rPr lang="en-US" sz="2800" dirty="0" smtClean="0">
                <a:solidFill>
                  <a:schemeClr val="tx2">
                    <a:lumMod val="75000"/>
                  </a:schemeClr>
                </a:solidFill>
              </a:rPr>
              <a:t> → </a:t>
            </a:r>
            <a:r>
              <a:rPr lang="en-US" sz="2800" dirty="0" err="1" smtClean="0">
                <a:solidFill>
                  <a:schemeClr val="tx2">
                    <a:lumMod val="75000"/>
                  </a:schemeClr>
                </a:solidFill>
              </a:rPr>
              <a:t>cC</a:t>
            </a:r>
            <a:endParaRPr lang="en-US" sz="2800" dirty="0" smtClean="0">
              <a:solidFill>
                <a:schemeClr val="tx2">
                  <a:lumMod val="75000"/>
                </a:schemeClr>
              </a:solidFill>
            </a:endParaRPr>
          </a:p>
          <a:p>
            <a:pPr algn="ctr" eaLnBrk="1" hangingPunct="1">
              <a:lnSpc>
                <a:spcPct val="90000"/>
              </a:lnSpc>
              <a:buFont typeface="Wingdings" pitchFamily="2" charset="2"/>
              <a:buNone/>
            </a:pPr>
            <a:r>
              <a:rPr lang="en-US" sz="2800" b="1" dirty="0" smtClean="0">
                <a:solidFill>
                  <a:schemeClr val="tx2">
                    <a:lumMod val="75000"/>
                  </a:schemeClr>
                </a:solidFill>
              </a:rPr>
              <a:t>Rate = k[A]</a:t>
            </a:r>
            <a:r>
              <a:rPr lang="en-US" sz="2800" b="1" baseline="30000" dirty="0" smtClean="0">
                <a:solidFill>
                  <a:schemeClr val="tx2">
                    <a:lumMod val="75000"/>
                  </a:schemeClr>
                </a:solidFill>
              </a:rPr>
              <a:t>m</a:t>
            </a:r>
            <a:r>
              <a:rPr lang="en-US" sz="2800" b="1" dirty="0" smtClean="0">
                <a:solidFill>
                  <a:schemeClr val="tx2">
                    <a:lumMod val="75000"/>
                  </a:schemeClr>
                </a:solidFill>
              </a:rPr>
              <a:t>[B]</a:t>
            </a:r>
            <a:r>
              <a:rPr lang="en-US" sz="2800" b="1" baseline="30000" dirty="0" smtClean="0">
                <a:solidFill>
                  <a:schemeClr val="tx2">
                    <a:lumMod val="75000"/>
                  </a:schemeClr>
                </a:solidFill>
              </a:rPr>
              <a:t>n</a:t>
            </a:r>
          </a:p>
          <a:p>
            <a:pPr eaLnBrk="1" hangingPunct="1">
              <a:lnSpc>
                <a:spcPct val="90000"/>
              </a:lnSpc>
              <a:buFont typeface="Wingdings" pitchFamily="2" charset="2"/>
              <a:buNone/>
            </a:pPr>
            <a:endParaRPr lang="en-US" sz="2800" b="1" baseline="30000" dirty="0" smtClean="0">
              <a:solidFill>
                <a:schemeClr val="tx2">
                  <a:lumMod val="75000"/>
                </a:schemeClr>
              </a:solidFill>
            </a:endParaRPr>
          </a:p>
          <a:p>
            <a:pPr eaLnBrk="1" hangingPunct="1">
              <a:lnSpc>
                <a:spcPct val="90000"/>
              </a:lnSpc>
              <a:buFont typeface="Wingdings" pitchFamily="2" charset="2"/>
              <a:buNone/>
            </a:pPr>
            <a:r>
              <a:rPr lang="en-US" sz="2800" dirty="0" smtClean="0">
                <a:solidFill>
                  <a:schemeClr val="tx2">
                    <a:lumMod val="75000"/>
                  </a:schemeClr>
                </a:solidFill>
              </a:rPr>
              <a:t>	Ex: 	NH</a:t>
            </a:r>
            <a:r>
              <a:rPr lang="en-US" sz="2800" baseline="-25000" dirty="0" smtClean="0">
                <a:solidFill>
                  <a:schemeClr val="tx2">
                    <a:lumMod val="75000"/>
                  </a:schemeClr>
                </a:solidFill>
              </a:rPr>
              <a:t>4</a:t>
            </a:r>
            <a:r>
              <a:rPr lang="en-US" sz="2800" baseline="30000" dirty="0" smtClean="0">
                <a:solidFill>
                  <a:schemeClr val="tx2">
                    <a:lumMod val="75000"/>
                  </a:schemeClr>
                </a:solidFill>
              </a:rPr>
              <a:t>+ </a:t>
            </a:r>
            <a:r>
              <a:rPr lang="en-US" sz="2800" dirty="0" smtClean="0">
                <a:solidFill>
                  <a:schemeClr val="tx2">
                    <a:lumMod val="75000"/>
                  </a:schemeClr>
                </a:solidFill>
              </a:rPr>
              <a:t>(</a:t>
            </a:r>
            <a:r>
              <a:rPr lang="en-US" sz="2800" dirty="0" err="1" smtClean="0">
                <a:solidFill>
                  <a:schemeClr val="tx2">
                    <a:lumMod val="75000"/>
                  </a:schemeClr>
                </a:solidFill>
              </a:rPr>
              <a:t>aq</a:t>
            </a:r>
            <a:r>
              <a:rPr lang="en-US" sz="2800" dirty="0" smtClean="0">
                <a:solidFill>
                  <a:schemeClr val="tx2">
                    <a:lumMod val="75000"/>
                  </a:schemeClr>
                </a:solidFill>
              </a:rPr>
              <a:t>) + NO</a:t>
            </a:r>
            <a:r>
              <a:rPr lang="en-US" sz="2800" baseline="-25000" dirty="0" smtClean="0">
                <a:solidFill>
                  <a:schemeClr val="tx2">
                    <a:lumMod val="75000"/>
                  </a:schemeClr>
                </a:solidFill>
              </a:rPr>
              <a:t>2</a:t>
            </a:r>
            <a:r>
              <a:rPr lang="en-US" sz="2800" baseline="30000" dirty="0" smtClean="0">
                <a:solidFill>
                  <a:schemeClr val="tx2">
                    <a:lumMod val="75000"/>
                  </a:schemeClr>
                </a:solidFill>
              </a:rPr>
              <a:t>1- </a:t>
            </a:r>
            <a:r>
              <a:rPr lang="en-US" sz="2800" dirty="0" smtClean="0">
                <a:solidFill>
                  <a:schemeClr val="tx2">
                    <a:lumMod val="75000"/>
                  </a:schemeClr>
                </a:solidFill>
              </a:rPr>
              <a:t>(</a:t>
            </a:r>
            <a:r>
              <a:rPr lang="en-US" sz="2800" dirty="0" err="1" smtClean="0">
                <a:solidFill>
                  <a:schemeClr val="tx2">
                    <a:lumMod val="75000"/>
                  </a:schemeClr>
                </a:solidFill>
              </a:rPr>
              <a:t>aq</a:t>
            </a:r>
            <a:r>
              <a:rPr lang="en-US" sz="2800" dirty="0" smtClean="0">
                <a:solidFill>
                  <a:schemeClr val="tx2">
                    <a:lumMod val="75000"/>
                  </a:schemeClr>
                </a:solidFill>
              </a:rPr>
              <a:t>) → N</a:t>
            </a:r>
            <a:r>
              <a:rPr lang="en-US" sz="2800" baseline="-25000" dirty="0" smtClean="0">
                <a:solidFill>
                  <a:schemeClr val="tx2">
                    <a:lumMod val="75000"/>
                  </a:schemeClr>
                </a:solidFill>
              </a:rPr>
              <a:t>2</a:t>
            </a:r>
            <a:r>
              <a:rPr lang="en-US" sz="2800" dirty="0" smtClean="0">
                <a:solidFill>
                  <a:schemeClr val="tx2">
                    <a:lumMod val="75000"/>
                  </a:schemeClr>
                </a:solidFill>
              </a:rPr>
              <a:t> (g) + 2 H</a:t>
            </a:r>
            <a:r>
              <a:rPr lang="en-US" sz="2800" baseline="-25000" dirty="0" smtClean="0">
                <a:solidFill>
                  <a:schemeClr val="tx2">
                    <a:lumMod val="75000"/>
                  </a:schemeClr>
                </a:solidFill>
              </a:rPr>
              <a:t>2</a:t>
            </a:r>
            <a:r>
              <a:rPr lang="en-US" sz="2800" dirty="0" smtClean="0">
                <a:solidFill>
                  <a:schemeClr val="tx2">
                    <a:lumMod val="75000"/>
                  </a:schemeClr>
                </a:solidFill>
              </a:rPr>
              <a:t>O (l)</a:t>
            </a:r>
          </a:p>
          <a:p>
            <a:pPr eaLnBrk="1" hangingPunct="1">
              <a:lnSpc>
                <a:spcPct val="90000"/>
              </a:lnSpc>
              <a:buFont typeface="Wingdings" pitchFamily="2" charset="2"/>
              <a:buNone/>
            </a:pPr>
            <a:r>
              <a:rPr lang="en-US" sz="2800" dirty="0" smtClean="0">
                <a:solidFill>
                  <a:schemeClr val="tx2">
                    <a:lumMod val="75000"/>
                  </a:schemeClr>
                </a:solidFill>
              </a:rPr>
              <a:t>		The rate law </a:t>
            </a:r>
            <a:r>
              <a:rPr lang="en-US" sz="2800" i="1" dirty="0" smtClean="0">
                <a:solidFill>
                  <a:schemeClr val="tx2">
                    <a:lumMod val="75000"/>
                  </a:schemeClr>
                </a:solidFill>
              </a:rPr>
              <a:t>may be</a:t>
            </a:r>
            <a:r>
              <a:rPr lang="en-US" sz="2800" dirty="0" smtClean="0">
                <a:solidFill>
                  <a:schemeClr val="tx2">
                    <a:lumMod val="75000"/>
                  </a:schemeClr>
                </a:solidFill>
              </a:rPr>
              <a:t>:	Rate = k [NH</a:t>
            </a:r>
            <a:r>
              <a:rPr lang="en-US" sz="2800" baseline="-25000" dirty="0" smtClean="0">
                <a:solidFill>
                  <a:schemeClr val="tx2">
                    <a:lumMod val="75000"/>
                  </a:schemeClr>
                </a:solidFill>
              </a:rPr>
              <a:t>4</a:t>
            </a:r>
            <a:r>
              <a:rPr lang="en-US" sz="2800" baseline="30000" dirty="0" smtClean="0">
                <a:solidFill>
                  <a:schemeClr val="tx2">
                    <a:lumMod val="75000"/>
                  </a:schemeClr>
                </a:solidFill>
              </a:rPr>
              <a:t>+</a:t>
            </a:r>
            <a:r>
              <a:rPr lang="en-US" sz="2800" dirty="0" smtClean="0">
                <a:solidFill>
                  <a:schemeClr val="tx2">
                    <a:lumMod val="75000"/>
                  </a:schemeClr>
                </a:solidFill>
              </a:rPr>
              <a:t>]</a:t>
            </a:r>
            <a:r>
              <a:rPr lang="en-US" sz="2800" baseline="30000" dirty="0" smtClean="0">
                <a:solidFill>
                  <a:schemeClr val="tx2">
                    <a:lumMod val="75000"/>
                  </a:schemeClr>
                </a:solidFill>
              </a:rPr>
              <a:t>1 </a:t>
            </a:r>
            <a:r>
              <a:rPr lang="en-US" sz="2800" dirty="0" smtClean="0">
                <a:solidFill>
                  <a:schemeClr val="tx2">
                    <a:lumMod val="75000"/>
                  </a:schemeClr>
                </a:solidFill>
              </a:rPr>
              <a:t>[NO</a:t>
            </a:r>
            <a:r>
              <a:rPr lang="en-US" sz="2800" baseline="-25000" dirty="0" smtClean="0">
                <a:solidFill>
                  <a:schemeClr val="tx2">
                    <a:lumMod val="75000"/>
                  </a:schemeClr>
                </a:solidFill>
              </a:rPr>
              <a:t>2</a:t>
            </a:r>
            <a:r>
              <a:rPr lang="en-US" sz="2800" baseline="30000" dirty="0" smtClean="0">
                <a:solidFill>
                  <a:schemeClr val="tx2">
                    <a:lumMod val="75000"/>
                  </a:schemeClr>
                </a:solidFill>
              </a:rPr>
              <a:t>1-</a:t>
            </a:r>
            <a:r>
              <a:rPr lang="en-US" sz="2800" dirty="0" smtClean="0">
                <a:solidFill>
                  <a:schemeClr val="tx2">
                    <a:lumMod val="75000"/>
                  </a:schemeClr>
                </a:solidFill>
              </a:rPr>
              <a:t>]</a:t>
            </a:r>
            <a:r>
              <a:rPr lang="en-US" sz="2800" baseline="30000" dirty="0" smtClean="0">
                <a:solidFill>
                  <a:schemeClr val="tx2">
                    <a:lumMod val="75000"/>
                  </a:schemeClr>
                </a:solidFill>
              </a:rPr>
              <a:t>2</a:t>
            </a:r>
          </a:p>
          <a:p>
            <a:pPr eaLnBrk="1" hangingPunct="1">
              <a:lnSpc>
                <a:spcPct val="90000"/>
              </a:lnSpc>
              <a:buFont typeface="Wingdings" pitchFamily="2" charset="2"/>
              <a:buNone/>
            </a:pPr>
            <a:r>
              <a:rPr lang="en-US" sz="2800" baseline="30000" dirty="0" smtClean="0">
                <a:solidFill>
                  <a:schemeClr val="tx2">
                    <a:lumMod val="75000"/>
                  </a:schemeClr>
                </a:solidFill>
              </a:rPr>
              <a:t>			</a:t>
            </a:r>
            <a:r>
              <a:rPr lang="en-US" sz="2800" dirty="0" smtClean="0">
                <a:solidFill>
                  <a:schemeClr val="tx2">
                    <a:lumMod val="75000"/>
                  </a:schemeClr>
                </a:solidFill>
              </a:rPr>
              <a:t>or 			Rate = k [NH</a:t>
            </a:r>
            <a:r>
              <a:rPr lang="en-US" sz="2800" baseline="-25000" dirty="0" smtClean="0">
                <a:solidFill>
                  <a:schemeClr val="tx2">
                    <a:lumMod val="75000"/>
                  </a:schemeClr>
                </a:solidFill>
              </a:rPr>
              <a:t>4</a:t>
            </a:r>
            <a:r>
              <a:rPr lang="en-US" sz="2800" baseline="30000" dirty="0" smtClean="0">
                <a:solidFill>
                  <a:schemeClr val="tx2">
                    <a:lumMod val="75000"/>
                  </a:schemeClr>
                </a:solidFill>
              </a:rPr>
              <a:t>+</a:t>
            </a:r>
            <a:r>
              <a:rPr lang="en-US" sz="2800" dirty="0" smtClean="0">
                <a:solidFill>
                  <a:schemeClr val="tx2">
                    <a:lumMod val="75000"/>
                  </a:schemeClr>
                </a:solidFill>
              </a:rPr>
              <a:t>]</a:t>
            </a:r>
            <a:r>
              <a:rPr lang="en-US" sz="2800" baseline="30000" dirty="0" smtClean="0">
                <a:solidFill>
                  <a:schemeClr val="tx2">
                    <a:lumMod val="75000"/>
                  </a:schemeClr>
                </a:solidFill>
              </a:rPr>
              <a:t>1/2 </a:t>
            </a:r>
            <a:r>
              <a:rPr lang="en-US" sz="2800" dirty="0" smtClean="0">
                <a:solidFill>
                  <a:schemeClr val="tx2">
                    <a:lumMod val="75000"/>
                  </a:schemeClr>
                </a:solidFill>
              </a:rPr>
              <a:t>[NO</a:t>
            </a:r>
            <a:r>
              <a:rPr lang="en-US" sz="2800" baseline="-25000" dirty="0" smtClean="0">
                <a:solidFill>
                  <a:schemeClr val="tx2">
                    <a:lumMod val="75000"/>
                  </a:schemeClr>
                </a:solidFill>
              </a:rPr>
              <a:t>2</a:t>
            </a:r>
            <a:r>
              <a:rPr lang="en-US" sz="2800" baseline="30000" dirty="0" smtClean="0">
                <a:solidFill>
                  <a:schemeClr val="tx2">
                    <a:lumMod val="75000"/>
                  </a:schemeClr>
                </a:solidFill>
              </a:rPr>
              <a:t>1-</a:t>
            </a:r>
            <a:r>
              <a:rPr lang="en-US" sz="2800" dirty="0" smtClean="0">
                <a:solidFill>
                  <a:schemeClr val="tx2">
                    <a:lumMod val="75000"/>
                  </a:schemeClr>
                </a:solidFill>
              </a:rPr>
              <a:t>]</a:t>
            </a:r>
            <a:r>
              <a:rPr lang="en-US" sz="2800" baseline="30000" dirty="0" smtClean="0">
                <a:solidFill>
                  <a:schemeClr val="tx2">
                    <a:lumMod val="75000"/>
                  </a:schemeClr>
                </a:solidFill>
              </a:rPr>
              <a:t>3</a:t>
            </a:r>
          </a:p>
          <a:p>
            <a:pPr eaLnBrk="1" hangingPunct="1">
              <a:lnSpc>
                <a:spcPct val="90000"/>
              </a:lnSpc>
              <a:buFont typeface="Wingdings" pitchFamily="2" charset="2"/>
              <a:buNone/>
            </a:pPr>
            <a:endParaRPr lang="en-US" baseline="30000" dirty="0" smtClean="0">
              <a:solidFill>
                <a:schemeClr val="tx2">
                  <a:lumMod val="75000"/>
                </a:schemeClr>
              </a:solidFill>
            </a:endParaRPr>
          </a:p>
          <a:p>
            <a:pPr marL="738188" lvl="1" indent="-280988" eaLnBrk="1" hangingPunct="1">
              <a:lnSpc>
                <a:spcPct val="90000"/>
              </a:lnSpc>
            </a:pPr>
            <a:r>
              <a:rPr lang="en-US" sz="3200" dirty="0" smtClean="0">
                <a:solidFill>
                  <a:schemeClr val="tx2">
                    <a:lumMod val="75000"/>
                  </a:schemeClr>
                </a:solidFill>
              </a:rPr>
              <a:t>The rate law can onl</a:t>
            </a:r>
            <a:r>
              <a:rPr lang="en-US" sz="3200" dirty="0" smtClean="0"/>
              <a:t>y be determined based on </a:t>
            </a:r>
            <a:r>
              <a:rPr lang="en-US" sz="3200" b="1" u="sng" dirty="0" smtClean="0"/>
              <a:t>experimental evidence</a:t>
            </a:r>
            <a:r>
              <a:rPr lang="en-US" sz="3200" dirty="0" smtClean="0"/>
              <a:t>; it cannot be predicted by the overall balanced reaction!</a:t>
            </a:r>
          </a:p>
        </p:txBody>
      </p:sp>
      <p:sp>
        <p:nvSpPr>
          <p:cNvPr id="18434" name="Slide Number Placeholder 3"/>
          <p:cNvSpPr>
            <a:spLocks noGrp="1"/>
          </p:cNvSpPr>
          <p:nvPr>
            <p:ph type="sldNum" sz="quarter" idx="12"/>
          </p:nvPr>
        </p:nvSpPr>
        <p:spPr>
          <a:noFill/>
        </p:spPr>
        <p:txBody>
          <a:bodyPr/>
          <a:lstStyle/>
          <a:p>
            <a:fld id="{AD932D6F-7A4D-4658-AC89-CE1422AE9604}" type="slidenum">
              <a:rPr lang="en-US" smtClean="0"/>
              <a:pPr/>
              <a:t>6</a:t>
            </a:fld>
            <a:endParaRPr lang="en-US"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6627">
                                            <p:txEl>
                                              <p:pRg st="0" end="0"/>
                                            </p:txEl>
                                          </p:spTgt>
                                        </p:tgtEl>
                                        <p:attrNameLst>
                                          <p:attrName>style.visibility</p:attrName>
                                        </p:attrNameLst>
                                      </p:cBhvr>
                                      <p:to>
                                        <p:strVal val="visible"/>
                                      </p:to>
                                    </p:set>
                                    <p:animEffect transition="in" filter="wipe(left)">
                                      <p:cBhvr>
                                        <p:cTn id="7" dur="500"/>
                                        <p:tgtEl>
                                          <p:spTgt spid="2662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6627">
                                            <p:txEl>
                                              <p:pRg st="1" end="1"/>
                                            </p:txEl>
                                          </p:spTgt>
                                        </p:tgtEl>
                                        <p:attrNameLst>
                                          <p:attrName>style.visibility</p:attrName>
                                        </p:attrNameLst>
                                      </p:cBhvr>
                                      <p:to>
                                        <p:strVal val="visible"/>
                                      </p:to>
                                    </p:set>
                                    <p:animEffect transition="in" filter="wipe(left)">
                                      <p:cBhvr>
                                        <p:cTn id="12" dur="500"/>
                                        <p:tgtEl>
                                          <p:spTgt spid="2662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6627">
                                            <p:txEl>
                                              <p:pRg st="2" end="2"/>
                                            </p:txEl>
                                          </p:spTgt>
                                        </p:tgtEl>
                                        <p:attrNameLst>
                                          <p:attrName>style.visibility</p:attrName>
                                        </p:attrNameLst>
                                      </p:cBhvr>
                                      <p:to>
                                        <p:strVal val="visible"/>
                                      </p:to>
                                    </p:set>
                                    <p:animEffect transition="in" filter="wipe(left)">
                                      <p:cBhvr>
                                        <p:cTn id="17" dur="500"/>
                                        <p:tgtEl>
                                          <p:spTgt spid="2662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26627">
                                            <p:txEl>
                                              <p:pRg st="4" end="4"/>
                                            </p:txEl>
                                          </p:spTgt>
                                        </p:tgtEl>
                                        <p:attrNameLst>
                                          <p:attrName>style.visibility</p:attrName>
                                        </p:attrNameLst>
                                      </p:cBhvr>
                                      <p:to>
                                        <p:strVal val="visible"/>
                                      </p:to>
                                    </p:set>
                                    <p:animEffect transition="in" filter="wipe(left)">
                                      <p:cBhvr>
                                        <p:cTn id="22" dur="500"/>
                                        <p:tgtEl>
                                          <p:spTgt spid="26627">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26627">
                                            <p:txEl>
                                              <p:pRg st="5" end="5"/>
                                            </p:txEl>
                                          </p:spTgt>
                                        </p:tgtEl>
                                        <p:attrNameLst>
                                          <p:attrName>style.visibility</p:attrName>
                                        </p:attrNameLst>
                                      </p:cBhvr>
                                      <p:to>
                                        <p:strVal val="visible"/>
                                      </p:to>
                                    </p:set>
                                    <p:animEffect transition="in" filter="wipe(left)">
                                      <p:cBhvr>
                                        <p:cTn id="27" dur="500"/>
                                        <p:tgtEl>
                                          <p:spTgt spid="26627">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26627">
                                            <p:txEl>
                                              <p:pRg st="6" end="6"/>
                                            </p:txEl>
                                          </p:spTgt>
                                        </p:tgtEl>
                                        <p:attrNameLst>
                                          <p:attrName>style.visibility</p:attrName>
                                        </p:attrNameLst>
                                      </p:cBhvr>
                                      <p:to>
                                        <p:strVal val="visible"/>
                                      </p:to>
                                    </p:set>
                                    <p:animEffect transition="in" filter="wipe(left)">
                                      <p:cBhvr>
                                        <p:cTn id="32" dur="500"/>
                                        <p:tgtEl>
                                          <p:spTgt spid="26627">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26627">
                                            <p:txEl>
                                              <p:pRg st="8" end="8"/>
                                            </p:txEl>
                                          </p:spTgt>
                                        </p:tgtEl>
                                        <p:attrNameLst>
                                          <p:attrName>style.visibility</p:attrName>
                                        </p:attrNameLst>
                                      </p:cBhvr>
                                      <p:to>
                                        <p:strVal val="visible"/>
                                      </p:to>
                                    </p:set>
                                    <p:animEffect transition="in" filter="wipe(left)">
                                      <p:cBhvr>
                                        <p:cTn id="37" dur="500"/>
                                        <p:tgtEl>
                                          <p:spTgt spid="26627">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7" grpId="0" build="p"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hangingPunct="1">
              <a:defRPr/>
            </a:pPr>
            <a:r>
              <a:rPr lang="en-US" dirty="0" smtClean="0"/>
              <a:t>Finding Rate Law Using Initial Rates</a:t>
            </a:r>
          </a:p>
        </p:txBody>
      </p:sp>
      <p:sp>
        <p:nvSpPr>
          <p:cNvPr id="19459" name="Content Placeholder 2"/>
          <p:cNvSpPr>
            <a:spLocks noGrp="1"/>
          </p:cNvSpPr>
          <p:nvPr>
            <p:ph idx="1"/>
          </p:nvPr>
        </p:nvSpPr>
        <p:spPr/>
        <p:txBody>
          <a:bodyPr>
            <a:normAutofit/>
          </a:bodyPr>
          <a:lstStyle/>
          <a:p>
            <a:pPr eaLnBrk="1" hangingPunct="1"/>
            <a:r>
              <a:rPr lang="en-US" sz="3200" dirty="0" smtClean="0"/>
              <a:t>This method is used to determine the rate law for various reactions. In this method, initial rate of a reaction is measured at various reactant concentrations and the data is recorded</a:t>
            </a:r>
            <a:r>
              <a:rPr lang="en-US" sz="3200" dirty="0" smtClean="0"/>
              <a:t>.</a:t>
            </a:r>
          </a:p>
          <a:p>
            <a:pPr eaLnBrk="1" hangingPunct="1"/>
            <a:r>
              <a:rPr lang="en-US" sz="3200" dirty="0" smtClean="0"/>
              <a:t>The data for initial rates method looks like the example given on the next slide.</a:t>
            </a:r>
            <a:endParaRPr lang="en-US" sz="3200" dirty="0" smtClean="0"/>
          </a:p>
        </p:txBody>
      </p:sp>
      <p:sp>
        <p:nvSpPr>
          <p:cNvPr id="19460" name="Slide Number Placeholder 3"/>
          <p:cNvSpPr>
            <a:spLocks noGrp="1"/>
          </p:cNvSpPr>
          <p:nvPr>
            <p:ph type="sldNum" sz="quarter" idx="12"/>
          </p:nvPr>
        </p:nvSpPr>
        <p:spPr>
          <a:noFill/>
        </p:spPr>
        <p:txBody>
          <a:bodyPr/>
          <a:lstStyle/>
          <a:p>
            <a:fld id="{9FC98CD0-2752-452D-959C-DC5586050C6C}" type="slidenum">
              <a:rPr lang="en-US" smtClean="0"/>
              <a:pPr/>
              <a:t>7</a:t>
            </a:fld>
            <a:endParaRPr lang="en-US"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6" name="Rectangle 3"/>
          <p:cNvSpPr>
            <a:spLocks noGrp="1" noChangeArrowheads="1"/>
          </p:cNvSpPr>
          <p:nvPr>
            <p:ph idx="1"/>
          </p:nvPr>
        </p:nvSpPr>
        <p:spPr>
          <a:xfrm>
            <a:off x="152400" y="0"/>
            <a:ext cx="8839200" cy="5943600"/>
          </a:xfrm>
        </p:spPr>
        <p:txBody>
          <a:bodyPr/>
          <a:lstStyle/>
          <a:p>
            <a:pPr eaLnBrk="1" hangingPunct="1"/>
            <a:r>
              <a:rPr lang="en-US" sz="2800" dirty="0" smtClean="0"/>
              <a:t>Ex: Determining the rate law using the following data:</a:t>
            </a:r>
          </a:p>
          <a:p>
            <a:pPr eaLnBrk="1" hangingPunct="1">
              <a:buFont typeface="Wingdings" pitchFamily="2" charset="2"/>
              <a:buNone/>
            </a:pPr>
            <a:r>
              <a:rPr lang="en-US" b="1" dirty="0" smtClean="0"/>
              <a:t>	</a:t>
            </a:r>
            <a:r>
              <a:rPr lang="en-US" b="1" u="sng" dirty="0" smtClean="0"/>
              <a:t>Exp #	</a:t>
            </a:r>
            <a:r>
              <a:rPr lang="es-ES" b="1" u="sng" dirty="0" smtClean="0"/>
              <a:t>[NH</a:t>
            </a:r>
            <a:r>
              <a:rPr lang="es-ES" b="1" u="sng" baseline="-25000" dirty="0" smtClean="0"/>
              <a:t>4</a:t>
            </a:r>
            <a:r>
              <a:rPr lang="es-ES" b="1" u="sng" baseline="30000" dirty="0" smtClean="0"/>
              <a:t>+</a:t>
            </a:r>
            <a:r>
              <a:rPr lang="es-ES" b="1" u="sng" dirty="0" smtClean="0"/>
              <a:t>]	</a:t>
            </a:r>
            <a:r>
              <a:rPr lang="en-US" b="1" u="sng" dirty="0" smtClean="0"/>
              <a:t>[</a:t>
            </a:r>
            <a:r>
              <a:rPr lang="es-ES" b="1" u="sng" dirty="0" smtClean="0"/>
              <a:t>NO</a:t>
            </a:r>
            <a:r>
              <a:rPr lang="es-ES" b="1" u="sng" baseline="-25000" dirty="0" smtClean="0"/>
              <a:t>2</a:t>
            </a:r>
            <a:r>
              <a:rPr lang="es-ES" b="1" u="sng" baseline="30000" dirty="0" smtClean="0"/>
              <a:t>1-</a:t>
            </a:r>
            <a:r>
              <a:rPr lang="es-ES" b="1" u="sng" dirty="0" smtClean="0"/>
              <a:t>]	</a:t>
            </a:r>
            <a:r>
              <a:rPr lang="en-US" b="1" u="sng" dirty="0" smtClean="0"/>
              <a:t>Initial rate (M/s)</a:t>
            </a:r>
          </a:p>
          <a:p>
            <a:pPr eaLnBrk="1" hangingPunct="1">
              <a:buFont typeface="Wingdings" pitchFamily="2" charset="2"/>
              <a:buNone/>
            </a:pPr>
            <a:r>
              <a:rPr lang="en-US" b="1" dirty="0" smtClean="0"/>
              <a:t>	</a:t>
            </a:r>
            <a:r>
              <a:rPr lang="en-US" sz="3600" b="1" dirty="0" smtClean="0"/>
              <a:t>1</a:t>
            </a:r>
            <a:r>
              <a:rPr lang="en-US" sz="3600" dirty="0" smtClean="0"/>
              <a:t>		0.50		0.20		3.0 x 10</a:t>
            </a:r>
            <a:r>
              <a:rPr lang="en-US" sz="3600" baseline="30000" dirty="0" smtClean="0"/>
              <a:t>-3</a:t>
            </a:r>
            <a:endParaRPr lang="en-US" sz="3600" dirty="0" smtClean="0"/>
          </a:p>
          <a:p>
            <a:pPr eaLnBrk="1" hangingPunct="1">
              <a:buFont typeface="Wingdings" pitchFamily="2" charset="2"/>
              <a:buNone/>
            </a:pPr>
            <a:r>
              <a:rPr lang="en-US" sz="3600" b="1" dirty="0" smtClean="0"/>
              <a:t>	2</a:t>
            </a:r>
            <a:r>
              <a:rPr lang="en-US" sz="3600" dirty="0" smtClean="0"/>
              <a:t>		0.50		0.40		6.0 x 10</a:t>
            </a:r>
            <a:r>
              <a:rPr lang="en-US" sz="3600" baseline="30000" dirty="0" smtClean="0"/>
              <a:t>-3</a:t>
            </a:r>
            <a:endParaRPr lang="en-US" sz="3600" dirty="0" smtClean="0"/>
          </a:p>
          <a:p>
            <a:pPr eaLnBrk="1" hangingPunct="1">
              <a:buFont typeface="Wingdings" pitchFamily="2" charset="2"/>
              <a:buNone/>
            </a:pPr>
            <a:r>
              <a:rPr lang="en-US" sz="3600" dirty="0" smtClean="0"/>
              <a:t>	</a:t>
            </a:r>
            <a:r>
              <a:rPr lang="en-US" sz="3600" b="1" dirty="0" smtClean="0"/>
              <a:t>3</a:t>
            </a:r>
            <a:r>
              <a:rPr lang="en-US" sz="3600" dirty="0" smtClean="0"/>
              <a:t>		1.5		0.40		54 x 10</a:t>
            </a:r>
            <a:r>
              <a:rPr lang="en-US" sz="3600" baseline="30000" dirty="0" smtClean="0"/>
              <a:t>-3</a:t>
            </a:r>
          </a:p>
        </p:txBody>
      </p:sp>
      <p:sp>
        <p:nvSpPr>
          <p:cNvPr id="20482" name="Slide Number Placeholder 3"/>
          <p:cNvSpPr>
            <a:spLocks noGrp="1"/>
          </p:cNvSpPr>
          <p:nvPr>
            <p:ph type="sldNum" sz="quarter" idx="12"/>
          </p:nvPr>
        </p:nvSpPr>
        <p:spPr>
          <a:noFill/>
        </p:spPr>
        <p:txBody>
          <a:bodyPr/>
          <a:lstStyle/>
          <a:p>
            <a:fld id="{D0775EF2-5ED1-4906-8957-D5C06F78D492}" type="slidenum">
              <a:rPr lang="en-US" smtClean="0"/>
              <a:pPr/>
              <a:t>8</a:t>
            </a:fld>
            <a:endParaRPr lang="en-US" smtClean="0"/>
          </a:p>
        </p:txBody>
      </p:sp>
      <p:sp>
        <p:nvSpPr>
          <p:cNvPr id="36892" name="Line 28"/>
          <p:cNvSpPr>
            <a:spLocks noChangeShapeType="1"/>
          </p:cNvSpPr>
          <p:nvPr/>
        </p:nvSpPr>
        <p:spPr bwMode="auto">
          <a:xfrm flipH="1">
            <a:off x="2895600" y="4343400"/>
            <a:ext cx="685800" cy="228600"/>
          </a:xfrm>
          <a:prstGeom prst="line">
            <a:avLst/>
          </a:prstGeom>
          <a:noFill/>
          <a:ln w="28575">
            <a:solidFill>
              <a:srgbClr val="66FF33"/>
            </a:solidFill>
            <a:round/>
            <a:headEnd/>
            <a:tailEnd type="triangle" w="med" len="med"/>
          </a:ln>
        </p:spPr>
        <p:txBody>
          <a:bodyPr wrap="none"/>
          <a:lstStyle/>
          <a:p>
            <a:endParaRPr lang="en-US"/>
          </a:p>
        </p:txBody>
      </p:sp>
      <p:sp>
        <p:nvSpPr>
          <p:cNvPr id="36893" name="Line 29"/>
          <p:cNvSpPr>
            <a:spLocks noChangeShapeType="1"/>
          </p:cNvSpPr>
          <p:nvPr/>
        </p:nvSpPr>
        <p:spPr bwMode="auto">
          <a:xfrm flipH="1">
            <a:off x="2743200" y="2438400"/>
            <a:ext cx="2438400" cy="1371600"/>
          </a:xfrm>
          <a:prstGeom prst="line">
            <a:avLst/>
          </a:prstGeom>
          <a:noFill/>
          <a:ln w="28575">
            <a:solidFill>
              <a:srgbClr val="66FF33"/>
            </a:solidFill>
            <a:round/>
            <a:headEnd/>
            <a:tailEnd type="triangle" w="med" len="med"/>
          </a:ln>
        </p:spPr>
        <p:txBody>
          <a:bodyPr wrap="none"/>
          <a:lstStyle/>
          <a:p>
            <a:endParaRPr lang="en-US"/>
          </a:p>
        </p:txBody>
      </p:sp>
      <p:sp>
        <p:nvSpPr>
          <p:cNvPr id="36890" name="Line 26"/>
          <p:cNvSpPr>
            <a:spLocks noChangeShapeType="1"/>
          </p:cNvSpPr>
          <p:nvPr/>
        </p:nvSpPr>
        <p:spPr bwMode="auto">
          <a:xfrm>
            <a:off x="5181600" y="1828800"/>
            <a:ext cx="152400" cy="2057400"/>
          </a:xfrm>
          <a:prstGeom prst="line">
            <a:avLst/>
          </a:prstGeom>
          <a:noFill/>
          <a:ln w="28575">
            <a:solidFill>
              <a:srgbClr val="FFD939"/>
            </a:solidFill>
            <a:round/>
            <a:headEnd/>
            <a:tailEnd type="triangle" w="med" len="med"/>
          </a:ln>
        </p:spPr>
        <p:txBody>
          <a:bodyPr wrap="none"/>
          <a:lstStyle/>
          <a:p>
            <a:endParaRPr lang="en-US"/>
          </a:p>
        </p:txBody>
      </p:sp>
      <p:sp>
        <p:nvSpPr>
          <p:cNvPr id="36868" name="AutoShape 4"/>
          <p:cNvSpPr>
            <a:spLocks noChangeArrowheads="1"/>
          </p:cNvSpPr>
          <p:nvPr/>
        </p:nvSpPr>
        <p:spPr bwMode="auto">
          <a:xfrm>
            <a:off x="2819400" y="1219200"/>
            <a:ext cx="304800" cy="990600"/>
          </a:xfrm>
          <a:prstGeom prst="curvedLeftArrow">
            <a:avLst>
              <a:gd name="adj1" fmla="val 66667"/>
              <a:gd name="adj2" fmla="val 133333"/>
              <a:gd name="adj3" fmla="val 33333"/>
            </a:avLst>
          </a:prstGeom>
          <a:solidFill>
            <a:srgbClr val="FFFF00"/>
          </a:solidFill>
          <a:ln w="9525">
            <a:solidFill>
              <a:schemeClr val="tx1"/>
            </a:solidFill>
            <a:miter lim="800000"/>
            <a:headEnd/>
            <a:tailEnd/>
          </a:ln>
        </p:spPr>
        <p:txBody>
          <a:bodyPr wrap="none" anchor="ctr"/>
          <a:lstStyle/>
          <a:p>
            <a:endParaRPr lang="en-US"/>
          </a:p>
        </p:txBody>
      </p:sp>
      <p:sp>
        <p:nvSpPr>
          <p:cNvPr id="36869" name="AutoShape 5"/>
          <p:cNvSpPr>
            <a:spLocks noChangeArrowheads="1"/>
          </p:cNvSpPr>
          <p:nvPr/>
        </p:nvSpPr>
        <p:spPr bwMode="auto">
          <a:xfrm>
            <a:off x="4648200" y="1219200"/>
            <a:ext cx="228600" cy="762000"/>
          </a:xfrm>
          <a:prstGeom prst="curvedLeftArrow">
            <a:avLst>
              <a:gd name="adj1" fmla="val 66667"/>
              <a:gd name="adj2" fmla="val 133333"/>
              <a:gd name="adj3" fmla="val 33333"/>
            </a:avLst>
          </a:prstGeom>
          <a:solidFill>
            <a:srgbClr val="FFFF00"/>
          </a:solidFill>
          <a:ln w="9525">
            <a:solidFill>
              <a:schemeClr val="tx1"/>
            </a:solidFill>
            <a:miter lim="800000"/>
            <a:headEnd/>
            <a:tailEnd/>
          </a:ln>
        </p:spPr>
        <p:txBody>
          <a:bodyPr wrap="none" anchor="ctr"/>
          <a:lstStyle/>
          <a:p>
            <a:endParaRPr lang="en-US"/>
          </a:p>
        </p:txBody>
      </p:sp>
      <p:sp>
        <p:nvSpPr>
          <p:cNvPr id="36870" name="AutoShape 6"/>
          <p:cNvSpPr>
            <a:spLocks noChangeArrowheads="1"/>
          </p:cNvSpPr>
          <p:nvPr/>
        </p:nvSpPr>
        <p:spPr bwMode="auto">
          <a:xfrm>
            <a:off x="7162800" y="1143000"/>
            <a:ext cx="304800" cy="1143000"/>
          </a:xfrm>
          <a:prstGeom prst="curvedLeftArrow">
            <a:avLst>
              <a:gd name="adj1" fmla="val 66667"/>
              <a:gd name="adj2" fmla="val 133333"/>
              <a:gd name="adj3" fmla="val 33333"/>
            </a:avLst>
          </a:prstGeom>
          <a:solidFill>
            <a:srgbClr val="FFFF00"/>
          </a:solidFill>
          <a:ln w="9525">
            <a:solidFill>
              <a:schemeClr val="tx1"/>
            </a:solidFill>
            <a:miter lim="800000"/>
            <a:headEnd/>
            <a:tailEnd/>
          </a:ln>
        </p:spPr>
        <p:txBody>
          <a:bodyPr wrap="none" anchor="ctr"/>
          <a:lstStyle/>
          <a:p>
            <a:endParaRPr lang="en-US"/>
          </a:p>
        </p:txBody>
      </p:sp>
      <p:sp>
        <p:nvSpPr>
          <p:cNvPr id="36871" name="Text Box 7"/>
          <p:cNvSpPr txBox="1">
            <a:spLocks noChangeArrowheads="1"/>
          </p:cNvSpPr>
          <p:nvPr/>
        </p:nvSpPr>
        <p:spPr bwMode="auto">
          <a:xfrm>
            <a:off x="3048000" y="1524000"/>
            <a:ext cx="838200" cy="519113"/>
          </a:xfrm>
          <a:prstGeom prst="rect">
            <a:avLst/>
          </a:prstGeom>
          <a:noFill/>
          <a:ln w="9525">
            <a:noFill/>
            <a:miter lim="800000"/>
            <a:headEnd/>
            <a:tailEnd/>
          </a:ln>
        </p:spPr>
        <p:txBody>
          <a:bodyPr>
            <a:spAutoFit/>
          </a:bodyPr>
          <a:lstStyle/>
          <a:p>
            <a:pPr>
              <a:spcBef>
                <a:spcPct val="50000"/>
              </a:spcBef>
            </a:pPr>
            <a:r>
              <a:rPr lang="en-US" sz="2800" dirty="0">
                <a:solidFill>
                  <a:srgbClr val="FF0000"/>
                </a:solidFill>
              </a:rPr>
              <a:t>x 1</a:t>
            </a:r>
          </a:p>
        </p:txBody>
      </p:sp>
      <p:sp>
        <p:nvSpPr>
          <p:cNvPr id="36872" name="Text Box 8"/>
          <p:cNvSpPr txBox="1">
            <a:spLocks noChangeArrowheads="1"/>
          </p:cNvSpPr>
          <p:nvPr/>
        </p:nvSpPr>
        <p:spPr bwMode="auto">
          <a:xfrm>
            <a:off x="4864100" y="1524000"/>
            <a:ext cx="838200" cy="519113"/>
          </a:xfrm>
          <a:prstGeom prst="rect">
            <a:avLst/>
          </a:prstGeom>
          <a:noFill/>
          <a:ln w="9525">
            <a:noFill/>
            <a:miter lim="800000"/>
            <a:headEnd/>
            <a:tailEnd/>
          </a:ln>
        </p:spPr>
        <p:txBody>
          <a:bodyPr>
            <a:spAutoFit/>
          </a:bodyPr>
          <a:lstStyle/>
          <a:p>
            <a:pPr>
              <a:spcBef>
                <a:spcPct val="50000"/>
              </a:spcBef>
            </a:pPr>
            <a:r>
              <a:rPr lang="en-US" sz="2800" dirty="0">
                <a:solidFill>
                  <a:srgbClr val="FF0000"/>
                </a:solidFill>
              </a:rPr>
              <a:t>x 2</a:t>
            </a:r>
          </a:p>
        </p:txBody>
      </p:sp>
      <p:sp>
        <p:nvSpPr>
          <p:cNvPr id="36873" name="Text Box 9"/>
          <p:cNvSpPr txBox="1">
            <a:spLocks noChangeArrowheads="1"/>
          </p:cNvSpPr>
          <p:nvPr/>
        </p:nvSpPr>
        <p:spPr bwMode="auto">
          <a:xfrm>
            <a:off x="7315200" y="1295400"/>
            <a:ext cx="838200" cy="519113"/>
          </a:xfrm>
          <a:prstGeom prst="rect">
            <a:avLst/>
          </a:prstGeom>
          <a:noFill/>
          <a:ln w="9525">
            <a:noFill/>
            <a:miter lim="800000"/>
            <a:headEnd/>
            <a:tailEnd/>
          </a:ln>
        </p:spPr>
        <p:txBody>
          <a:bodyPr>
            <a:spAutoFit/>
          </a:bodyPr>
          <a:lstStyle/>
          <a:p>
            <a:pPr>
              <a:spcBef>
                <a:spcPct val="50000"/>
              </a:spcBef>
            </a:pPr>
            <a:r>
              <a:rPr lang="en-US" sz="2800" dirty="0">
                <a:solidFill>
                  <a:srgbClr val="FF0000"/>
                </a:solidFill>
              </a:rPr>
              <a:t>x 2</a:t>
            </a:r>
          </a:p>
        </p:txBody>
      </p:sp>
      <p:sp>
        <p:nvSpPr>
          <p:cNvPr id="36874" name="AutoShape 10"/>
          <p:cNvSpPr>
            <a:spLocks noChangeArrowheads="1"/>
          </p:cNvSpPr>
          <p:nvPr/>
        </p:nvSpPr>
        <p:spPr bwMode="auto">
          <a:xfrm flipH="1">
            <a:off x="1600200" y="1600200"/>
            <a:ext cx="381000" cy="1371600"/>
          </a:xfrm>
          <a:prstGeom prst="curvedLeftArrow">
            <a:avLst>
              <a:gd name="adj1" fmla="val 66667"/>
              <a:gd name="adj2" fmla="val 133333"/>
              <a:gd name="adj3" fmla="val 33333"/>
            </a:avLst>
          </a:prstGeom>
          <a:solidFill>
            <a:srgbClr val="00FF00"/>
          </a:solidFill>
          <a:ln w="9525">
            <a:solidFill>
              <a:schemeClr val="tx1"/>
            </a:solidFill>
            <a:miter lim="800000"/>
            <a:headEnd/>
            <a:tailEnd/>
          </a:ln>
        </p:spPr>
        <p:txBody>
          <a:bodyPr wrap="none" anchor="ctr"/>
          <a:lstStyle/>
          <a:p>
            <a:endParaRPr lang="en-US"/>
          </a:p>
        </p:txBody>
      </p:sp>
      <p:sp>
        <p:nvSpPr>
          <p:cNvPr id="36875" name="AutoShape 11"/>
          <p:cNvSpPr>
            <a:spLocks noChangeArrowheads="1"/>
          </p:cNvSpPr>
          <p:nvPr/>
        </p:nvSpPr>
        <p:spPr bwMode="auto">
          <a:xfrm flipH="1">
            <a:off x="3657600" y="1676400"/>
            <a:ext cx="304800" cy="1295400"/>
          </a:xfrm>
          <a:prstGeom prst="curvedLeftArrow">
            <a:avLst>
              <a:gd name="adj1" fmla="val 66667"/>
              <a:gd name="adj2" fmla="val 133333"/>
              <a:gd name="adj3" fmla="val 33333"/>
            </a:avLst>
          </a:prstGeom>
          <a:solidFill>
            <a:srgbClr val="00FF00"/>
          </a:solidFill>
          <a:ln w="9525">
            <a:solidFill>
              <a:schemeClr val="tx1"/>
            </a:solidFill>
            <a:miter lim="800000"/>
            <a:headEnd/>
            <a:tailEnd/>
          </a:ln>
        </p:spPr>
        <p:txBody>
          <a:bodyPr wrap="none" anchor="ctr"/>
          <a:lstStyle/>
          <a:p>
            <a:endParaRPr lang="en-US"/>
          </a:p>
        </p:txBody>
      </p:sp>
      <p:sp>
        <p:nvSpPr>
          <p:cNvPr id="36876" name="AutoShape 12"/>
          <p:cNvSpPr>
            <a:spLocks noChangeArrowheads="1"/>
          </p:cNvSpPr>
          <p:nvPr/>
        </p:nvSpPr>
        <p:spPr bwMode="auto">
          <a:xfrm flipH="1">
            <a:off x="5410200" y="1600200"/>
            <a:ext cx="304800" cy="1371600"/>
          </a:xfrm>
          <a:prstGeom prst="curvedLeftArrow">
            <a:avLst>
              <a:gd name="adj1" fmla="val 66667"/>
              <a:gd name="adj2" fmla="val 133333"/>
              <a:gd name="adj3" fmla="val 33333"/>
            </a:avLst>
          </a:prstGeom>
          <a:solidFill>
            <a:srgbClr val="00FF00"/>
          </a:solidFill>
          <a:ln w="9525">
            <a:solidFill>
              <a:schemeClr val="tx1"/>
            </a:solidFill>
            <a:miter lim="800000"/>
            <a:headEnd/>
            <a:tailEnd/>
          </a:ln>
        </p:spPr>
        <p:txBody>
          <a:bodyPr wrap="none" anchor="ctr"/>
          <a:lstStyle/>
          <a:p>
            <a:endParaRPr lang="en-US"/>
          </a:p>
        </p:txBody>
      </p:sp>
      <p:sp>
        <p:nvSpPr>
          <p:cNvPr id="36877" name="Text Box 13"/>
          <p:cNvSpPr txBox="1">
            <a:spLocks noChangeArrowheads="1"/>
          </p:cNvSpPr>
          <p:nvPr/>
        </p:nvSpPr>
        <p:spPr bwMode="auto">
          <a:xfrm>
            <a:off x="1066800" y="1676400"/>
            <a:ext cx="838200" cy="519112"/>
          </a:xfrm>
          <a:prstGeom prst="rect">
            <a:avLst/>
          </a:prstGeom>
          <a:noFill/>
          <a:ln w="9525">
            <a:noFill/>
            <a:miter lim="800000"/>
            <a:headEnd/>
            <a:tailEnd/>
          </a:ln>
        </p:spPr>
        <p:txBody>
          <a:bodyPr>
            <a:spAutoFit/>
          </a:bodyPr>
          <a:lstStyle/>
          <a:p>
            <a:pPr>
              <a:spcBef>
                <a:spcPct val="50000"/>
              </a:spcBef>
            </a:pPr>
            <a:r>
              <a:rPr lang="en-US" sz="2800" dirty="0">
                <a:solidFill>
                  <a:srgbClr val="669900"/>
                </a:solidFill>
              </a:rPr>
              <a:t>x 3</a:t>
            </a:r>
          </a:p>
        </p:txBody>
      </p:sp>
      <p:sp>
        <p:nvSpPr>
          <p:cNvPr id="36878" name="Text Box 14"/>
          <p:cNvSpPr txBox="1">
            <a:spLocks noChangeArrowheads="1"/>
          </p:cNvSpPr>
          <p:nvPr/>
        </p:nvSpPr>
        <p:spPr bwMode="auto">
          <a:xfrm>
            <a:off x="3048000" y="2057400"/>
            <a:ext cx="838200" cy="519113"/>
          </a:xfrm>
          <a:prstGeom prst="rect">
            <a:avLst/>
          </a:prstGeom>
          <a:noFill/>
          <a:ln w="9525">
            <a:noFill/>
            <a:miter lim="800000"/>
            <a:headEnd/>
            <a:tailEnd/>
          </a:ln>
        </p:spPr>
        <p:txBody>
          <a:bodyPr>
            <a:spAutoFit/>
          </a:bodyPr>
          <a:lstStyle/>
          <a:p>
            <a:pPr>
              <a:spcBef>
                <a:spcPct val="50000"/>
              </a:spcBef>
            </a:pPr>
            <a:r>
              <a:rPr lang="en-US" sz="2800">
                <a:solidFill>
                  <a:srgbClr val="669900"/>
                </a:solidFill>
              </a:rPr>
              <a:t>x 1</a:t>
            </a:r>
          </a:p>
        </p:txBody>
      </p:sp>
      <p:sp>
        <p:nvSpPr>
          <p:cNvPr id="36879" name="Text Box 15"/>
          <p:cNvSpPr txBox="1">
            <a:spLocks noChangeArrowheads="1"/>
          </p:cNvSpPr>
          <p:nvPr/>
        </p:nvSpPr>
        <p:spPr bwMode="auto">
          <a:xfrm>
            <a:off x="4800600" y="1981200"/>
            <a:ext cx="838200" cy="519113"/>
          </a:xfrm>
          <a:prstGeom prst="rect">
            <a:avLst/>
          </a:prstGeom>
          <a:noFill/>
          <a:ln w="9525">
            <a:noFill/>
            <a:miter lim="800000"/>
            <a:headEnd/>
            <a:tailEnd/>
          </a:ln>
        </p:spPr>
        <p:txBody>
          <a:bodyPr>
            <a:spAutoFit/>
          </a:bodyPr>
          <a:lstStyle/>
          <a:p>
            <a:pPr>
              <a:spcBef>
                <a:spcPct val="50000"/>
              </a:spcBef>
            </a:pPr>
            <a:r>
              <a:rPr lang="en-US" sz="2800" dirty="0">
                <a:solidFill>
                  <a:srgbClr val="669900"/>
                </a:solidFill>
              </a:rPr>
              <a:t>x 9</a:t>
            </a:r>
          </a:p>
        </p:txBody>
      </p:sp>
      <p:sp>
        <p:nvSpPr>
          <p:cNvPr id="36880" name="Text Box 16"/>
          <p:cNvSpPr txBox="1">
            <a:spLocks noChangeArrowheads="1"/>
          </p:cNvSpPr>
          <p:nvPr/>
        </p:nvSpPr>
        <p:spPr bwMode="auto">
          <a:xfrm>
            <a:off x="4724400" y="3810000"/>
            <a:ext cx="2514600" cy="584775"/>
          </a:xfrm>
          <a:prstGeom prst="rect">
            <a:avLst/>
          </a:prstGeom>
          <a:noFill/>
          <a:ln w="9525">
            <a:noFill/>
            <a:miter lim="800000"/>
            <a:headEnd/>
            <a:tailEnd/>
          </a:ln>
        </p:spPr>
        <p:txBody>
          <a:bodyPr wrap="square">
            <a:spAutoFit/>
          </a:bodyPr>
          <a:lstStyle/>
          <a:p>
            <a:pPr>
              <a:spcBef>
                <a:spcPct val="50000"/>
              </a:spcBef>
            </a:pPr>
            <a:r>
              <a:rPr lang="en-US" sz="3200" dirty="0"/>
              <a:t>2</a:t>
            </a:r>
            <a:r>
              <a:rPr lang="en-US" sz="3200" baseline="30000" dirty="0"/>
              <a:t>n</a:t>
            </a:r>
            <a:r>
              <a:rPr lang="en-US" sz="3200" dirty="0"/>
              <a:t> = rate = 2</a:t>
            </a:r>
          </a:p>
        </p:txBody>
      </p:sp>
      <p:sp>
        <p:nvSpPr>
          <p:cNvPr id="36881" name="Text Box 17"/>
          <p:cNvSpPr txBox="1">
            <a:spLocks noChangeArrowheads="1"/>
          </p:cNvSpPr>
          <p:nvPr/>
        </p:nvSpPr>
        <p:spPr bwMode="auto">
          <a:xfrm>
            <a:off x="304800" y="3810000"/>
            <a:ext cx="2667000" cy="579438"/>
          </a:xfrm>
          <a:prstGeom prst="rect">
            <a:avLst/>
          </a:prstGeom>
          <a:noFill/>
          <a:ln w="9525">
            <a:noFill/>
            <a:miter lim="800000"/>
            <a:headEnd/>
            <a:tailEnd/>
          </a:ln>
        </p:spPr>
        <p:txBody>
          <a:bodyPr wrap="square">
            <a:spAutoFit/>
          </a:bodyPr>
          <a:lstStyle/>
          <a:p>
            <a:pPr>
              <a:spcBef>
                <a:spcPct val="50000"/>
              </a:spcBef>
            </a:pPr>
            <a:r>
              <a:rPr lang="en-US" sz="3200" dirty="0">
                <a:solidFill>
                  <a:srgbClr val="669900"/>
                </a:solidFill>
              </a:rPr>
              <a:t>3</a:t>
            </a:r>
            <a:r>
              <a:rPr lang="en-US" sz="3200" baseline="30000" dirty="0">
                <a:solidFill>
                  <a:srgbClr val="669900"/>
                </a:solidFill>
              </a:rPr>
              <a:t>m</a:t>
            </a:r>
            <a:r>
              <a:rPr lang="en-US" sz="3200" dirty="0">
                <a:solidFill>
                  <a:srgbClr val="669900"/>
                </a:solidFill>
              </a:rPr>
              <a:t> = rate = 9</a:t>
            </a:r>
          </a:p>
        </p:txBody>
      </p:sp>
      <p:sp>
        <p:nvSpPr>
          <p:cNvPr id="36882" name="Text Box 18"/>
          <p:cNvSpPr txBox="1">
            <a:spLocks noChangeArrowheads="1"/>
          </p:cNvSpPr>
          <p:nvPr/>
        </p:nvSpPr>
        <p:spPr bwMode="auto">
          <a:xfrm>
            <a:off x="381000" y="4556125"/>
            <a:ext cx="6705600" cy="579438"/>
          </a:xfrm>
          <a:prstGeom prst="rect">
            <a:avLst/>
          </a:prstGeom>
          <a:noFill/>
          <a:ln w="9525">
            <a:noFill/>
            <a:miter lim="800000"/>
            <a:headEnd/>
            <a:tailEnd/>
          </a:ln>
        </p:spPr>
        <p:txBody>
          <a:bodyPr>
            <a:spAutoFit/>
          </a:bodyPr>
          <a:lstStyle/>
          <a:p>
            <a:pPr>
              <a:spcBef>
                <a:spcPct val="50000"/>
              </a:spcBef>
            </a:pPr>
            <a:r>
              <a:rPr lang="en-US" sz="3200" b="1" dirty="0"/>
              <a:t>Rate = k </a:t>
            </a:r>
            <a:r>
              <a:rPr lang="en-US" sz="3200" b="1" dirty="0">
                <a:solidFill>
                  <a:srgbClr val="669900"/>
                </a:solidFill>
              </a:rPr>
              <a:t>[NH</a:t>
            </a:r>
            <a:r>
              <a:rPr lang="en-US" sz="3200" b="1" baseline="-25000" dirty="0">
                <a:solidFill>
                  <a:srgbClr val="669900"/>
                </a:solidFill>
              </a:rPr>
              <a:t>4</a:t>
            </a:r>
            <a:r>
              <a:rPr lang="en-US" sz="3200" b="1" baseline="30000" dirty="0">
                <a:solidFill>
                  <a:srgbClr val="669900"/>
                </a:solidFill>
              </a:rPr>
              <a:t>+</a:t>
            </a:r>
            <a:r>
              <a:rPr lang="en-US" sz="3200" b="1" dirty="0">
                <a:solidFill>
                  <a:srgbClr val="669900"/>
                </a:solidFill>
              </a:rPr>
              <a:t>]</a:t>
            </a:r>
            <a:r>
              <a:rPr lang="en-US" sz="3200" b="1" baseline="30000" dirty="0">
                <a:solidFill>
                  <a:srgbClr val="669900"/>
                </a:solidFill>
              </a:rPr>
              <a:t>2</a:t>
            </a:r>
            <a:r>
              <a:rPr lang="en-US" sz="3200" b="1" baseline="30000" dirty="0">
                <a:solidFill>
                  <a:srgbClr val="FFFF00"/>
                </a:solidFill>
              </a:rPr>
              <a:t> </a:t>
            </a:r>
            <a:r>
              <a:rPr lang="en-US" sz="3200" b="1" dirty="0"/>
              <a:t>[NO</a:t>
            </a:r>
            <a:r>
              <a:rPr lang="en-US" sz="3200" b="1" baseline="-25000" dirty="0"/>
              <a:t>2</a:t>
            </a:r>
            <a:r>
              <a:rPr lang="en-US" sz="3200" b="1" baseline="30000" dirty="0"/>
              <a:t>-</a:t>
            </a:r>
            <a:r>
              <a:rPr lang="en-US" sz="3200" b="1" dirty="0"/>
              <a:t>]</a:t>
            </a:r>
            <a:r>
              <a:rPr lang="en-US" sz="3200" b="1" baseline="30000" dirty="0"/>
              <a:t>1</a:t>
            </a:r>
            <a:endParaRPr lang="en-US" sz="3200" b="1" dirty="0"/>
          </a:p>
        </p:txBody>
      </p:sp>
      <p:sp>
        <p:nvSpPr>
          <p:cNvPr id="36883" name="Text Box 19"/>
          <p:cNvSpPr txBox="1">
            <a:spLocks noChangeArrowheads="1"/>
          </p:cNvSpPr>
          <p:nvPr/>
        </p:nvSpPr>
        <p:spPr bwMode="auto">
          <a:xfrm>
            <a:off x="381000" y="5241925"/>
            <a:ext cx="6705600" cy="1477328"/>
          </a:xfrm>
          <a:prstGeom prst="rect">
            <a:avLst/>
          </a:prstGeom>
          <a:noFill/>
          <a:ln w="9525">
            <a:noFill/>
            <a:miter lim="800000"/>
            <a:headEnd/>
            <a:tailEnd/>
          </a:ln>
        </p:spPr>
        <p:txBody>
          <a:bodyPr>
            <a:spAutoFit/>
          </a:bodyPr>
          <a:lstStyle/>
          <a:p>
            <a:pPr>
              <a:spcBef>
                <a:spcPct val="50000"/>
              </a:spcBef>
            </a:pPr>
            <a:r>
              <a:rPr lang="en-US" sz="3600" dirty="0"/>
              <a:t>3.0 x 10</a:t>
            </a:r>
            <a:r>
              <a:rPr lang="en-US" sz="3600" baseline="30000" dirty="0"/>
              <a:t>-3</a:t>
            </a:r>
            <a:r>
              <a:rPr lang="en-US" sz="3600" dirty="0"/>
              <a:t> = k [0.50]</a:t>
            </a:r>
            <a:r>
              <a:rPr lang="en-US" sz="3600" baseline="30000" dirty="0"/>
              <a:t>2 </a:t>
            </a:r>
            <a:r>
              <a:rPr lang="en-US" sz="3600" dirty="0"/>
              <a:t>[0.20]</a:t>
            </a:r>
            <a:r>
              <a:rPr lang="en-US" sz="3600" baseline="30000" dirty="0"/>
              <a:t>1</a:t>
            </a:r>
          </a:p>
          <a:p>
            <a:pPr>
              <a:spcBef>
                <a:spcPct val="50000"/>
              </a:spcBef>
            </a:pPr>
            <a:r>
              <a:rPr lang="en-US" sz="3600" dirty="0"/>
              <a:t>k = 0.060</a:t>
            </a:r>
          </a:p>
        </p:txBody>
      </p:sp>
      <p:sp>
        <p:nvSpPr>
          <p:cNvPr id="36884" name="Rectangle 20"/>
          <p:cNvSpPr>
            <a:spLocks noChangeArrowheads="1"/>
          </p:cNvSpPr>
          <p:nvPr/>
        </p:nvSpPr>
        <p:spPr bwMode="auto">
          <a:xfrm>
            <a:off x="3048000" y="5943600"/>
            <a:ext cx="5759525" cy="646331"/>
          </a:xfrm>
          <a:prstGeom prst="rect">
            <a:avLst/>
          </a:prstGeom>
          <a:noFill/>
          <a:ln w="9525">
            <a:solidFill>
              <a:schemeClr val="bg2"/>
            </a:solidFill>
            <a:miter lim="800000"/>
            <a:headEnd/>
            <a:tailEnd/>
          </a:ln>
        </p:spPr>
        <p:txBody>
          <a:bodyPr wrap="none">
            <a:spAutoFit/>
          </a:bodyPr>
          <a:lstStyle/>
          <a:p>
            <a:pPr>
              <a:spcBef>
                <a:spcPct val="50000"/>
              </a:spcBef>
            </a:pPr>
            <a:r>
              <a:rPr lang="en-US" sz="3600" dirty="0">
                <a:solidFill>
                  <a:schemeClr val="tx2">
                    <a:lumMod val="75000"/>
                  </a:schemeClr>
                </a:solidFill>
              </a:rPr>
              <a:t>Rate = 0.060 </a:t>
            </a:r>
            <a:r>
              <a:rPr lang="en-US" sz="3600" dirty="0">
                <a:solidFill>
                  <a:srgbClr val="669900"/>
                </a:solidFill>
              </a:rPr>
              <a:t>[NH</a:t>
            </a:r>
            <a:r>
              <a:rPr lang="en-US" sz="3600" baseline="-25000" dirty="0">
                <a:solidFill>
                  <a:srgbClr val="669900"/>
                </a:solidFill>
              </a:rPr>
              <a:t>4</a:t>
            </a:r>
            <a:r>
              <a:rPr lang="en-US" sz="3600" baseline="30000" dirty="0">
                <a:solidFill>
                  <a:srgbClr val="669900"/>
                </a:solidFill>
              </a:rPr>
              <a:t>+</a:t>
            </a:r>
            <a:r>
              <a:rPr lang="en-US" sz="3600" dirty="0">
                <a:solidFill>
                  <a:srgbClr val="669900"/>
                </a:solidFill>
              </a:rPr>
              <a:t>]</a:t>
            </a:r>
            <a:r>
              <a:rPr lang="en-US" sz="3600" baseline="30000" dirty="0">
                <a:solidFill>
                  <a:srgbClr val="669900"/>
                </a:solidFill>
              </a:rPr>
              <a:t>2 </a:t>
            </a:r>
            <a:r>
              <a:rPr lang="en-US" sz="3600" dirty="0"/>
              <a:t>[NO</a:t>
            </a:r>
            <a:r>
              <a:rPr lang="en-US" sz="3600" baseline="-25000" dirty="0"/>
              <a:t>2</a:t>
            </a:r>
            <a:r>
              <a:rPr lang="en-US" sz="3600" baseline="30000" dirty="0"/>
              <a:t>-</a:t>
            </a:r>
            <a:r>
              <a:rPr lang="en-US" sz="3600" dirty="0"/>
              <a:t>]</a:t>
            </a:r>
            <a:r>
              <a:rPr lang="en-US" sz="3600" baseline="30000" dirty="0"/>
              <a:t>1</a:t>
            </a:r>
          </a:p>
        </p:txBody>
      </p:sp>
      <p:sp>
        <p:nvSpPr>
          <p:cNvPr id="20504" name="Rectangle 21"/>
          <p:cNvSpPr>
            <a:spLocks noChangeArrowheads="1"/>
          </p:cNvSpPr>
          <p:nvPr/>
        </p:nvSpPr>
        <p:spPr bwMode="auto">
          <a:xfrm>
            <a:off x="2590800" y="3001963"/>
            <a:ext cx="4725781" cy="584775"/>
          </a:xfrm>
          <a:prstGeom prst="rect">
            <a:avLst/>
          </a:prstGeom>
          <a:noFill/>
          <a:ln w="9525">
            <a:noFill/>
            <a:miter lim="800000"/>
            <a:headEnd/>
            <a:tailEnd/>
          </a:ln>
        </p:spPr>
        <p:txBody>
          <a:bodyPr wrap="none">
            <a:spAutoFit/>
          </a:bodyPr>
          <a:lstStyle/>
          <a:p>
            <a:pPr>
              <a:spcBef>
                <a:spcPct val="50000"/>
              </a:spcBef>
            </a:pPr>
            <a:r>
              <a:rPr lang="en-US" sz="3200" b="1" dirty="0"/>
              <a:t>Rate = k </a:t>
            </a:r>
            <a:r>
              <a:rPr lang="en-US" sz="3200" b="1" dirty="0">
                <a:solidFill>
                  <a:srgbClr val="669900"/>
                </a:solidFill>
              </a:rPr>
              <a:t>[NH</a:t>
            </a:r>
            <a:r>
              <a:rPr lang="en-US" sz="3200" b="1" baseline="-25000" dirty="0">
                <a:solidFill>
                  <a:srgbClr val="669900"/>
                </a:solidFill>
              </a:rPr>
              <a:t>4</a:t>
            </a:r>
            <a:r>
              <a:rPr lang="en-US" sz="3200" b="1" baseline="30000" dirty="0">
                <a:solidFill>
                  <a:srgbClr val="669900"/>
                </a:solidFill>
              </a:rPr>
              <a:t>+</a:t>
            </a:r>
            <a:r>
              <a:rPr lang="en-US" sz="3200" b="1" dirty="0">
                <a:solidFill>
                  <a:srgbClr val="669900"/>
                </a:solidFill>
              </a:rPr>
              <a:t>]</a:t>
            </a:r>
            <a:r>
              <a:rPr lang="en-US" sz="3200" b="1" baseline="30000" dirty="0">
                <a:solidFill>
                  <a:srgbClr val="669900"/>
                </a:solidFill>
              </a:rPr>
              <a:t>m </a:t>
            </a:r>
            <a:r>
              <a:rPr lang="en-US" sz="3200" b="1" dirty="0"/>
              <a:t>[NO</a:t>
            </a:r>
            <a:r>
              <a:rPr lang="en-US" sz="3200" b="1" baseline="-25000" dirty="0"/>
              <a:t>2</a:t>
            </a:r>
            <a:r>
              <a:rPr lang="en-US" sz="3200" b="1" baseline="30000" dirty="0"/>
              <a:t>-</a:t>
            </a:r>
            <a:r>
              <a:rPr lang="en-US" sz="3200" b="1" dirty="0"/>
              <a:t>]</a:t>
            </a:r>
            <a:r>
              <a:rPr lang="en-US" sz="3200" b="1" baseline="30000" dirty="0"/>
              <a:t>n</a:t>
            </a:r>
          </a:p>
        </p:txBody>
      </p:sp>
      <p:sp>
        <p:nvSpPr>
          <p:cNvPr id="36891" name="Line 27"/>
          <p:cNvSpPr>
            <a:spLocks noChangeShapeType="1"/>
          </p:cNvSpPr>
          <p:nvPr/>
        </p:nvSpPr>
        <p:spPr bwMode="auto">
          <a:xfrm flipH="1">
            <a:off x="7086600" y="1828800"/>
            <a:ext cx="533400" cy="1981200"/>
          </a:xfrm>
          <a:prstGeom prst="line">
            <a:avLst/>
          </a:prstGeom>
          <a:noFill/>
          <a:ln w="28575">
            <a:solidFill>
              <a:srgbClr val="FFD939"/>
            </a:solidFill>
            <a:round/>
            <a:headEnd/>
            <a:tailEnd type="triangle" w="med" len="med"/>
          </a:ln>
        </p:spPr>
        <p:txBody>
          <a:bodyPr wrap="none"/>
          <a:lstStyle/>
          <a:p>
            <a:endParaRPr lang="en-US"/>
          </a:p>
        </p:txBody>
      </p:sp>
      <p:sp>
        <p:nvSpPr>
          <p:cNvPr id="36894" name="Rectangle 30"/>
          <p:cNvSpPr>
            <a:spLocks noChangeArrowheads="1"/>
          </p:cNvSpPr>
          <p:nvPr/>
        </p:nvSpPr>
        <p:spPr bwMode="auto">
          <a:xfrm>
            <a:off x="2438400" y="3810000"/>
            <a:ext cx="1211262" cy="579437"/>
          </a:xfrm>
          <a:prstGeom prst="rect">
            <a:avLst/>
          </a:prstGeom>
          <a:noFill/>
          <a:ln w="9525">
            <a:noFill/>
            <a:miter lim="800000"/>
            <a:headEnd/>
            <a:tailEnd/>
          </a:ln>
        </p:spPr>
        <p:txBody>
          <a:bodyPr wrap="none">
            <a:spAutoFit/>
          </a:bodyPr>
          <a:lstStyle/>
          <a:p>
            <a:r>
              <a:rPr lang="en-US" sz="3200" dirty="0">
                <a:solidFill>
                  <a:srgbClr val="669900"/>
                </a:solidFill>
              </a:rPr>
              <a:t>, m = 2</a:t>
            </a:r>
          </a:p>
        </p:txBody>
      </p:sp>
      <p:sp>
        <p:nvSpPr>
          <p:cNvPr id="36895" name="Rectangle 31"/>
          <p:cNvSpPr>
            <a:spLocks noChangeArrowheads="1"/>
          </p:cNvSpPr>
          <p:nvPr/>
        </p:nvSpPr>
        <p:spPr bwMode="auto">
          <a:xfrm>
            <a:off x="7034213" y="3814763"/>
            <a:ext cx="1185324" cy="584775"/>
          </a:xfrm>
          <a:prstGeom prst="rect">
            <a:avLst/>
          </a:prstGeom>
          <a:noFill/>
          <a:ln w="9525">
            <a:noFill/>
            <a:miter lim="800000"/>
            <a:headEnd/>
            <a:tailEnd/>
          </a:ln>
        </p:spPr>
        <p:txBody>
          <a:bodyPr wrap="none">
            <a:spAutoFit/>
          </a:bodyPr>
          <a:lstStyle/>
          <a:p>
            <a:pPr>
              <a:spcBef>
                <a:spcPct val="50000"/>
              </a:spcBef>
            </a:pPr>
            <a:r>
              <a:rPr lang="en-US" sz="3200" dirty="0"/>
              <a:t>, n = 1</a:t>
            </a:r>
          </a:p>
        </p:txBody>
      </p:sp>
      <p:sp>
        <p:nvSpPr>
          <p:cNvPr id="36896" name="Line 32"/>
          <p:cNvSpPr>
            <a:spLocks noChangeShapeType="1"/>
          </p:cNvSpPr>
          <p:nvPr/>
        </p:nvSpPr>
        <p:spPr bwMode="auto">
          <a:xfrm flipH="1">
            <a:off x="4114800" y="4343400"/>
            <a:ext cx="3810000" cy="381000"/>
          </a:xfrm>
          <a:prstGeom prst="line">
            <a:avLst/>
          </a:prstGeom>
          <a:noFill/>
          <a:ln w="28575">
            <a:solidFill>
              <a:srgbClr val="FFD939"/>
            </a:solidFill>
            <a:round/>
            <a:headEnd/>
            <a:tailEnd type="triangle" w="med" len="med"/>
          </a:ln>
        </p:spPr>
        <p:txBody>
          <a:bodyPr wrap="none"/>
          <a:lstStyle/>
          <a:p>
            <a:endParaRPr lang="en-US"/>
          </a:p>
        </p:txBody>
      </p:sp>
      <p:sp>
        <p:nvSpPr>
          <p:cNvPr id="36897" name="Line 33"/>
          <p:cNvSpPr>
            <a:spLocks noChangeShapeType="1"/>
          </p:cNvSpPr>
          <p:nvPr/>
        </p:nvSpPr>
        <p:spPr bwMode="auto">
          <a:xfrm flipH="1">
            <a:off x="990600" y="2514600"/>
            <a:ext cx="533400" cy="1371600"/>
          </a:xfrm>
          <a:prstGeom prst="line">
            <a:avLst/>
          </a:prstGeom>
          <a:noFill/>
          <a:ln w="28575">
            <a:solidFill>
              <a:srgbClr val="66FF33"/>
            </a:solidFill>
            <a:round/>
            <a:headEnd/>
            <a:tailEnd type="triangle" w="med" len="med"/>
          </a:ln>
        </p:spPr>
        <p:txBody>
          <a:bodyPr wrap="none"/>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6868"/>
                                        </p:tgtEl>
                                        <p:attrNameLst>
                                          <p:attrName>style.visibility</p:attrName>
                                        </p:attrNameLst>
                                      </p:cBhvr>
                                      <p:to>
                                        <p:strVal val="visible"/>
                                      </p:to>
                                    </p:set>
                                    <p:animEffect transition="in" filter="wipe(up)">
                                      <p:cBhvr>
                                        <p:cTn id="7" dur="500"/>
                                        <p:tgtEl>
                                          <p:spTgt spid="3686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6869"/>
                                        </p:tgtEl>
                                        <p:attrNameLst>
                                          <p:attrName>style.visibility</p:attrName>
                                        </p:attrNameLst>
                                      </p:cBhvr>
                                      <p:to>
                                        <p:strVal val="visible"/>
                                      </p:to>
                                    </p:set>
                                    <p:animEffect transition="in" filter="wipe(up)">
                                      <p:cBhvr>
                                        <p:cTn id="12" dur="500"/>
                                        <p:tgtEl>
                                          <p:spTgt spid="36869"/>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36871"/>
                                        </p:tgtEl>
                                        <p:attrNameLst>
                                          <p:attrName>style.visibility</p:attrName>
                                        </p:attrNameLst>
                                      </p:cBhvr>
                                      <p:to>
                                        <p:strVal val="visible"/>
                                      </p:to>
                                    </p:set>
                                    <p:animEffect transition="in" filter="wipe(up)">
                                      <p:cBhvr>
                                        <p:cTn id="17" dur="500"/>
                                        <p:tgtEl>
                                          <p:spTgt spid="36871"/>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36872"/>
                                        </p:tgtEl>
                                        <p:attrNameLst>
                                          <p:attrName>style.visibility</p:attrName>
                                        </p:attrNameLst>
                                      </p:cBhvr>
                                      <p:to>
                                        <p:strVal val="visible"/>
                                      </p:to>
                                    </p:set>
                                    <p:animEffect transition="in" filter="wipe(up)">
                                      <p:cBhvr>
                                        <p:cTn id="22" dur="500"/>
                                        <p:tgtEl>
                                          <p:spTgt spid="36872"/>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36870"/>
                                        </p:tgtEl>
                                        <p:attrNameLst>
                                          <p:attrName>style.visibility</p:attrName>
                                        </p:attrNameLst>
                                      </p:cBhvr>
                                      <p:to>
                                        <p:strVal val="visible"/>
                                      </p:to>
                                    </p:set>
                                    <p:animEffect transition="in" filter="wipe(up)">
                                      <p:cBhvr>
                                        <p:cTn id="27" dur="500"/>
                                        <p:tgtEl>
                                          <p:spTgt spid="36870"/>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1" fill="hold" grpId="0" nodeType="clickEffect">
                                  <p:stCondLst>
                                    <p:cond delay="0"/>
                                  </p:stCondLst>
                                  <p:childTnLst>
                                    <p:set>
                                      <p:cBhvr>
                                        <p:cTn id="31" dur="1" fill="hold">
                                          <p:stCondLst>
                                            <p:cond delay="0"/>
                                          </p:stCondLst>
                                        </p:cTn>
                                        <p:tgtEl>
                                          <p:spTgt spid="36873"/>
                                        </p:tgtEl>
                                        <p:attrNameLst>
                                          <p:attrName>style.visibility</p:attrName>
                                        </p:attrNameLst>
                                      </p:cBhvr>
                                      <p:to>
                                        <p:strVal val="visible"/>
                                      </p:to>
                                    </p:set>
                                    <p:animEffect transition="in" filter="wipe(up)">
                                      <p:cBhvr>
                                        <p:cTn id="32" dur="500"/>
                                        <p:tgtEl>
                                          <p:spTgt spid="36873"/>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36880"/>
                                        </p:tgtEl>
                                        <p:attrNameLst>
                                          <p:attrName>style.visibility</p:attrName>
                                        </p:attrNameLst>
                                      </p:cBhvr>
                                      <p:to>
                                        <p:strVal val="visible"/>
                                      </p:to>
                                    </p:set>
                                    <p:animEffect transition="in" filter="wipe(left)">
                                      <p:cBhvr>
                                        <p:cTn id="37" dur="500"/>
                                        <p:tgtEl>
                                          <p:spTgt spid="36880"/>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1" fill="hold" grpId="0" nodeType="clickEffect">
                                  <p:stCondLst>
                                    <p:cond delay="0"/>
                                  </p:stCondLst>
                                  <p:childTnLst>
                                    <p:set>
                                      <p:cBhvr>
                                        <p:cTn id="41" dur="1" fill="hold">
                                          <p:stCondLst>
                                            <p:cond delay="0"/>
                                          </p:stCondLst>
                                        </p:cTn>
                                        <p:tgtEl>
                                          <p:spTgt spid="36890"/>
                                        </p:tgtEl>
                                        <p:attrNameLst>
                                          <p:attrName>style.visibility</p:attrName>
                                        </p:attrNameLst>
                                      </p:cBhvr>
                                      <p:to>
                                        <p:strVal val="visible"/>
                                      </p:to>
                                    </p:set>
                                    <p:animEffect transition="in" filter="wipe(up)">
                                      <p:cBhvr>
                                        <p:cTn id="42" dur="500"/>
                                        <p:tgtEl>
                                          <p:spTgt spid="36890"/>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1" fill="hold" grpId="0" nodeType="clickEffect">
                                  <p:stCondLst>
                                    <p:cond delay="0"/>
                                  </p:stCondLst>
                                  <p:childTnLst>
                                    <p:set>
                                      <p:cBhvr>
                                        <p:cTn id="46" dur="1" fill="hold">
                                          <p:stCondLst>
                                            <p:cond delay="0"/>
                                          </p:stCondLst>
                                        </p:cTn>
                                        <p:tgtEl>
                                          <p:spTgt spid="36891"/>
                                        </p:tgtEl>
                                        <p:attrNameLst>
                                          <p:attrName>style.visibility</p:attrName>
                                        </p:attrNameLst>
                                      </p:cBhvr>
                                      <p:to>
                                        <p:strVal val="visible"/>
                                      </p:to>
                                    </p:set>
                                    <p:animEffect transition="in" filter="wipe(up)">
                                      <p:cBhvr>
                                        <p:cTn id="47" dur="500"/>
                                        <p:tgtEl>
                                          <p:spTgt spid="36891"/>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8" fill="hold" grpId="0" nodeType="clickEffect">
                                  <p:stCondLst>
                                    <p:cond delay="0"/>
                                  </p:stCondLst>
                                  <p:childTnLst>
                                    <p:set>
                                      <p:cBhvr>
                                        <p:cTn id="51" dur="1" fill="hold">
                                          <p:stCondLst>
                                            <p:cond delay="0"/>
                                          </p:stCondLst>
                                        </p:cTn>
                                        <p:tgtEl>
                                          <p:spTgt spid="36895"/>
                                        </p:tgtEl>
                                        <p:attrNameLst>
                                          <p:attrName>style.visibility</p:attrName>
                                        </p:attrNameLst>
                                      </p:cBhvr>
                                      <p:to>
                                        <p:strVal val="visible"/>
                                      </p:to>
                                    </p:set>
                                    <p:animEffect transition="in" filter="wipe(left)">
                                      <p:cBhvr>
                                        <p:cTn id="52" dur="500"/>
                                        <p:tgtEl>
                                          <p:spTgt spid="36895"/>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1" fill="hold" grpId="0" nodeType="clickEffect">
                                  <p:stCondLst>
                                    <p:cond delay="0"/>
                                  </p:stCondLst>
                                  <p:childTnLst>
                                    <p:set>
                                      <p:cBhvr>
                                        <p:cTn id="56" dur="1" fill="hold">
                                          <p:stCondLst>
                                            <p:cond delay="0"/>
                                          </p:stCondLst>
                                        </p:cTn>
                                        <p:tgtEl>
                                          <p:spTgt spid="36874"/>
                                        </p:tgtEl>
                                        <p:attrNameLst>
                                          <p:attrName>style.visibility</p:attrName>
                                        </p:attrNameLst>
                                      </p:cBhvr>
                                      <p:to>
                                        <p:strVal val="visible"/>
                                      </p:to>
                                    </p:set>
                                    <p:animEffect transition="in" filter="wipe(up)">
                                      <p:cBhvr>
                                        <p:cTn id="57" dur="500"/>
                                        <p:tgtEl>
                                          <p:spTgt spid="36874"/>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1" fill="hold" grpId="0" nodeType="clickEffect">
                                  <p:stCondLst>
                                    <p:cond delay="0"/>
                                  </p:stCondLst>
                                  <p:childTnLst>
                                    <p:set>
                                      <p:cBhvr>
                                        <p:cTn id="61" dur="1" fill="hold">
                                          <p:stCondLst>
                                            <p:cond delay="0"/>
                                          </p:stCondLst>
                                        </p:cTn>
                                        <p:tgtEl>
                                          <p:spTgt spid="36875"/>
                                        </p:tgtEl>
                                        <p:attrNameLst>
                                          <p:attrName>style.visibility</p:attrName>
                                        </p:attrNameLst>
                                      </p:cBhvr>
                                      <p:to>
                                        <p:strVal val="visible"/>
                                      </p:to>
                                    </p:set>
                                    <p:animEffect transition="in" filter="wipe(up)">
                                      <p:cBhvr>
                                        <p:cTn id="62" dur="500"/>
                                        <p:tgtEl>
                                          <p:spTgt spid="36875"/>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ntr" presetSubtype="1" fill="hold" nodeType="clickEffect">
                                  <p:stCondLst>
                                    <p:cond delay="0"/>
                                  </p:stCondLst>
                                  <p:childTnLst>
                                    <p:set>
                                      <p:cBhvr>
                                        <p:cTn id="66" dur="1" fill="hold">
                                          <p:stCondLst>
                                            <p:cond delay="0"/>
                                          </p:stCondLst>
                                        </p:cTn>
                                        <p:tgtEl>
                                          <p:spTgt spid="36877"/>
                                        </p:tgtEl>
                                        <p:attrNameLst>
                                          <p:attrName>style.visibility</p:attrName>
                                        </p:attrNameLst>
                                      </p:cBhvr>
                                      <p:to>
                                        <p:strVal val="visible"/>
                                      </p:to>
                                    </p:set>
                                    <p:animEffect transition="in" filter="wipe(up)">
                                      <p:cBhvr>
                                        <p:cTn id="67" dur="500"/>
                                        <p:tgtEl>
                                          <p:spTgt spid="36877"/>
                                        </p:tgtEl>
                                      </p:cBhvr>
                                    </p:animEffect>
                                  </p:childTnLst>
                                </p:cTn>
                              </p:par>
                            </p:childTnLst>
                          </p:cTn>
                        </p:par>
                      </p:childTnLst>
                    </p:cTn>
                  </p:par>
                  <p:par>
                    <p:cTn id="68" fill="hold">
                      <p:stCondLst>
                        <p:cond delay="indefinite"/>
                      </p:stCondLst>
                      <p:childTnLst>
                        <p:par>
                          <p:cTn id="69" fill="hold">
                            <p:stCondLst>
                              <p:cond delay="0"/>
                            </p:stCondLst>
                            <p:childTnLst>
                              <p:par>
                                <p:cTn id="70" presetID="22" presetClass="entr" presetSubtype="1" fill="hold" nodeType="clickEffect">
                                  <p:stCondLst>
                                    <p:cond delay="0"/>
                                  </p:stCondLst>
                                  <p:childTnLst>
                                    <p:set>
                                      <p:cBhvr>
                                        <p:cTn id="71" dur="1" fill="hold">
                                          <p:stCondLst>
                                            <p:cond delay="0"/>
                                          </p:stCondLst>
                                        </p:cTn>
                                        <p:tgtEl>
                                          <p:spTgt spid="36878"/>
                                        </p:tgtEl>
                                        <p:attrNameLst>
                                          <p:attrName>style.visibility</p:attrName>
                                        </p:attrNameLst>
                                      </p:cBhvr>
                                      <p:to>
                                        <p:strVal val="visible"/>
                                      </p:to>
                                    </p:set>
                                    <p:animEffect transition="in" filter="wipe(up)">
                                      <p:cBhvr>
                                        <p:cTn id="72" dur="500"/>
                                        <p:tgtEl>
                                          <p:spTgt spid="36878"/>
                                        </p:tgtEl>
                                      </p:cBhvr>
                                    </p:animEffect>
                                  </p:childTnLst>
                                </p:cTn>
                              </p:par>
                            </p:childTnLst>
                          </p:cTn>
                        </p:par>
                      </p:childTnLst>
                    </p:cTn>
                  </p:par>
                  <p:par>
                    <p:cTn id="73" fill="hold">
                      <p:stCondLst>
                        <p:cond delay="indefinite"/>
                      </p:stCondLst>
                      <p:childTnLst>
                        <p:par>
                          <p:cTn id="74" fill="hold">
                            <p:stCondLst>
                              <p:cond delay="0"/>
                            </p:stCondLst>
                            <p:childTnLst>
                              <p:par>
                                <p:cTn id="75" presetID="22" presetClass="entr" presetSubtype="1" fill="hold" grpId="0" nodeType="clickEffect">
                                  <p:stCondLst>
                                    <p:cond delay="0"/>
                                  </p:stCondLst>
                                  <p:childTnLst>
                                    <p:set>
                                      <p:cBhvr>
                                        <p:cTn id="76" dur="1" fill="hold">
                                          <p:stCondLst>
                                            <p:cond delay="0"/>
                                          </p:stCondLst>
                                        </p:cTn>
                                        <p:tgtEl>
                                          <p:spTgt spid="36876"/>
                                        </p:tgtEl>
                                        <p:attrNameLst>
                                          <p:attrName>style.visibility</p:attrName>
                                        </p:attrNameLst>
                                      </p:cBhvr>
                                      <p:to>
                                        <p:strVal val="visible"/>
                                      </p:to>
                                    </p:set>
                                    <p:animEffect transition="in" filter="wipe(up)">
                                      <p:cBhvr>
                                        <p:cTn id="77" dur="500"/>
                                        <p:tgtEl>
                                          <p:spTgt spid="36876"/>
                                        </p:tgtEl>
                                      </p:cBhvr>
                                    </p:animEffect>
                                  </p:childTnLst>
                                </p:cTn>
                              </p:par>
                            </p:childTnLst>
                          </p:cTn>
                        </p:par>
                      </p:childTnLst>
                    </p:cTn>
                  </p:par>
                  <p:par>
                    <p:cTn id="78" fill="hold">
                      <p:stCondLst>
                        <p:cond delay="indefinite"/>
                      </p:stCondLst>
                      <p:childTnLst>
                        <p:par>
                          <p:cTn id="79" fill="hold">
                            <p:stCondLst>
                              <p:cond delay="0"/>
                            </p:stCondLst>
                            <p:childTnLst>
                              <p:par>
                                <p:cTn id="80" presetID="22" presetClass="entr" presetSubtype="1" fill="hold" nodeType="clickEffect">
                                  <p:stCondLst>
                                    <p:cond delay="0"/>
                                  </p:stCondLst>
                                  <p:childTnLst>
                                    <p:set>
                                      <p:cBhvr>
                                        <p:cTn id="81" dur="1" fill="hold">
                                          <p:stCondLst>
                                            <p:cond delay="0"/>
                                          </p:stCondLst>
                                        </p:cTn>
                                        <p:tgtEl>
                                          <p:spTgt spid="36879"/>
                                        </p:tgtEl>
                                        <p:attrNameLst>
                                          <p:attrName>style.visibility</p:attrName>
                                        </p:attrNameLst>
                                      </p:cBhvr>
                                      <p:to>
                                        <p:strVal val="visible"/>
                                      </p:to>
                                    </p:set>
                                    <p:animEffect transition="in" filter="wipe(up)">
                                      <p:cBhvr>
                                        <p:cTn id="82" dur="500"/>
                                        <p:tgtEl>
                                          <p:spTgt spid="36879"/>
                                        </p:tgtEl>
                                      </p:cBhvr>
                                    </p:animEffect>
                                  </p:childTnLst>
                                </p:cTn>
                              </p:par>
                            </p:childTnLst>
                          </p:cTn>
                        </p:par>
                      </p:childTnLst>
                    </p:cTn>
                  </p:par>
                  <p:par>
                    <p:cTn id="83" fill="hold">
                      <p:stCondLst>
                        <p:cond delay="indefinite"/>
                      </p:stCondLst>
                      <p:childTnLst>
                        <p:par>
                          <p:cTn id="84" fill="hold">
                            <p:stCondLst>
                              <p:cond delay="0"/>
                            </p:stCondLst>
                            <p:childTnLst>
                              <p:par>
                                <p:cTn id="85" presetID="22" presetClass="entr" presetSubtype="8" fill="hold" nodeType="clickEffect">
                                  <p:stCondLst>
                                    <p:cond delay="0"/>
                                  </p:stCondLst>
                                  <p:childTnLst>
                                    <p:set>
                                      <p:cBhvr>
                                        <p:cTn id="86" dur="1" fill="hold">
                                          <p:stCondLst>
                                            <p:cond delay="0"/>
                                          </p:stCondLst>
                                        </p:cTn>
                                        <p:tgtEl>
                                          <p:spTgt spid="36881"/>
                                        </p:tgtEl>
                                        <p:attrNameLst>
                                          <p:attrName>style.visibility</p:attrName>
                                        </p:attrNameLst>
                                      </p:cBhvr>
                                      <p:to>
                                        <p:strVal val="visible"/>
                                      </p:to>
                                    </p:set>
                                    <p:animEffect transition="in" filter="wipe(left)">
                                      <p:cBhvr>
                                        <p:cTn id="87" dur="500"/>
                                        <p:tgtEl>
                                          <p:spTgt spid="36881"/>
                                        </p:tgtEl>
                                      </p:cBhvr>
                                    </p:animEffect>
                                  </p:childTnLst>
                                </p:cTn>
                              </p:par>
                            </p:childTnLst>
                          </p:cTn>
                        </p:par>
                      </p:childTnLst>
                    </p:cTn>
                  </p:par>
                  <p:par>
                    <p:cTn id="88" fill="hold">
                      <p:stCondLst>
                        <p:cond delay="indefinite"/>
                      </p:stCondLst>
                      <p:childTnLst>
                        <p:par>
                          <p:cTn id="89" fill="hold">
                            <p:stCondLst>
                              <p:cond delay="0"/>
                            </p:stCondLst>
                            <p:childTnLst>
                              <p:par>
                                <p:cTn id="90" presetID="22" presetClass="entr" presetSubtype="1" fill="hold" grpId="0" nodeType="clickEffect">
                                  <p:stCondLst>
                                    <p:cond delay="0"/>
                                  </p:stCondLst>
                                  <p:childTnLst>
                                    <p:set>
                                      <p:cBhvr>
                                        <p:cTn id="91" dur="1" fill="hold">
                                          <p:stCondLst>
                                            <p:cond delay="0"/>
                                          </p:stCondLst>
                                        </p:cTn>
                                        <p:tgtEl>
                                          <p:spTgt spid="36897"/>
                                        </p:tgtEl>
                                        <p:attrNameLst>
                                          <p:attrName>style.visibility</p:attrName>
                                        </p:attrNameLst>
                                      </p:cBhvr>
                                      <p:to>
                                        <p:strVal val="visible"/>
                                      </p:to>
                                    </p:set>
                                    <p:animEffect transition="in" filter="wipe(up)">
                                      <p:cBhvr>
                                        <p:cTn id="92" dur="500"/>
                                        <p:tgtEl>
                                          <p:spTgt spid="36897"/>
                                        </p:tgtEl>
                                      </p:cBhvr>
                                    </p:animEffect>
                                  </p:childTnLst>
                                </p:cTn>
                              </p:par>
                            </p:childTnLst>
                          </p:cTn>
                        </p:par>
                      </p:childTnLst>
                    </p:cTn>
                  </p:par>
                  <p:par>
                    <p:cTn id="93" fill="hold">
                      <p:stCondLst>
                        <p:cond delay="indefinite"/>
                      </p:stCondLst>
                      <p:childTnLst>
                        <p:par>
                          <p:cTn id="94" fill="hold">
                            <p:stCondLst>
                              <p:cond delay="0"/>
                            </p:stCondLst>
                            <p:childTnLst>
                              <p:par>
                                <p:cTn id="95" presetID="22" presetClass="entr" presetSubtype="1" fill="hold" grpId="0" nodeType="clickEffect">
                                  <p:stCondLst>
                                    <p:cond delay="0"/>
                                  </p:stCondLst>
                                  <p:childTnLst>
                                    <p:set>
                                      <p:cBhvr>
                                        <p:cTn id="96" dur="1" fill="hold">
                                          <p:stCondLst>
                                            <p:cond delay="0"/>
                                          </p:stCondLst>
                                        </p:cTn>
                                        <p:tgtEl>
                                          <p:spTgt spid="36893"/>
                                        </p:tgtEl>
                                        <p:attrNameLst>
                                          <p:attrName>style.visibility</p:attrName>
                                        </p:attrNameLst>
                                      </p:cBhvr>
                                      <p:to>
                                        <p:strVal val="visible"/>
                                      </p:to>
                                    </p:set>
                                    <p:animEffect transition="in" filter="wipe(up)">
                                      <p:cBhvr>
                                        <p:cTn id="97" dur="500"/>
                                        <p:tgtEl>
                                          <p:spTgt spid="36893"/>
                                        </p:tgtEl>
                                      </p:cBhvr>
                                    </p:animEffect>
                                  </p:childTnLst>
                                </p:cTn>
                              </p:par>
                            </p:childTnLst>
                          </p:cTn>
                        </p:par>
                      </p:childTnLst>
                    </p:cTn>
                  </p:par>
                  <p:par>
                    <p:cTn id="98" fill="hold">
                      <p:stCondLst>
                        <p:cond delay="indefinite"/>
                      </p:stCondLst>
                      <p:childTnLst>
                        <p:par>
                          <p:cTn id="99" fill="hold">
                            <p:stCondLst>
                              <p:cond delay="0"/>
                            </p:stCondLst>
                            <p:childTnLst>
                              <p:par>
                                <p:cTn id="100" presetID="22" presetClass="entr" presetSubtype="8" fill="hold" nodeType="clickEffect">
                                  <p:stCondLst>
                                    <p:cond delay="0"/>
                                  </p:stCondLst>
                                  <p:childTnLst>
                                    <p:set>
                                      <p:cBhvr>
                                        <p:cTn id="101" dur="1" fill="hold">
                                          <p:stCondLst>
                                            <p:cond delay="0"/>
                                          </p:stCondLst>
                                        </p:cTn>
                                        <p:tgtEl>
                                          <p:spTgt spid="36894"/>
                                        </p:tgtEl>
                                        <p:attrNameLst>
                                          <p:attrName>style.visibility</p:attrName>
                                        </p:attrNameLst>
                                      </p:cBhvr>
                                      <p:to>
                                        <p:strVal val="visible"/>
                                      </p:to>
                                    </p:set>
                                    <p:animEffect transition="in" filter="wipe(left)">
                                      <p:cBhvr>
                                        <p:cTn id="102" dur="500"/>
                                        <p:tgtEl>
                                          <p:spTgt spid="36894"/>
                                        </p:tgtEl>
                                      </p:cBhvr>
                                    </p:animEffect>
                                  </p:childTnLst>
                                </p:cTn>
                              </p:par>
                            </p:childTnLst>
                          </p:cTn>
                        </p:par>
                      </p:childTnLst>
                    </p:cTn>
                  </p:par>
                  <p:par>
                    <p:cTn id="103" fill="hold">
                      <p:stCondLst>
                        <p:cond delay="indefinite"/>
                      </p:stCondLst>
                      <p:childTnLst>
                        <p:par>
                          <p:cTn id="104" fill="hold">
                            <p:stCondLst>
                              <p:cond delay="0"/>
                            </p:stCondLst>
                            <p:childTnLst>
                              <p:par>
                                <p:cTn id="105" presetID="22" presetClass="entr" presetSubtype="8" fill="hold" grpId="0" nodeType="clickEffect">
                                  <p:stCondLst>
                                    <p:cond delay="0"/>
                                  </p:stCondLst>
                                  <p:childTnLst>
                                    <p:set>
                                      <p:cBhvr>
                                        <p:cTn id="106" dur="1" fill="hold">
                                          <p:stCondLst>
                                            <p:cond delay="0"/>
                                          </p:stCondLst>
                                        </p:cTn>
                                        <p:tgtEl>
                                          <p:spTgt spid="36882"/>
                                        </p:tgtEl>
                                        <p:attrNameLst>
                                          <p:attrName>style.visibility</p:attrName>
                                        </p:attrNameLst>
                                      </p:cBhvr>
                                      <p:to>
                                        <p:strVal val="visible"/>
                                      </p:to>
                                    </p:set>
                                    <p:animEffect transition="in" filter="wipe(left)">
                                      <p:cBhvr>
                                        <p:cTn id="107" dur="500"/>
                                        <p:tgtEl>
                                          <p:spTgt spid="36882"/>
                                        </p:tgtEl>
                                      </p:cBhvr>
                                    </p:animEffect>
                                  </p:childTnLst>
                                </p:cTn>
                              </p:par>
                            </p:childTnLst>
                          </p:cTn>
                        </p:par>
                      </p:childTnLst>
                    </p:cTn>
                  </p:par>
                  <p:par>
                    <p:cTn id="108" fill="hold">
                      <p:stCondLst>
                        <p:cond delay="indefinite"/>
                      </p:stCondLst>
                      <p:childTnLst>
                        <p:par>
                          <p:cTn id="109" fill="hold">
                            <p:stCondLst>
                              <p:cond delay="0"/>
                            </p:stCondLst>
                            <p:childTnLst>
                              <p:par>
                                <p:cTn id="110" presetID="22" presetClass="entr" presetSubtype="1" fill="hold" grpId="0" nodeType="clickEffect">
                                  <p:stCondLst>
                                    <p:cond delay="0"/>
                                  </p:stCondLst>
                                  <p:childTnLst>
                                    <p:set>
                                      <p:cBhvr>
                                        <p:cTn id="111" dur="1" fill="hold">
                                          <p:stCondLst>
                                            <p:cond delay="0"/>
                                          </p:stCondLst>
                                        </p:cTn>
                                        <p:tgtEl>
                                          <p:spTgt spid="36892"/>
                                        </p:tgtEl>
                                        <p:attrNameLst>
                                          <p:attrName>style.visibility</p:attrName>
                                        </p:attrNameLst>
                                      </p:cBhvr>
                                      <p:to>
                                        <p:strVal val="visible"/>
                                      </p:to>
                                    </p:set>
                                    <p:animEffect transition="in" filter="wipe(up)">
                                      <p:cBhvr>
                                        <p:cTn id="112" dur="500"/>
                                        <p:tgtEl>
                                          <p:spTgt spid="36892"/>
                                        </p:tgtEl>
                                      </p:cBhvr>
                                    </p:animEffect>
                                  </p:childTnLst>
                                </p:cTn>
                              </p:par>
                            </p:childTnLst>
                          </p:cTn>
                        </p:par>
                      </p:childTnLst>
                    </p:cTn>
                  </p:par>
                  <p:par>
                    <p:cTn id="113" fill="hold">
                      <p:stCondLst>
                        <p:cond delay="indefinite"/>
                      </p:stCondLst>
                      <p:childTnLst>
                        <p:par>
                          <p:cTn id="114" fill="hold">
                            <p:stCondLst>
                              <p:cond delay="0"/>
                            </p:stCondLst>
                            <p:childTnLst>
                              <p:par>
                                <p:cTn id="115" presetID="22" presetClass="entr" presetSubtype="1" fill="hold" grpId="0" nodeType="clickEffect">
                                  <p:stCondLst>
                                    <p:cond delay="0"/>
                                  </p:stCondLst>
                                  <p:childTnLst>
                                    <p:set>
                                      <p:cBhvr>
                                        <p:cTn id="116" dur="1" fill="hold">
                                          <p:stCondLst>
                                            <p:cond delay="0"/>
                                          </p:stCondLst>
                                        </p:cTn>
                                        <p:tgtEl>
                                          <p:spTgt spid="36896"/>
                                        </p:tgtEl>
                                        <p:attrNameLst>
                                          <p:attrName>style.visibility</p:attrName>
                                        </p:attrNameLst>
                                      </p:cBhvr>
                                      <p:to>
                                        <p:strVal val="visible"/>
                                      </p:to>
                                    </p:set>
                                    <p:animEffect transition="in" filter="wipe(up)">
                                      <p:cBhvr>
                                        <p:cTn id="117" dur="500"/>
                                        <p:tgtEl>
                                          <p:spTgt spid="36896"/>
                                        </p:tgtEl>
                                      </p:cBhvr>
                                    </p:animEffect>
                                  </p:childTnLst>
                                </p:cTn>
                              </p:par>
                            </p:childTnLst>
                          </p:cTn>
                        </p:par>
                      </p:childTnLst>
                    </p:cTn>
                  </p:par>
                  <p:par>
                    <p:cTn id="118" fill="hold">
                      <p:stCondLst>
                        <p:cond delay="indefinite"/>
                      </p:stCondLst>
                      <p:childTnLst>
                        <p:par>
                          <p:cTn id="119" fill="hold">
                            <p:stCondLst>
                              <p:cond delay="0"/>
                            </p:stCondLst>
                            <p:childTnLst>
                              <p:par>
                                <p:cTn id="120" presetID="22" presetClass="entr" presetSubtype="8" fill="hold" grpId="0" nodeType="clickEffect">
                                  <p:stCondLst>
                                    <p:cond delay="0"/>
                                  </p:stCondLst>
                                  <p:childTnLst>
                                    <p:set>
                                      <p:cBhvr>
                                        <p:cTn id="121" dur="1" fill="hold">
                                          <p:stCondLst>
                                            <p:cond delay="0"/>
                                          </p:stCondLst>
                                        </p:cTn>
                                        <p:tgtEl>
                                          <p:spTgt spid="36883"/>
                                        </p:tgtEl>
                                        <p:attrNameLst>
                                          <p:attrName>style.visibility</p:attrName>
                                        </p:attrNameLst>
                                      </p:cBhvr>
                                      <p:to>
                                        <p:strVal val="visible"/>
                                      </p:to>
                                    </p:set>
                                    <p:animEffect transition="in" filter="wipe(left)">
                                      <p:cBhvr>
                                        <p:cTn id="122" dur="500"/>
                                        <p:tgtEl>
                                          <p:spTgt spid="36883"/>
                                        </p:tgtEl>
                                      </p:cBhvr>
                                    </p:animEffect>
                                  </p:childTnLst>
                                </p:cTn>
                              </p:par>
                            </p:childTnLst>
                          </p:cTn>
                        </p:par>
                      </p:childTnLst>
                    </p:cTn>
                  </p:par>
                  <p:par>
                    <p:cTn id="123" fill="hold">
                      <p:stCondLst>
                        <p:cond delay="indefinite"/>
                      </p:stCondLst>
                      <p:childTnLst>
                        <p:par>
                          <p:cTn id="124" fill="hold">
                            <p:stCondLst>
                              <p:cond delay="0"/>
                            </p:stCondLst>
                            <p:childTnLst>
                              <p:par>
                                <p:cTn id="125" presetID="22" presetClass="entr" presetSubtype="8" fill="hold" grpId="0" nodeType="clickEffect">
                                  <p:stCondLst>
                                    <p:cond delay="0"/>
                                  </p:stCondLst>
                                  <p:childTnLst>
                                    <p:set>
                                      <p:cBhvr>
                                        <p:cTn id="126" dur="1" fill="hold">
                                          <p:stCondLst>
                                            <p:cond delay="0"/>
                                          </p:stCondLst>
                                        </p:cTn>
                                        <p:tgtEl>
                                          <p:spTgt spid="36884"/>
                                        </p:tgtEl>
                                        <p:attrNameLst>
                                          <p:attrName>style.visibility</p:attrName>
                                        </p:attrNameLst>
                                      </p:cBhvr>
                                      <p:to>
                                        <p:strVal val="visible"/>
                                      </p:to>
                                    </p:set>
                                    <p:animEffect transition="in" filter="wipe(left)">
                                      <p:cBhvr>
                                        <p:cTn id="127" dur="500"/>
                                        <p:tgtEl>
                                          <p:spTgt spid="3688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92" grpId="0" animBg="1"/>
      <p:bldP spid="36893" grpId="0" animBg="1"/>
      <p:bldP spid="36890" grpId="0" animBg="1"/>
      <p:bldP spid="36868" grpId="0" animBg="1"/>
      <p:bldP spid="36869" grpId="0" animBg="1"/>
      <p:bldP spid="36870" grpId="0" animBg="1"/>
      <p:bldP spid="36871" grpId="0"/>
      <p:bldP spid="36872" grpId="0"/>
      <p:bldP spid="36873" grpId="0"/>
      <p:bldP spid="36874" grpId="0" animBg="1"/>
      <p:bldP spid="36875" grpId="0" animBg="1"/>
      <p:bldP spid="36876" grpId="0" animBg="1"/>
      <p:bldP spid="36880" grpId="0"/>
      <p:bldP spid="36882" grpId="0"/>
      <p:bldP spid="36883" grpId="0"/>
      <p:bldP spid="36884" grpId="0" animBg="1"/>
      <p:bldP spid="36891" grpId="0" animBg="1"/>
      <p:bldP spid="36895" grpId="0"/>
      <p:bldP spid="36896" grpId="0" animBg="1"/>
      <p:bldP spid="3689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1" name="Slide Number Placeholder 3"/>
          <p:cNvSpPr>
            <a:spLocks noGrp="1"/>
          </p:cNvSpPr>
          <p:nvPr>
            <p:ph type="sldNum" sz="quarter" idx="12"/>
          </p:nvPr>
        </p:nvSpPr>
        <p:spPr>
          <a:noFill/>
        </p:spPr>
        <p:txBody>
          <a:bodyPr/>
          <a:lstStyle/>
          <a:p>
            <a:fld id="{8181D58A-8497-4976-ABA6-B49E32FE1955}" type="slidenum">
              <a:rPr lang="en-US" smtClean="0">
                <a:solidFill>
                  <a:schemeClr val="tx1"/>
                </a:solidFill>
              </a:rPr>
              <a:pPr/>
              <a:t>9</a:t>
            </a:fld>
            <a:endParaRPr lang="en-US" smtClean="0">
              <a:solidFill>
                <a:schemeClr val="tx1"/>
              </a:solidFill>
            </a:endParaRPr>
          </a:p>
        </p:txBody>
      </p:sp>
      <p:graphicFrame>
        <p:nvGraphicFramePr>
          <p:cNvPr id="3074" name="Object 4"/>
          <p:cNvGraphicFramePr>
            <a:graphicFrameLocks noChangeAspect="1"/>
          </p:cNvGraphicFramePr>
          <p:nvPr/>
        </p:nvGraphicFramePr>
        <p:xfrm>
          <a:off x="4514850" y="3321050"/>
          <a:ext cx="114300" cy="215900"/>
        </p:xfrm>
        <a:graphic>
          <a:graphicData uri="http://schemas.openxmlformats.org/presentationml/2006/ole">
            <p:oleObj spid="_x0000_s3074" name="Equation" r:id="rId4" imgW="114120" imgH="215640" progId="Equation.3">
              <p:embed/>
            </p:oleObj>
          </a:graphicData>
        </a:graphic>
      </p:graphicFrame>
      <p:graphicFrame>
        <p:nvGraphicFramePr>
          <p:cNvPr id="3075" name="Object 6"/>
          <p:cNvGraphicFramePr>
            <a:graphicFrameLocks noChangeAspect="1"/>
          </p:cNvGraphicFramePr>
          <p:nvPr/>
        </p:nvGraphicFramePr>
        <p:xfrm>
          <a:off x="457200" y="304800"/>
          <a:ext cx="5835650" cy="1031875"/>
        </p:xfrm>
        <a:graphic>
          <a:graphicData uri="http://schemas.openxmlformats.org/presentationml/2006/ole">
            <p:oleObj spid="_x0000_s3075" name="Equation" r:id="rId5" imgW="2730240" imgH="482400" progId="Equation.3">
              <p:embed/>
            </p:oleObj>
          </a:graphicData>
        </a:graphic>
      </p:graphicFrame>
      <p:graphicFrame>
        <p:nvGraphicFramePr>
          <p:cNvPr id="38919" name="Object 7"/>
          <p:cNvGraphicFramePr>
            <a:graphicFrameLocks noChangeAspect="1"/>
          </p:cNvGraphicFramePr>
          <p:nvPr/>
        </p:nvGraphicFramePr>
        <p:xfrm>
          <a:off x="3678238" y="2271713"/>
          <a:ext cx="2036762" cy="1004887"/>
        </p:xfrm>
        <a:graphic>
          <a:graphicData uri="http://schemas.openxmlformats.org/presentationml/2006/ole">
            <p:oleObj spid="_x0000_s3076" name="Equation" r:id="rId6" imgW="952200" imgH="469800" progId="Equation.3">
              <p:embed/>
            </p:oleObj>
          </a:graphicData>
        </a:graphic>
      </p:graphicFrame>
      <p:graphicFrame>
        <p:nvGraphicFramePr>
          <p:cNvPr id="38920" name="Object 8"/>
          <p:cNvGraphicFramePr>
            <a:graphicFrameLocks noChangeAspect="1"/>
          </p:cNvGraphicFramePr>
          <p:nvPr/>
        </p:nvGraphicFramePr>
        <p:xfrm>
          <a:off x="1905000" y="3810000"/>
          <a:ext cx="5407025" cy="950913"/>
        </p:xfrm>
        <a:graphic>
          <a:graphicData uri="http://schemas.openxmlformats.org/presentationml/2006/ole">
            <p:oleObj spid="_x0000_s3077" name="Equation" r:id="rId7" imgW="2527200" imgH="444240" progId="Equation.3">
              <p:embed/>
            </p:oleObj>
          </a:graphicData>
        </a:graphic>
      </p:graphicFrame>
      <p:graphicFrame>
        <p:nvGraphicFramePr>
          <p:cNvPr id="38921" name="Object 9"/>
          <p:cNvGraphicFramePr>
            <a:graphicFrameLocks noChangeAspect="1"/>
          </p:cNvGraphicFramePr>
          <p:nvPr/>
        </p:nvGraphicFramePr>
        <p:xfrm>
          <a:off x="3519488" y="4786313"/>
          <a:ext cx="2851150" cy="1004887"/>
        </p:xfrm>
        <a:graphic>
          <a:graphicData uri="http://schemas.openxmlformats.org/presentationml/2006/ole">
            <p:oleObj spid="_x0000_s3078" name="Equation" r:id="rId8" imgW="1333440" imgH="469800" progId="Equation.3">
              <p:embed/>
            </p:oleObj>
          </a:graphicData>
        </a:graphic>
      </p:graphicFrame>
      <p:graphicFrame>
        <p:nvGraphicFramePr>
          <p:cNvPr id="38922" name="Object 10"/>
          <p:cNvGraphicFramePr>
            <a:graphicFrameLocks noChangeAspect="1"/>
          </p:cNvGraphicFramePr>
          <p:nvPr/>
        </p:nvGraphicFramePr>
        <p:xfrm>
          <a:off x="2722563" y="1295400"/>
          <a:ext cx="3690937" cy="950913"/>
        </p:xfrm>
        <a:graphic>
          <a:graphicData uri="http://schemas.openxmlformats.org/presentationml/2006/ole">
            <p:oleObj spid="_x0000_s3079" name="Equation" r:id="rId9" imgW="1726920" imgH="444240" progId="Equation.3">
              <p:embed/>
            </p:oleObj>
          </a:graphicData>
        </a:graphic>
      </p:graphicFrame>
      <p:sp>
        <p:nvSpPr>
          <p:cNvPr id="38923" name="Line 11"/>
          <p:cNvSpPr>
            <a:spLocks noChangeShapeType="1"/>
          </p:cNvSpPr>
          <p:nvPr/>
        </p:nvSpPr>
        <p:spPr bwMode="auto">
          <a:xfrm flipH="1">
            <a:off x="4191000" y="1371600"/>
            <a:ext cx="304800" cy="381000"/>
          </a:xfrm>
          <a:prstGeom prst="line">
            <a:avLst/>
          </a:prstGeom>
          <a:noFill/>
          <a:ln w="38100">
            <a:solidFill>
              <a:srgbClr val="FF0000"/>
            </a:solidFill>
            <a:round/>
            <a:headEnd/>
            <a:tailEnd/>
          </a:ln>
        </p:spPr>
        <p:txBody>
          <a:bodyPr wrap="none"/>
          <a:lstStyle/>
          <a:p>
            <a:endParaRPr lang="en-US"/>
          </a:p>
        </p:txBody>
      </p:sp>
      <p:sp>
        <p:nvSpPr>
          <p:cNvPr id="38924" name="Line 12"/>
          <p:cNvSpPr>
            <a:spLocks noChangeShapeType="1"/>
          </p:cNvSpPr>
          <p:nvPr/>
        </p:nvSpPr>
        <p:spPr bwMode="auto">
          <a:xfrm flipH="1">
            <a:off x="4191000" y="1828800"/>
            <a:ext cx="304800" cy="381000"/>
          </a:xfrm>
          <a:prstGeom prst="line">
            <a:avLst/>
          </a:prstGeom>
          <a:noFill/>
          <a:ln w="38100">
            <a:solidFill>
              <a:srgbClr val="FF0000"/>
            </a:solidFill>
            <a:round/>
            <a:headEnd/>
            <a:tailEnd/>
          </a:ln>
        </p:spPr>
        <p:txBody>
          <a:bodyPr wrap="none"/>
          <a:lstStyle/>
          <a:p>
            <a:endParaRPr lang="en-US"/>
          </a:p>
        </p:txBody>
      </p:sp>
      <p:sp>
        <p:nvSpPr>
          <p:cNvPr id="38925" name="Line 13"/>
          <p:cNvSpPr>
            <a:spLocks noChangeShapeType="1"/>
          </p:cNvSpPr>
          <p:nvPr/>
        </p:nvSpPr>
        <p:spPr bwMode="auto">
          <a:xfrm flipH="1">
            <a:off x="4495800" y="1371600"/>
            <a:ext cx="914400" cy="381000"/>
          </a:xfrm>
          <a:prstGeom prst="line">
            <a:avLst/>
          </a:prstGeom>
          <a:noFill/>
          <a:ln w="38100">
            <a:solidFill>
              <a:srgbClr val="66FF33"/>
            </a:solidFill>
            <a:round/>
            <a:headEnd/>
            <a:tailEnd/>
          </a:ln>
        </p:spPr>
        <p:txBody>
          <a:bodyPr wrap="none"/>
          <a:lstStyle/>
          <a:p>
            <a:endParaRPr lang="en-US"/>
          </a:p>
        </p:txBody>
      </p:sp>
      <p:sp>
        <p:nvSpPr>
          <p:cNvPr id="38926" name="Line 14"/>
          <p:cNvSpPr>
            <a:spLocks noChangeShapeType="1"/>
          </p:cNvSpPr>
          <p:nvPr/>
        </p:nvSpPr>
        <p:spPr bwMode="auto">
          <a:xfrm flipH="1">
            <a:off x="4495800" y="1828800"/>
            <a:ext cx="914400" cy="381000"/>
          </a:xfrm>
          <a:prstGeom prst="line">
            <a:avLst/>
          </a:prstGeom>
          <a:noFill/>
          <a:ln w="38100">
            <a:solidFill>
              <a:srgbClr val="66FF33"/>
            </a:solidFill>
            <a:round/>
            <a:headEnd/>
            <a:tailEnd/>
          </a:ln>
        </p:spPr>
        <p:txBody>
          <a:bodyPr wrap="none"/>
          <a:lstStyle/>
          <a:p>
            <a:endParaRPr lang="en-US"/>
          </a:p>
        </p:txBody>
      </p:sp>
      <p:graphicFrame>
        <p:nvGraphicFramePr>
          <p:cNvPr id="38927" name="Object 15"/>
          <p:cNvGraphicFramePr>
            <a:graphicFrameLocks noChangeAspect="1"/>
          </p:cNvGraphicFramePr>
          <p:nvPr/>
        </p:nvGraphicFramePr>
        <p:xfrm>
          <a:off x="6256338" y="331788"/>
          <a:ext cx="2443162" cy="950912"/>
        </p:xfrm>
        <a:graphic>
          <a:graphicData uri="http://schemas.openxmlformats.org/presentationml/2006/ole">
            <p:oleObj spid="_x0000_s3080" name="Equation" r:id="rId10" imgW="1143000" imgH="444240" progId="Equation.3">
              <p:embed/>
            </p:oleObj>
          </a:graphicData>
        </a:graphic>
      </p:graphicFrame>
      <p:sp>
        <p:nvSpPr>
          <p:cNvPr id="38928" name="Line 16"/>
          <p:cNvSpPr>
            <a:spLocks noChangeShapeType="1"/>
          </p:cNvSpPr>
          <p:nvPr/>
        </p:nvSpPr>
        <p:spPr bwMode="auto">
          <a:xfrm flipH="1">
            <a:off x="5181600" y="3886200"/>
            <a:ext cx="304800" cy="381000"/>
          </a:xfrm>
          <a:prstGeom prst="line">
            <a:avLst/>
          </a:prstGeom>
          <a:noFill/>
          <a:ln w="38100">
            <a:solidFill>
              <a:srgbClr val="FF0000"/>
            </a:solidFill>
            <a:round/>
            <a:headEnd/>
            <a:tailEnd/>
          </a:ln>
        </p:spPr>
        <p:txBody>
          <a:bodyPr wrap="none"/>
          <a:lstStyle/>
          <a:p>
            <a:endParaRPr lang="en-US"/>
          </a:p>
        </p:txBody>
      </p:sp>
      <p:sp>
        <p:nvSpPr>
          <p:cNvPr id="38929" name="Line 17"/>
          <p:cNvSpPr>
            <a:spLocks noChangeShapeType="1"/>
          </p:cNvSpPr>
          <p:nvPr/>
        </p:nvSpPr>
        <p:spPr bwMode="auto">
          <a:xfrm flipH="1">
            <a:off x="5257800" y="4343400"/>
            <a:ext cx="304800" cy="381000"/>
          </a:xfrm>
          <a:prstGeom prst="line">
            <a:avLst/>
          </a:prstGeom>
          <a:noFill/>
          <a:ln w="38100">
            <a:solidFill>
              <a:srgbClr val="FF0000"/>
            </a:solidFill>
            <a:round/>
            <a:headEnd/>
            <a:tailEnd/>
          </a:ln>
        </p:spPr>
        <p:txBody>
          <a:bodyPr wrap="none"/>
          <a:lstStyle/>
          <a:p>
            <a:endParaRPr lang="en-US"/>
          </a:p>
        </p:txBody>
      </p:sp>
      <p:sp>
        <p:nvSpPr>
          <p:cNvPr id="38932" name="Text Box 20"/>
          <p:cNvSpPr txBox="1">
            <a:spLocks noChangeArrowheads="1"/>
          </p:cNvSpPr>
          <p:nvPr/>
        </p:nvSpPr>
        <p:spPr bwMode="auto">
          <a:xfrm>
            <a:off x="1219200" y="5973763"/>
            <a:ext cx="5334000" cy="584775"/>
          </a:xfrm>
          <a:prstGeom prst="rect">
            <a:avLst/>
          </a:prstGeom>
          <a:noFill/>
          <a:ln w="9525">
            <a:solidFill>
              <a:schemeClr val="bg1"/>
            </a:solidFill>
            <a:miter lim="800000"/>
            <a:headEnd/>
            <a:tailEnd/>
          </a:ln>
        </p:spPr>
        <p:txBody>
          <a:bodyPr wrap="square">
            <a:spAutoFit/>
          </a:bodyPr>
          <a:lstStyle/>
          <a:p>
            <a:pPr>
              <a:spcBef>
                <a:spcPct val="50000"/>
              </a:spcBef>
            </a:pPr>
            <a:r>
              <a:rPr lang="en-US" sz="3200" dirty="0"/>
              <a:t>Rate = k [NH</a:t>
            </a:r>
            <a:r>
              <a:rPr lang="en-US" sz="3200" baseline="-25000" dirty="0"/>
              <a:t>4</a:t>
            </a:r>
            <a:r>
              <a:rPr lang="en-US" sz="3200" baseline="30000" dirty="0"/>
              <a:t>+</a:t>
            </a:r>
            <a:r>
              <a:rPr lang="en-US" sz="3200" dirty="0"/>
              <a:t>]</a:t>
            </a:r>
            <a:r>
              <a:rPr lang="en-US" sz="3200" baseline="30000" dirty="0"/>
              <a:t>2 </a:t>
            </a:r>
            <a:r>
              <a:rPr lang="en-US" sz="3200" dirty="0"/>
              <a:t>[NO</a:t>
            </a:r>
            <a:r>
              <a:rPr lang="en-US" sz="3200" baseline="-25000" dirty="0"/>
              <a:t>2</a:t>
            </a:r>
            <a:r>
              <a:rPr lang="en-US" sz="3200" baseline="30000" dirty="0"/>
              <a:t>-</a:t>
            </a:r>
            <a:r>
              <a:rPr lang="en-US" sz="3200" dirty="0"/>
              <a:t>]</a:t>
            </a:r>
            <a:r>
              <a:rPr lang="en-US" sz="3200" baseline="30000" dirty="0"/>
              <a:t>1</a:t>
            </a:r>
            <a:endParaRPr lang="en-US"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8927"/>
                                        </p:tgtEl>
                                        <p:attrNameLst>
                                          <p:attrName>style.visibility</p:attrName>
                                        </p:attrNameLst>
                                      </p:cBhvr>
                                      <p:to>
                                        <p:strVal val="visible"/>
                                      </p:to>
                                    </p:set>
                                    <p:animEffect transition="in" filter="wipe(left)">
                                      <p:cBhvr>
                                        <p:cTn id="7" dur="500"/>
                                        <p:tgtEl>
                                          <p:spTgt spid="3892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8922"/>
                                        </p:tgtEl>
                                        <p:attrNameLst>
                                          <p:attrName>style.visibility</p:attrName>
                                        </p:attrNameLst>
                                      </p:cBhvr>
                                      <p:to>
                                        <p:strVal val="visible"/>
                                      </p:to>
                                    </p:set>
                                    <p:animEffect transition="in" filter="wipe(left)">
                                      <p:cBhvr>
                                        <p:cTn id="12" dur="500"/>
                                        <p:tgtEl>
                                          <p:spTgt spid="38922"/>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38923"/>
                                        </p:tgtEl>
                                        <p:attrNameLst>
                                          <p:attrName>style.visibility</p:attrName>
                                        </p:attrNameLst>
                                      </p:cBhvr>
                                      <p:to>
                                        <p:strVal val="visible"/>
                                      </p:to>
                                    </p:set>
                                    <p:animEffect transition="in" filter="wipe(up)">
                                      <p:cBhvr>
                                        <p:cTn id="17" dur="500"/>
                                        <p:tgtEl>
                                          <p:spTgt spid="38923"/>
                                        </p:tgtEl>
                                      </p:cBhvr>
                                    </p:animEffect>
                                  </p:childTnLst>
                                </p:cTn>
                              </p:par>
                              <p:par>
                                <p:cTn id="18" presetID="22" presetClass="entr" presetSubtype="1" fill="hold" grpId="0" nodeType="withEffect">
                                  <p:stCondLst>
                                    <p:cond delay="0"/>
                                  </p:stCondLst>
                                  <p:childTnLst>
                                    <p:set>
                                      <p:cBhvr>
                                        <p:cTn id="19" dur="1" fill="hold">
                                          <p:stCondLst>
                                            <p:cond delay="0"/>
                                          </p:stCondLst>
                                        </p:cTn>
                                        <p:tgtEl>
                                          <p:spTgt spid="38924"/>
                                        </p:tgtEl>
                                        <p:attrNameLst>
                                          <p:attrName>style.visibility</p:attrName>
                                        </p:attrNameLst>
                                      </p:cBhvr>
                                      <p:to>
                                        <p:strVal val="visible"/>
                                      </p:to>
                                    </p:set>
                                    <p:animEffect transition="in" filter="wipe(up)">
                                      <p:cBhvr>
                                        <p:cTn id="20" dur="500"/>
                                        <p:tgtEl>
                                          <p:spTgt spid="38924"/>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1" fill="hold" grpId="0" nodeType="clickEffect">
                                  <p:stCondLst>
                                    <p:cond delay="0"/>
                                  </p:stCondLst>
                                  <p:childTnLst>
                                    <p:set>
                                      <p:cBhvr>
                                        <p:cTn id="24" dur="1" fill="hold">
                                          <p:stCondLst>
                                            <p:cond delay="0"/>
                                          </p:stCondLst>
                                        </p:cTn>
                                        <p:tgtEl>
                                          <p:spTgt spid="38925"/>
                                        </p:tgtEl>
                                        <p:attrNameLst>
                                          <p:attrName>style.visibility</p:attrName>
                                        </p:attrNameLst>
                                      </p:cBhvr>
                                      <p:to>
                                        <p:strVal val="visible"/>
                                      </p:to>
                                    </p:set>
                                    <p:animEffect transition="in" filter="wipe(up)">
                                      <p:cBhvr>
                                        <p:cTn id="25" dur="500"/>
                                        <p:tgtEl>
                                          <p:spTgt spid="38925"/>
                                        </p:tgtEl>
                                      </p:cBhvr>
                                    </p:animEffect>
                                  </p:childTnLst>
                                </p:cTn>
                              </p:par>
                              <p:par>
                                <p:cTn id="26" presetID="22" presetClass="entr" presetSubtype="1" fill="hold" grpId="0" nodeType="withEffect">
                                  <p:stCondLst>
                                    <p:cond delay="0"/>
                                  </p:stCondLst>
                                  <p:childTnLst>
                                    <p:set>
                                      <p:cBhvr>
                                        <p:cTn id="27" dur="1" fill="hold">
                                          <p:stCondLst>
                                            <p:cond delay="0"/>
                                          </p:stCondLst>
                                        </p:cTn>
                                        <p:tgtEl>
                                          <p:spTgt spid="38926"/>
                                        </p:tgtEl>
                                        <p:attrNameLst>
                                          <p:attrName>style.visibility</p:attrName>
                                        </p:attrNameLst>
                                      </p:cBhvr>
                                      <p:to>
                                        <p:strVal val="visible"/>
                                      </p:to>
                                    </p:set>
                                    <p:animEffect transition="in" filter="wipe(up)">
                                      <p:cBhvr>
                                        <p:cTn id="28" dur="500"/>
                                        <p:tgtEl>
                                          <p:spTgt spid="38926"/>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8" fill="hold" nodeType="clickEffect">
                                  <p:stCondLst>
                                    <p:cond delay="0"/>
                                  </p:stCondLst>
                                  <p:childTnLst>
                                    <p:set>
                                      <p:cBhvr>
                                        <p:cTn id="32" dur="1" fill="hold">
                                          <p:stCondLst>
                                            <p:cond delay="0"/>
                                          </p:stCondLst>
                                        </p:cTn>
                                        <p:tgtEl>
                                          <p:spTgt spid="38919"/>
                                        </p:tgtEl>
                                        <p:attrNameLst>
                                          <p:attrName>style.visibility</p:attrName>
                                        </p:attrNameLst>
                                      </p:cBhvr>
                                      <p:to>
                                        <p:strVal val="visible"/>
                                      </p:to>
                                    </p:set>
                                    <p:animEffect transition="in" filter="wipe(left)">
                                      <p:cBhvr>
                                        <p:cTn id="33" dur="500"/>
                                        <p:tgtEl>
                                          <p:spTgt spid="38919"/>
                                        </p:tgtEl>
                                      </p:cBhvr>
                                    </p:animEffect>
                                  </p:childTnLst>
                                </p:cTn>
                              </p:par>
                            </p:childTnLst>
                          </p:cTn>
                        </p:par>
                      </p:childTnLst>
                    </p:cTn>
                  </p:par>
                  <p:par>
                    <p:cTn id="34" fill="hold">
                      <p:stCondLst>
                        <p:cond delay="indefinite"/>
                      </p:stCondLst>
                      <p:childTnLst>
                        <p:par>
                          <p:cTn id="35" fill="hold">
                            <p:stCondLst>
                              <p:cond delay="0"/>
                            </p:stCondLst>
                            <p:childTnLst>
                              <p:par>
                                <p:cTn id="36" presetID="22" presetClass="entr" presetSubtype="8" fill="hold" nodeType="clickEffect">
                                  <p:stCondLst>
                                    <p:cond delay="0"/>
                                  </p:stCondLst>
                                  <p:childTnLst>
                                    <p:set>
                                      <p:cBhvr>
                                        <p:cTn id="37" dur="1" fill="hold">
                                          <p:stCondLst>
                                            <p:cond delay="0"/>
                                          </p:stCondLst>
                                        </p:cTn>
                                        <p:tgtEl>
                                          <p:spTgt spid="38920"/>
                                        </p:tgtEl>
                                        <p:attrNameLst>
                                          <p:attrName>style.visibility</p:attrName>
                                        </p:attrNameLst>
                                      </p:cBhvr>
                                      <p:to>
                                        <p:strVal val="visible"/>
                                      </p:to>
                                    </p:set>
                                    <p:animEffect transition="in" filter="wipe(left)">
                                      <p:cBhvr>
                                        <p:cTn id="38" dur="500"/>
                                        <p:tgtEl>
                                          <p:spTgt spid="38920"/>
                                        </p:tgtEl>
                                      </p:cBhvr>
                                    </p:animEffect>
                                  </p:childTnLst>
                                </p:cTn>
                              </p:par>
                            </p:childTnLst>
                          </p:cTn>
                        </p:par>
                      </p:childTnLst>
                    </p:cTn>
                  </p:par>
                  <p:par>
                    <p:cTn id="39" fill="hold">
                      <p:stCondLst>
                        <p:cond delay="indefinite"/>
                      </p:stCondLst>
                      <p:childTnLst>
                        <p:par>
                          <p:cTn id="40" fill="hold">
                            <p:stCondLst>
                              <p:cond delay="0"/>
                            </p:stCondLst>
                            <p:childTnLst>
                              <p:par>
                                <p:cTn id="41" presetID="22" presetClass="entr" presetSubtype="1" fill="hold" grpId="0" nodeType="clickEffect">
                                  <p:stCondLst>
                                    <p:cond delay="0"/>
                                  </p:stCondLst>
                                  <p:childTnLst>
                                    <p:set>
                                      <p:cBhvr>
                                        <p:cTn id="42" dur="1" fill="hold">
                                          <p:stCondLst>
                                            <p:cond delay="0"/>
                                          </p:stCondLst>
                                        </p:cTn>
                                        <p:tgtEl>
                                          <p:spTgt spid="38928"/>
                                        </p:tgtEl>
                                        <p:attrNameLst>
                                          <p:attrName>style.visibility</p:attrName>
                                        </p:attrNameLst>
                                      </p:cBhvr>
                                      <p:to>
                                        <p:strVal val="visible"/>
                                      </p:to>
                                    </p:set>
                                    <p:animEffect transition="in" filter="wipe(up)">
                                      <p:cBhvr>
                                        <p:cTn id="43" dur="500"/>
                                        <p:tgtEl>
                                          <p:spTgt spid="38928"/>
                                        </p:tgtEl>
                                      </p:cBhvr>
                                    </p:animEffect>
                                  </p:childTnLst>
                                </p:cTn>
                              </p:par>
                              <p:par>
                                <p:cTn id="44" presetID="22" presetClass="entr" presetSubtype="1" fill="hold" grpId="0" nodeType="withEffect">
                                  <p:stCondLst>
                                    <p:cond delay="0"/>
                                  </p:stCondLst>
                                  <p:childTnLst>
                                    <p:set>
                                      <p:cBhvr>
                                        <p:cTn id="45" dur="1" fill="hold">
                                          <p:stCondLst>
                                            <p:cond delay="0"/>
                                          </p:stCondLst>
                                        </p:cTn>
                                        <p:tgtEl>
                                          <p:spTgt spid="38929"/>
                                        </p:tgtEl>
                                        <p:attrNameLst>
                                          <p:attrName>style.visibility</p:attrName>
                                        </p:attrNameLst>
                                      </p:cBhvr>
                                      <p:to>
                                        <p:strVal val="visible"/>
                                      </p:to>
                                    </p:set>
                                    <p:animEffect transition="in" filter="wipe(up)">
                                      <p:cBhvr>
                                        <p:cTn id="46" dur="500"/>
                                        <p:tgtEl>
                                          <p:spTgt spid="38929"/>
                                        </p:tgtEl>
                                      </p:cBhvr>
                                    </p:animEffect>
                                  </p:childTnLst>
                                </p:cTn>
                              </p:par>
                            </p:childTnLst>
                          </p:cTn>
                        </p:par>
                      </p:childTnLst>
                    </p:cTn>
                  </p:par>
                  <p:par>
                    <p:cTn id="47" fill="hold">
                      <p:stCondLst>
                        <p:cond delay="indefinite"/>
                      </p:stCondLst>
                      <p:childTnLst>
                        <p:par>
                          <p:cTn id="48" fill="hold">
                            <p:stCondLst>
                              <p:cond delay="0"/>
                            </p:stCondLst>
                            <p:childTnLst>
                              <p:par>
                                <p:cTn id="49" presetID="22" presetClass="entr" presetSubtype="8" fill="hold" nodeType="clickEffect">
                                  <p:stCondLst>
                                    <p:cond delay="0"/>
                                  </p:stCondLst>
                                  <p:childTnLst>
                                    <p:set>
                                      <p:cBhvr>
                                        <p:cTn id="50" dur="1" fill="hold">
                                          <p:stCondLst>
                                            <p:cond delay="0"/>
                                          </p:stCondLst>
                                        </p:cTn>
                                        <p:tgtEl>
                                          <p:spTgt spid="38921"/>
                                        </p:tgtEl>
                                        <p:attrNameLst>
                                          <p:attrName>style.visibility</p:attrName>
                                        </p:attrNameLst>
                                      </p:cBhvr>
                                      <p:to>
                                        <p:strVal val="visible"/>
                                      </p:to>
                                    </p:set>
                                    <p:animEffect transition="in" filter="wipe(left)">
                                      <p:cBhvr>
                                        <p:cTn id="51" dur="500"/>
                                        <p:tgtEl>
                                          <p:spTgt spid="38921"/>
                                        </p:tgtEl>
                                      </p:cBhvr>
                                    </p:animEffect>
                                  </p:childTnLst>
                                </p:cTn>
                              </p:par>
                            </p:childTnLst>
                          </p:cTn>
                        </p:par>
                      </p:childTnLst>
                    </p:cTn>
                  </p:par>
                  <p:par>
                    <p:cTn id="52" fill="hold">
                      <p:stCondLst>
                        <p:cond delay="indefinite"/>
                      </p:stCondLst>
                      <p:childTnLst>
                        <p:par>
                          <p:cTn id="53" fill="hold">
                            <p:stCondLst>
                              <p:cond delay="0"/>
                            </p:stCondLst>
                            <p:childTnLst>
                              <p:par>
                                <p:cTn id="54" presetID="22" presetClass="entr" presetSubtype="8" fill="hold" grpId="0" nodeType="clickEffect">
                                  <p:stCondLst>
                                    <p:cond delay="0"/>
                                  </p:stCondLst>
                                  <p:childTnLst>
                                    <p:set>
                                      <p:cBhvr>
                                        <p:cTn id="55" dur="1" fill="hold">
                                          <p:stCondLst>
                                            <p:cond delay="0"/>
                                          </p:stCondLst>
                                        </p:cTn>
                                        <p:tgtEl>
                                          <p:spTgt spid="38932"/>
                                        </p:tgtEl>
                                        <p:attrNameLst>
                                          <p:attrName>style.visibility</p:attrName>
                                        </p:attrNameLst>
                                      </p:cBhvr>
                                      <p:to>
                                        <p:strVal val="visible"/>
                                      </p:to>
                                    </p:set>
                                    <p:animEffect transition="in" filter="wipe(left)">
                                      <p:cBhvr>
                                        <p:cTn id="56" dur="500"/>
                                        <p:tgtEl>
                                          <p:spTgt spid="389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23" grpId="0" animBg="1"/>
      <p:bldP spid="38924" grpId="0" animBg="1"/>
      <p:bldP spid="38925" grpId="0" animBg="1"/>
      <p:bldP spid="38926" grpId="0" animBg="1"/>
      <p:bldP spid="38928" grpId="0" animBg="1"/>
      <p:bldP spid="38929" grpId="0" animBg="1"/>
      <p:bldP spid="38932"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52</TotalTime>
  <Words>2063</Words>
  <Application>Microsoft Office PowerPoint</Application>
  <PresentationFormat>On-screen Show (4:3)</PresentationFormat>
  <Paragraphs>407</Paragraphs>
  <Slides>37</Slides>
  <Notes>26</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37</vt:i4>
      </vt:variant>
    </vt:vector>
  </HeadingPairs>
  <TitlesOfParts>
    <vt:vector size="40" baseType="lpstr">
      <vt:lpstr>Flow</vt:lpstr>
      <vt:lpstr>Microsoft Equation 3.0</vt:lpstr>
      <vt:lpstr>Equation.DSMT4</vt:lpstr>
      <vt:lpstr>Chemical Kinetics</vt:lpstr>
      <vt:lpstr>14.0: Chemical kinetics</vt:lpstr>
      <vt:lpstr>14.1: Reaction rate</vt:lpstr>
      <vt:lpstr>14.1: Reaction rates</vt:lpstr>
      <vt:lpstr>Reaction Rates</vt:lpstr>
      <vt:lpstr>14.2: Rate &amp; concentration</vt:lpstr>
      <vt:lpstr>Finding Rate Law Using Initial Rates</vt:lpstr>
      <vt:lpstr>Slide 8</vt:lpstr>
      <vt:lpstr>Slide 9</vt:lpstr>
      <vt:lpstr>Slide 10</vt:lpstr>
      <vt:lpstr>Slide 11</vt:lpstr>
      <vt:lpstr>AP test 2010 form B question</vt:lpstr>
      <vt:lpstr>Determining Rate Law by Determining the Change in Concentration of reactants over time: Integration Method</vt:lpstr>
      <vt:lpstr>14.3 Change of concentration over time</vt:lpstr>
      <vt:lpstr>Slide 15</vt:lpstr>
      <vt:lpstr>Slide 16</vt:lpstr>
      <vt:lpstr>Slide 17</vt:lpstr>
      <vt:lpstr>*If Rate = k [A][B]; referred to as “2nd order, Class II”</vt:lpstr>
      <vt:lpstr>Slide 19</vt:lpstr>
      <vt:lpstr>Slide 20</vt:lpstr>
      <vt:lpstr>Slide 21</vt:lpstr>
      <vt:lpstr>14.4: Temperature &amp; rate</vt:lpstr>
      <vt:lpstr>Slide 23</vt:lpstr>
      <vt:lpstr>Figure 2: Change in Potential Energy Reaction and collision animation</vt:lpstr>
      <vt:lpstr>Arrhenius equation: Relationship between rate and T </vt:lpstr>
      <vt:lpstr>Slide 26</vt:lpstr>
      <vt:lpstr>Slide 27</vt:lpstr>
      <vt:lpstr>Slide 28</vt:lpstr>
      <vt:lpstr>Slide 29</vt:lpstr>
      <vt:lpstr>Slide 30</vt:lpstr>
      <vt:lpstr>Good Resource for Kinetics Practice Problems: </vt:lpstr>
      <vt:lpstr>14.5: Reaction Mechanisms</vt:lpstr>
      <vt:lpstr>14.5: Reaction Mechanisms</vt:lpstr>
      <vt:lpstr>Slide 34</vt:lpstr>
      <vt:lpstr>Slide 35</vt:lpstr>
      <vt:lpstr>Slide 36</vt:lpstr>
      <vt:lpstr>14.6: Catalysts</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Chemical Kinetics</dc:title>
  <dc:creator>kavita_gupta</dc:creator>
  <cp:lastModifiedBy>kavita_gupta</cp:lastModifiedBy>
  <cp:revision>7</cp:revision>
  <dcterms:created xsi:type="dcterms:W3CDTF">2012-12-27T22:28:45Z</dcterms:created>
  <dcterms:modified xsi:type="dcterms:W3CDTF">2012-12-27T23:20:49Z</dcterms:modified>
</cp:coreProperties>
</file>